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1" r:id="rId1"/>
  </p:sldMasterIdLst>
  <p:notesMasterIdLst>
    <p:notesMasterId r:id="rId30"/>
  </p:notesMasterIdLst>
  <p:sldIdLst>
    <p:sldId id="291" r:id="rId2"/>
    <p:sldId id="292" r:id="rId3"/>
    <p:sldId id="293" r:id="rId4"/>
    <p:sldId id="294" r:id="rId5"/>
    <p:sldId id="295" r:id="rId6"/>
    <p:sldId id="296" r:id="rId7"/>
    <p:sldId id="297" r:id="rId8"/>
    <p:sldId id="298" r:id="rId9"/>
    <p:sldId id="299" r:id="rId10"/>
    <p:sldId id="300" r:id="rId11"/>
    <p:sldId id="301" r:id="rId12"/>
    <p:sldId id="302" r:id="rId13"/>
    <p:sldId id="303" r:id="rId14"/>
    <p:sldId id="304" r:id="rId15"/>
    <p:sldId id="305" r:id="rId16"/>
    <p:sldId id="306" r:id="rId17"/>
    <p:sldId id="307" r:id="rId18"/>
    <p:sldId id="308" r:id="rId19"/>
    <p:sldId id="309" r:id="rId20"/>
    <p:sldId id="310" r:id="rId21"/>
    <p:sldId id="311" r:id="rId22"/>
    <p:sldId id="312" r:id="rId23"/>
    <p:sldId id="313" r:id="rId24"/>
    <p:sldId id="314" r:id="rId25"/>
    <p:sldId id="315" r:id="rId26"/>
    <p:sldId id="316" r:id="rId27"/>
    <p:sldId id="317" r:id="rId28"/>
    <p:sldId id="318" r:id="rId29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5" d="100"/>
          <a:sy n="55" d="100"/>
        </p:scale>
        <p:origin x="-1134" y="-24"/>
      </p:cViewPr>
      <p:guideLst>
        <p:guide orient="horz" pos="3072"/>
        <p:guide pos="409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9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20182424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105226"/>
            <a:ext cx="13004800" cy="264837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00480" y="2564843"/>
            <a:ext cx="10403840" cy="2595692"/>
          </a:xfrm>
        </p:spPr>
        <p:txBody>
          <a:bodyPr anchor="b">
            <a:normAutofit/>
          </a:bodyPr>
          <a:lstStyle>
            <a:lvl1pPr algn="l">
              <a:defRPr sz="8533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00480" y="5165797"/>
            <a:ext cx="10403840" cy="975360"/>
          </a:xfrm>
        </p:spPr>
        <p:txBody>
          <a:bodyPr>
            <a:normAutofit/>
          </a:bodyPr>
          <a:lstStyle>
            <a:lvl1pPr marL="0" indent="0" algn="l">
              <a:buNone/>
              <a:defRPr sz="2844"/>
            </a:lvl1pPr>
            <a:lvl2pPr marL="650230" indent="0" algn="ctr">
              <a:buNone/>
              <a:defRPr sz="2844"/>
            </a:lvl2pPr>
            <a:lvl3pPr marL="1300460" indent="0" algn="ctr">
              <a:buNone/>
              <a:defRPr sz="2560"/>
            </a:lvl3pPr>
            <a:lvl4pPr marL="1950690" indent="0" algn="ctr">
              <a:buNone/>
              <a:defRPr sz="2276"/>
            </a:lvl4pPr>
            <a:lvl5pPr marL="2600919" indent="0" algn="ctr">
              <a:buNone/>
              <a:defRPr sz="2276"/>
            </a:lvl5pPr>
            <a:lvl6pPr marL="3251149" indent="0" algn="ctr">
              <a:buNone/>
              <a:defRPr sz="2276"/>
            </a:lvl6pPr>
            <a:lvl7pPr marL="3901379" indent="0" algn="ctr">
              <a:buNone/>
              <a:defRPr sz="2276"/>
            </a:lvl7pPr>
            <a:lvl8pPr marL="4551609" indent="0" algn="ctr">
              <a:buNone/>
              <a:defRPr sz="2276"/>
            </a:lvl8pPr>
            <a:lvl9pPr marL="5201839" indent="0" algn="ctr">
              <a:buNone/>
              <a:defRPr sz="2276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436865" y="6149469"/>
            <a:ext cx="3267455" cy="519289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00480" y="6149471"/>
            <a:ext cx="6941312" cy="51928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5680" y="2035012"/>
            <a:ext cx="3088640" cy="519289"/>
          </a:xfrm>
        </p:spPr>
        <p:txBody>
          <a:bodyPr/>
          <a:lstStyle/>
          <a:p>
            <a:fld id="{86CB4B4D-7CA3-9044-876B-883B54F867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7801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305" y="6680692"/>
            <a:ext cx="11315886" cy="1165305"/>
          </a:xfrm>
        </p:spPr>
        <p:txBody>
          <a:bodyPr anchor="b"/>
          <a:lstStyle>
            <a:lvl1pPr algn="l">
              <a:defRPr sz="455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45305" y="1389561"/>
            <a:ext cx="11307036" cy="4845471"/>
          </a:xfrm>
        </p:spPr>
        <p:txBody>
          <a:bodyPr anchor="t"/>
          <a:lstStyle>
            <a:lvl1pPr marL="0" indent="0">
              <a:buNone/>
              <a:defRPr sz="4551"/>
            </a:lvl1pPr>
            <a:lvl2pPr marL="650230" indent="0">
              <a:buNone/>
              <a:defRPr sz="3982"/>
            </a:lvl2pPr>
            <a:lvl3pPr marL="1300460" indent="0">
              <a:buNone/>
              <a:defRPr sz="3413"/>
            </a:lvl3pPr>
            <a:lvl4pPr marL="1950690" indent="0">
              <a:buNone/>
              <a:defRPr sz="2844"/>
            </a:lvl4pPr>
            <a:lvl5pPr marL="2600919" indent="0">
              <a:buNone/>
              <a:defRPr sz="2844"/>
            </a:lvl5pPr>
            <a:lvl6pPr marL="3251149" indent="0">
              <a:buNone/>
              <a:defRPr sz="2844"/>
            </a:lvl6pPr>
            <a:lvl7pPr marL="3901379" indent="0">
              <a:buNone/>
              <a:defRPr sz="2844"/>
            </a:lvl7pPr>
            <a:lvl8pPr marL="4551609" indent="0">
              <a:buNone/>
              <a:defRPr sz="2844"/>
            </a:lvl8pPr>
            <a:lvl9pPr marL="5201839" indent="0">
              <a:buNone/>
              <a:defRPr sz="2844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312" y="7845996"/>
            <a:ext cx="11314176" cy="1062292"/>
          </a:xfrm>
        </p:spPr>
        <p:txBody>
          <a:bodyPr/>
          <a:lstStyle>
            <a:lvl1pPr marL="0" indent="0" algn="l">
              <a:buNone/>
              <a:defRPr sz="2276"/>
            </a:lvl1pPr>
            <a:lvl2pPr marL="650230" indent="0">
              <a:buNone/>
              <a:defRPr sz="1991"/>
            </a:lvl2pPr>
            <a:lvl3pPr marL="1300460" indent="0">
              <a:buNone/>
              <a:defRPr sz="1707"/>
            </a:lvl3pPr>
            <a:lvl4pPr marL="1950690" indent="0">
              <a:buNone/>
              <a:defRPr sz="1422"/>
            </a:lvl4pPr>
            <a:lvl5pPr marL="2600919" indent="0">
              <a:buNone/>
              <a:defRPr sz="1422"/>
            </a:lvl5pPr>
            <a:lvl6pPr marL="3251149" indent="0">
              <a:buNone/>
              <a:defRPr sz="1422"/>
            </a:lvl6pPr>
            <a:lvl7pPr marL="3901379" indent="0">
              <a:buNone/>
              <a:defRPr sz="1422"/>
            </a:lvl7pPr>
            <a:lvl8pPr marL="4551609" indent="0">
              <a:buNone/>
              <a:defRPr sz="1422"/>
            </a:lvl8pPr>
            <a:lvl9pPr marL="5201839" indent="0">
              <a:buNone/>
              <a:defRPr sz="1422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4261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105226"/>
            <a:ext cx="13004800" cy="264837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312" y="1071692"/>
            <a:ext cx="11314176" cy="3985731"/>
          </a:xfrm>
        </p:spPr>
        <p:txBody>
          <a:bodyPr anchor="ctr"/>
          <a:lstStyle>
            <a:lvl1pPr algn="l">
              <a:defRPr sz="455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75360" y="5189880"/>
            <a:ext cx="11054080" cy="1892767"/>
          </a:xfrm>
        </p:spPr>
        <p:txBody>
          <a:bodyPr anchor="ctr"/>
          <a:lstStyle>
            <a:lvl1pPr marL="0" indent="0">
              <a:buNone/>
              <a:defRPr sz="2276"/>
            </a:lvl1pPr>
            <a:lvl2pPr marL="650230" indent="0">
              <a:buNone/>
              <a:defRPr sz="1991"/>
            </a:lvl2pPr>
            <a:lvl3pPr marL="1300460" indent="0">
              <a:buNone/>
              <a:defRPr sz="1707"/>
            </a:lvl3pPr>
            <a:lvl4pPr marL="1950690" indent="0">
              <a:buNone/>
              <a:defRPr sz="1422"/>
            </a:lvl4pPr>
            <a:lvl5pPr marL="2600919" indent="0">
              <a:buNone/>
              <a:defRPr sz="1422"/>
            </a:lvl5pPr>
            <a:lvl6pPr marL="3251149" indent="0">
              <a:buNone/>
              <a:defRPr sz="1422"/>
            </a:lvl6pPr>
            <a:lvl7pPr marL="3901379" indent="0">
              <a:buNone/>
              <a:defRPr sz="1422"/>
            </a:lvl7pPr>
            <a:lvl8pPr marL="4551609" indent="0">
              <a:buNone/>
              <a:defRPr sz="1422"/>
            </a:lvl8pPr>
            <a:lvl9pPr marL="5201839" indent="0">
              <a:buNone/>
              <a:defRPr sz="1422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910650" y="541869"/>
            <a:ext cx="3104896" cy="519289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45312" y="541869"/>
            <a:ext cx="6870266" cy="51928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210618" y="541869"/>
            <a:ext cx="948870" cy="519289"/>
          </a:xfrm>
        </p:spPr>
        <p:txBody>
          <a:bodyPr/>
          <a:lstStyle/>
          <a:p>
            <a:fld id="{86CB4B4D-7CA3-9044-876B-883B54F867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74616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105226"/>
            <a:ext cx="13004800" cy="264837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2766" y="1071693"/>
            <a:ext cx="10828302" cy="3919977"/>
          </a:xfrm>
        </p:spPr>
        <p:txBody>
          <a:bodyPr anchor="ctr"/>
          <a:lstStyle>
            <a:lvl1pPr algn="l">
              <a:defRPr sz="455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90790" y="4991671"/>
            <a:ext cx="10232252" cy="632097"/>
          </a:xfrm>
        </p:spPr>
        <p:txBody>
          <a:bodyPr anchor="t">
            <a:normAutofit/>
          </a:bodyPr>
          <a:lstStyle>
            <a:lvl1pPr marL="0" indent="0">
              <a:buNone/>
              <a:defRPr sz="1991"/>
            </a:lvl1pPr>
            <a:lvl2pPr marL="650230" indent="0">
              <a:buNone/>
              <a:defRPr sz="1991"/>
            </a:lvl2pPr>
            <a:lvl3pPr marL="1300460" indent="0">
              <a:buNone/>
              <a:defRPr sz="1707"/>
            </a:lvl3pPr>
            <a:lvl4pPr marL="1950690" indent="0">
              <a:buNone/>
              <a:defRPr sz="1422"/>
            </a:lvl4pPr>
            <a:lvl5pPr marL="2600919" indent="0">
              <a:buNone/>
              <a:defRPr sz="1422"/>
            </a:lvl5pPr>
            <a:lvl6pPr marL="3251149" indent="0">
              <a:buNone/>
              <a:defRPr sz="1422"/>
            </a:lvl6pPr>
            <a:lvl7pPr marL="3901379" indent="0">
              <a:buNone/>
              <a:defRPr sz="1422"/>
            </a:lvl7pPr>
            <a:lvl8pPr marL="4551609" indent="0">
              <a:buNone/>
              <a:defRPr sz="1422"/>
            </a:lvl8pPr>
            <a:lvl9pPr marL="5201839" indent="0">
              <a:buNone/>
              <a:defRPr sz="1422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75360" y="5937206"/>
            <a:ext cx="11063114" cy="1168021"/>
          </a:xfrm>
        </p:spPr>
        <p:txBody>
          <a:bodyPr anchor="ctr">
            <a:normAutofit/>
          </a:bodyPr>
          <a:lstStyle>
            <a:lvl1pPr marL="0" indent="0">
              <a:buNone/>
              <a:defRPr sz="2276"/>
            </a:lvl1pPr>
            <a:lvl2pPr marL="650230" indent="0">
              <a:buNone/>
              <a:defRPr sz="1991"/>
            </a:lvl2pPr>
            <a:lvl3pPr marL="1300460" indent="0">
              <a:buNone/>
              <a:defRPr sz="1707"/>
            </a:lvl3pPr>
            <a:lvl4pPr marL="1950690" indent="0">
              <a:buNone/>
              <a:defRPr sz="1422"/>
            </a:lvl4pPr>
            <a:lvl5pPr marL="2600919" indent="0">
              <a:buNone/>
              <a:defRPr sz="1422"/>
            </a:lvl5pPr>
            <a:lvl6pPr marL="3251149" indent="0">
              <a:buNone/>
              <a:defRPr sz="1422"/>
            </a:lvl6pPr>
            <a:lvl7pPr marL="3901379" indent="0">
              <a:buNone/>
              <a:defRPr sz="1422"/>
            </a:lvl7pPr>
            <a:lvl8pPr marL="4551609" indent="0">
              <a:buNone/>
              <a:defRPr sz="1422"/>
            </a:lvl8pPr>
            <a:lvl9pPr marL="5201839" indent="0">
              <a:buNone/>
              <a:defRPr sz="1422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910650" y="541869"/>
            <a:ext cx="3104896" cy="519289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45312" y="539646"/>
            <a:ext cx="6870266" cy="51928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210618" y="541869"/>
            <a:ext cx="948870" cy="519289"/>
          </a:xfrm>
        </p:spPr>
        <p:txBody>
          <a:bodyPr/>
          <a:lstStyle/>
          <a:p>
            <a:fld id="{86CB4B4D-7CA3-9044-876B-883B54F8677D}" type="slidenum">
              <a:rPr lang="cs-CZ" smtClean="0"/>
              <a:t>‹#›</a:t>
            </a:fld>
            <a:endParaRPr lang="cs-CZ"/>
          </a:p>
        </p:txBody>
      </p:sp>
      <p:sp>
        <p:nvSpPr>
          <p:cNvPr id="13" name="TextBox 12"/>
          <p:cNvSpPr txBox="1"/>
          <p:nvPr/>
        </p:nvSpPr>
        <p:spPr>
          <a:xfrm>
            <a:off x="329185" y="1148758"/>
            <a:ext cx="650240" cy="831681"/>
          </a:xfrm>
          <a:prstGeom prst="rect">
            <a:avLst/>
          </a:prstGeom>
        </p:spPr>
        <p:txBody>
          <a:bodyPr vert="horz" lIns="130048" tIns="65024" rIns="130048" bIns="65024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11378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1586465" y="4297003"/>
            <a:ext cx="650240" cy="831681"/>
          </a:xfrm>
          <a:prstGeom prst="rect">
            <a:avLst/>
          </a:prstGeom>
        </p:spPr>
        <p:txBody>
          <a:bodyPr vert="horz" lIns="130048" tIns="65024" rIns="130048" bIns="65024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11378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01935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105226"/>
            <a:ext cx="13004800" cy="264837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5360" y="1599577"/>
            <a:ext cx="11057468" cy="3572388"/>
          </a:xfrm>
        </p:spPr>
        <p:txBody>
          <a:bodyPr anchor="b"/>
          <a:lstStyle>
            <a:lvl1pPr algn="l">
              <a:defRPr sz="455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75349" y="5188717"/>
            <a:ext cx="11055798" cy="1422059"/>
          </a:xfrm>
        </p:spPr>
        <p:txBody>
          <a:bodyPr anchor="t"/>
          <a:lstStyle>
            <a:lvl1pPr marL="0" indent="0">
              <a:buNone/>
              <a:defRPr sz="2276"/>
            </a:lvl1pPr>
            <a:lvl2pPr marL="650230" indent="0">
              <a:buNone/>
              <a:defRPr sz="1991"/>
            </a:lvl2pPr>
            <a:lvl3pPr marL="1300460" indent="0">
              <a:buNone/>
              <a:defRPr sz="1707"/>
            </a:lvl3pPr>
            <a:lvl4pPr marL="1950690" indent="0">
              <a:buNone/>
              <a:defRPr sz="1422"/>
            </a:lvl4pPr>
            <a:lvl5pPr marL="2600919" indent="0">
              <a:buNone/>
              <a:defRPr sz="1422"/>
            </a:lvl5pPr>
            <a:lvl6pPr marL="3251149" indent="0">
              <a:buNone/>
              <a:defRPr sz="1422"/>
            </a:lvl6pPr>
            <a:lvl7pPr marL="3901379" indent="0">
              <a:buNone/>
              <a:defRPr sz="1422"/>
            </a:lvl7pPr>
            <a:lvl8pPr marL="4551609" indent="0">
              <a:buNone/>
              <a:defRPr sz="1422"/>
            </a:lvl8pPr>
            <a:lvl9pPr marL="5201839" indent="0">
              <a:buNone/>
              <a:defRPr sz="1422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910650" y="538858"/>
            <a:ext cx="3104896" cy="519289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45312" y="538858"/>
            <a:ext cx="6870266" cy="51928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210618" y="541869"/>
            <a:ext cx="948870" cy="519289"/>
          </a:xfrm>
        </p:spPr>
        <p:txBody>
          <a:bodyPr/>
          <a:lstStyle/>
          <a:p>
            <a:fld id="{86CB4B4D-7CA3-9044-876B-883B54F867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60824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3088642" y="1083734"/>
            <a:ext cx="9070847" cy="185438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845313" y="3131847"/>
            <a:ext cx="3641344" cy="877966"/>
          </a:xfrm>
        </p:spPr>
        <p:txBody>
          <a:bodyPr anchor="b">
            <a:noAutofit/>
          </a:bodyPr>
          <a:lstStyle>
            <a:lvl1pPr marL="0" indent="0">
              <a:buNone/>
              <a:defRPr sz="3413" b="0">
                <a:solidFill>
                  <a:schemeClr val="tx1"/>
                </a:solidFill>
              </a:defRPr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845312" y="4130936"/>
            <a:ext cx="3641344" cy="4777357"/>
          </a:xfrm>
        </p:spPr>
        <p:txBody>
          <a:bodyPr anchor="t">
            <a:normAutofit/>
          </a:bodyPr>
          <a:lstStyle>
            <a:lvl1pPr marL="0" indent="0">
              <a:buNone/>
              <a:defRPr sz="1991"/>
            </a:lvl1pPr>
            <a:lvl2pPr marL="650230" indent="0">
              <a:buNone/>
              <a:defRPr sz="1707"/>
            </a:lvl2pPr>
            <a:lvl3pPr marL="1300460" indent="0">
              <a:buNone/>
              <a:defRPr sz="1422"/>
            </a:lvl3pPr>
            <a:lvl4pPr marL="1950690" indent="0">
              <a:buNone/>
              <a:defRPr sz="1280"/>
            </a:lvl4pPr>
            <a:lvl5pPr marL="2600919" indent="0">
              <a:buNone/>
              <a:defRPr sz="1280"/>
            </a:lvl5pPr>
            <a:lvl6pPr marL="3251149" indent="0">
              <a:buNone/>
              <a:defRPr sz="1280"/>
            </a:lvl6pPr>
            <a:lvl7pPr marL="3901379" indent="0">
              <a:buNone/>
              <a:defRPr sz="1280"/>
            </a:lvl7pPr>
            <a:lvl8pPr marL="4551609" indent="0">
              <a:buNone/>
              <a:defRPr sz="1280"/>
            </a:lvl8pPr>
            <a:lvl9pPr marL="5201839" indent="0">
              <a:buNone/>
              <a:defRPr sz="128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96515" y="3130784"/>
            <a:ext cx="3641344" cy="891071"/>
          </a:xfrm>
        </p:spPr>
        <p:txBody>
          <a:bodyPr anchor="b">
            <a:noAutofit/>
          </a:bodyPr>
          <a:lstStyle>
            <a:lvl1pPr marL="0" indent="0">
              <a:buNone/>
              <a:defRPr sz="3413" b="0">
                <a:solidFill>
                  <a:schemeClr val="tx1"/>
                </a:solidFill>
              </a:defRPr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694444" y="4130230"/>
            <a:ext cx="3641344" cy="4778058"/>
          </a:xfrm>
        </p:spPr>
        <p:txBody>
          <a:bodyPr anchor="t">
            <a:normAutofit/>
          </a:bodyPr>
          <a:lstStyle>
            <a:lvl1pPr marL="0" indent="0">
              <a:buNone/>
              <a:defRPr sz="1991"/>
            </a:lvl1pPr>
            <a:lvl2pPr marL="650230" indent="0">
              <a:buNone/>
              <a:defRPr sz="1707"/>
            </a:lvl2pPr>
            <a:lvl3pPr marL="1300460" indent="0">
              <a:buNone/>
              <a:defRPr sz="1422"/>
            </a:lvl3pPr>
            <a:lvl4pPr marL="1950690" indent="0">
              <a:buNone/>
              <a:defRPr sz="1280"/>
            </a:lvl4pPr>
            <a:lvl5pPr marL="2600919" indent="0">
              <a:buNone/>
              <a:defRPr sz="1280"/>
            </a:lvl5pPr>
            <a:lvl6pPr marL="3251149" indent="0">
              <a:buNone/>
              <a:defRPr sz="1280"/>
            </a:lvl6pPr>
            <a:lvl7pPr marL="3901379" indent="0">
              <a:buNone/>
              <a:defRPr sz="1280"/>
            </a:lvl7pPr>
            <a:lvl8pPr marL="4551609" indent="0">
              <a:buNone/>
              <a:defRPr sz="1280"/>
            </a:lvl8pPr>
            <a:lvl9pPr marL="5201839" indent="0">
              <a:buNone/>
              <a:defRPr sz="128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518143" y="3118743"/>
            <a:ext cx="3641344" cy="891071"/>
          </a:xfrm>
        </p:spPr>
        <p:txBody>
          <a:bodyPr anchor="b">
            <a:noAutofit/>
          </a:bodyPr>
          <a:lstStyle>
            <a:lvl1pPr marL="0" indent="0">
              <a:buNone/>
              <a:defRPr sz="3413" b="0">
                <a:solidFill>
                  <a:schemeClr val="tx1"/>
                </a:solidFill>
              </a:defRPr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518144" y="4130936"/>
            <a:ext cx="3641344" cy="4777357"/>
          </a:xfrm>
        </p:spPr>
        <p:txBody>
          <a:bodyPr anchor="t">
            <a:normAutofit/>
          </a:bodyPr>
          <a:lstStyle>
            <a:lvl1pPr marL="0" indent="0">
              <a:buNone/>
              <a:defRPr sz="1991"/>
            </a:lvl1pPr>
            <a:lvl2pPr marL="650230" indent="0">
              <a:buNone/>
              <a:defRPr sz="1707"/>
            </a:lvl2pPr>
            <a:lvl3pPr marL="1300460" indent="0">
              <a:buNone/>
              <a:defRPr sz="1422"/>
            </a:lvl3pPr>
            <a:lvl4pPr marL="1950690" indent="0">
              <a:buNone/>
              <a:defRPr sz="1280"/>
            </a:lvl4pPr>
            <a:lvl5pPr marL="2600919" indent="0">
              <a:buNone/>
              <a:defRPr sz="1280"/>
            </a:lvl5pPr>
            <a:lvl6pPr marL="3251149" indent="0">
              <a:buNone/>
              <a:defRPr sz="1280"/>
            </a:lvl6pPr>
            <a:lvl7pPr marL="3901379" indent="0">
              <a:buNone/>
              <a:defRPr sz="1280"/>
            </a:lvl7pPr>
            <a:lvl8pPr marL="4551609" indent="0">
              <a:buNone/>
              <a:defRPr sz="1280"/>
            </a:lvl8pPr>
            <a:lvl9pPr marL="5201839" indent="0">
              <a:buNone/>
              <a:defRPr sz="128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35525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3088643" y="1083733"/>
            <a:ext cx="9076599" cy="184234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845312" y="5850084"/>
            <a:ext cx="3641344" cy="971044"/>
          </a:xfrm>
        </p:spPr>
        <p:txBody>
          <a:bodyPr anchor="b">
            <a:noAutofit/>
          </a:bodyPr>
          <a:lstStyle>
            <a:lvl1pPr marL="0" indent="0">
              <a:buNone/>
              <a:defRPr sz="3413" b="0">
                <a:solidFill>
                  <a:schemeClr val="tx1"/>
                </a:solidFill>
              </a:defRPr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45312" y="3316224"/>
            <a:ext cx="3641344" cy="2143716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276"/>
            </a:lvl1pPr>
            <a:lvl2pPr marL="650230" indent="0">
              <a:buNone/>
              <a:defRPr sz="2276"/>
            </a:lvl2pPr>
            <a:lvl3pPr marL="1300460" indent="0">
              <a:buNone/>
              <a:defRPr sz="2276"/>
            </a:lvl3pPr>
            <a:lvl4pPr marL="1950690" indent="0">
              <a:buNone/>
              <a:defRPr sz="2276"/>
            </a:lvl4pPr>
            <a:lvl5pPr marL="2600919" indent="0">
              <a:buNone/>
              <a:defRPr sz="2276"/>
            </a:lvl5pPr>
            <a:lvl6pPr marL="3251149" indent="0">
              <a:buNone/>
              <a:defRPr sz="2276"/>
            </a:lvl6pPr>
            <a:lvl7pPr marL="3901379" indent="0">
              <a:buNone/>
              <a:defRPr sz="2276"/>
            </a:lvl7pPr>
            <a:lvl8pPr marL="4551609" indent="0">
              <a:buNone/>
              <a:defRPr sz="2276"/>
            </a:lvl8pPr>
            <a:lvl9pPr marL="5201839" indent="0">
              <a:buNone/>
              <a:defRPr sz="2276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845312" y="6821125"/>
            <a:ext cx="3641344" cy="2087164"/>
          </a:xfrm>
        </p:spPr>
        <p:txBody>
          <a:bodyPr anchor="t">
            <a:normAutofit/>
          </a:bodyPr>
          <a:lstStyle>
            <a:lvl1pPr marL="0" indent="0">
              <a:buNone/>
              <a:defRPr sz="1991"/>
            </a:lvl1pPr>
            <a:lvl2pPr marL="650230" indent="0">
              <a:buNone/>
              <a:defRPr sz="1707"/>
            </a:lvl2pPr>
            <a:lvl3pPr marL="1300460" indent="0">
              <a:buNone/>
              <a:defRPr sz="1422"/>
            </a:lvl3pPr>
            <a:lvl4pPr marL="1950690" indent="0">
              <a:buNone/>
              <a:defRPr sz="1280"/>
            </a:lvl4pPr>
            <a:lvl5pPr marL="2600919" indent="0">
              <a:buNone/>
              <a:defRPr sz="1280"/>
            </a:lvl5pPr>
            <a:lvl6pPr marL="3251149" indent="0">
              <a:buNone/>
              <a:defRPr sz="1280"/>
            </a:lvl6pPr>
            <a:lvl7pPr marL="3901379" indent="0">
              <a:buNone/>
              <a:defRPr sz="1280"/>
            </a:lvl7pPr>
            <a:lvl8pPr marL="4551609" indent="0">
              <a:buNone/>
              <a:defRPr sz="1280"/>
            </a:lvl8pPr>
            <a:lvl9pPr marL="5201839" indent="0">
              <a:buNone/>
              <a:defRPr sz="128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81775" y="5850084"/>
            <a:ext cx="3641344" cy="971044"/>
          </a:xfrm>
        </p:spPr>
        <p:txBody>
          <a:bodyPr anchor="b">
            <a:noAutofit/>
          </a:bodyPr>
          <a:lstStyle>
            <a:lvl1pPr marL="0" indent="0">
              <a:buNone/>
              <a:defRPr sz="3413" b="0">
                <a:solidFill>
                  <a:schemeClr val="tx1"/>
                </a:solidFill>
              </a:defRPr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681774" y="3316224"/>
            <a:ext cx="3641344" cy="2147359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276"/>
            </a:lvl1pPr>
            <a:lvl2pPr marL="650230" indent="0">
              <a:buNone/>
              <a:defRPr sz="2276"/>
            </a:lvl2pPr>
            <a:lvl3pPr marL="1300460" indent="0">
              <a:buNone/>
              <a:defRPr sz="2276"/>
            </a:lvl3pPr>
            <a:lvl4pPr marL="1950690" indent="0">
              <a:buNone/>
              <a:defRPr sz="2276"/>
            </a:lvl4pPr>
            <a:lvl5pPr marL="2600919" indent="0">
              <a:buNone/>
              <a:defRPr sz="2276"/>
            </a:lvl5pPr>
            <a:lvl6pPr marL="3251149" indent="0">
              <a:buNone/>
              <a:defRPr sz="2276"/>
            </a:lvl6pPr>
            <a:lvl7pPr marL="3901379" indent="0">
              <a:buNone/>
              <a:defRPr sz="2276"/>
            </a:lvl7pPr>
            <a:lvl8pPr marL="4551609" indent="0">
              <a:buNone/>
              <a:defRPr sz="2276"/>
            </a:lvl8pPr>
            <a:lvl9pPr marL="5201839" indent="0">
              <a:buNone/>
              <a:defRPr sz="2276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680331" y="6821123"/>
            <a:ext cx="3641344" cy="2087164"/>
          </a:xfrm>
        </p:spPr>
        <p:txBody>
          <a:bodyPr anchor="t">
            <a:normAutofit/>
          </a:bodyPr>
          <a:lstStyle>
            <a:lvl1pPr marL="0" indent="0">
              <a:buNone/>
              <a:defRPr sz="1991"/>
            </a:lvl1pPr>
            <a:lvl2pPr marL="650230" indent="0">
              <a:buNone/>
              <a:defRPr sz="1707"/>
            </a:lvl2pPr>
            <a:lvl3pPr marL="1300460" indent="0">
              <a:buNone/>
              <a:defRPr sz="1422"/>
            </a:lvl3pPr>
            <a:lvl4pPr marL="1950690" indent="0">
              <a:buNone/>
              <a:defRPr sz="1280"/>
            </a:lvl4pPr>
            <a:lvl5pPr marL="2600919" indent="0">
              <a:buNone/>
              <a:defRPr sz="1280"/>
            </a:lvl5pPr>
            <a:lvl6pPr marL="3251149" indent="0">
              <a:buNone/>
              <a:defRPr sz="1280"/>
            </a:lvl6pPr>
            <a:lvl7pPr marL="3901379" indent="0">
              <a:buNone/>
              <a:defRPr sz="1280"/>
            </a:lvl7pPr>
            <a:lvl8pPr marL="4551609" indent="0">
              <a:buNone/>
              <a:defRPr sz="1280"/>
            </a:lvl8pPr>
            <a:lvl9pPr marL="5201839" indent="0">
              <a:buNone/>
              <a:defRPr sz="128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523897" y="5850084"/>
            <a:ext cx="3641344" cy="971044"/>
          </a:xfrm>
        </p:spPr>
        <p:txBody>
          <a:bodyPr anchor="b">
            <a:noAutofit/>
          </a:bodyPr>
          <a:lstStyle>
            <a:lvl1pPr marL="0" indent="0">
              <a:buNone/>
              <a:defRPr sz="3413" b="0">
                <a:solidFill>
                  <a:schemeClr val="tx1"/>
                </a:solidFill>
              </a:defRPr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523895" y="3316226"/>
            <a:ext cx="3641344" cy="2146018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276"/>
            </a:lvl1pPr>
            <a:lvl2pPr marL="650230" indent="0">
              <a:buNone/>
              <a:defRPr sz="2276"/>
            </a:lvl2pPr>
            <a:lvl3pPr marL="1300460" indent="0">
              <a:buNone/>
              <a:defRPr sz="2276"/>
            </a:lvl3pPr>
            <a:lvl4pPr marL="1950690" indent="0">
              <a:buNone/>
              <a:defRPr sz="2276"/>
            </a:lvl4pPr>
            <a:lvl5pPr marL="2600919" indent="0">
              <a:buNone/>
              <a:defRPr sz="2276"/>
            </a:lvl5pPr>
            <a:lvl6pPr marL="3251149" indent="0">
              <a:buNone/>
              <a:defRPr sz="2276"/>
            </a:lvl6pPr>
            <a:lvl7pPr marL="3901379" indent="0">
              <a:buNone/>
              <a:defRPr sz="2276"/>
            </a:lvl7pPr>
            <a:lvl8pPr marL="4551609" indent="0">
              <a:buNone/>
              <a:defRPr sz="2276"/>
            </a:lvl8pPr>
            <a:lvl9pPr marL="5201839" indent="0">
              <a:buNone/>
              <a:defRPr sz="2276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523765" y="6821121"/>
            <a:ext cx="3641344" cy="2087164"/>
          </a:xfrm>
        </p:spPr>
        <p:txBody>
          <a:bodyPr anchor="t">
            <a:normAutofit/>
          </a:bodyPr>
          <a:lstStyle>
            <a:lvl1pPr marL="0" indent="0">
              <a:buNone/>
              <a:defRPr sz="1991"/>
            </a:lvl1pPr>
            <a:lvl2pPr marL="650230" indent="0">
              <a:buNone/>
              <a:defRPr sz="1707"/>
            </a:lvl2pPr>
            <a:lvl3pPr marL="1300460" indent="0">
              <a:buNone/>
              <a:defRPr sz="1422"/>
            </a:lvl3pPr>
            <a:lvl4pPr marL="1950690" indent="0">
              <a:buNone/>
              <a:defRPr sz="1280"/>
            </a:lvl4pPr>
            <a:lvl5pPr marL="2600919" indent="0">
              <a:buNone/>
              <a:defRPr sz="1280"/>
            </a:lvl5pPr>
            <a:lvl6pPr marL="3251149" indent="0">
              <a:buNone/>
              <a:defRPr sz="1280"/>
            </a:lvl6pPr>
            <a:lvl7pPr marL="3901379" indent="0">
              <a:buNone/>
              <a:defRPr sz="1280"/>
            </a:lvl7pPr>
            <a:lvl8pPr marL="4551609" indent="0">
              <a:buNone/>
              <a:defRPr sz="1280"/>
            </a:lvl8pPr>
            <a:lvl9pPr marL="5201839" indent="0">
              <a:buNone/>
              <a:defRPr sz="128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36687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45312" y="3121152"/>
            <a:ext cx="11314176" cy="5787136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13774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105226"/>
            <a:ext cx="13004800" cy="264837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964928" y="1062661"/>
            <a:ext cx="2194560" cy="6042560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45313" y="1061157"/>
            <a:ext cx="8928761" cy="6044063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10650" y="541869"/>
            <a:ext cx="3104896" cy="519289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45312" y="541869"/>
            <a:ext cx="6870266" cy="51928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10618" y="541869"/>
            <a:ext cx="948870" cy="519289"/>
          </a:xfrm>
        </p:spPr>
        <p:txBody>
          <a:bodyPr/>
          <a:lstStyle/>
          <a:p>
            <a:fld id="{86CB4B4D-7CA3-9044-876B-883B54F867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03274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Název a odráž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 názvu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 názvu</a:t>
            </a:r>
          </a:p>
        </p:txBody>
      </p:sp>
      <p:sp>
        <p:nvSpPr>
          <p:cNvPr id="57" name="Text úrovně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58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38688505"/>
      </p:ext>
    </p:extLst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dráž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ext úrovně 1…"/>
          <p:cNvSpPr txBox="1"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76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65009388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0142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105226"/>
            <a:ext cx="13004800" cy="264837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312" y="1071694"/>
            <a:ext cx="11314176" cy="3984974"/>
          </a:xfrm>
        </p:spPr>
        <p:txBody>
          <a:bodyPr anchor="b">
            <a:normAutofit/>
          </a:bodyPr>
          <a:lstStyle>
            <a:lvl1pPr algn="r">
              <a:defRPr sz="5689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313" y="5179344"/>
            <a:ext cx="11314177" cy="1925879"/>
          </a:xfrm>
        </p:spPr>
        <p:txBody>
          <a:bodyPr>
            <a:normAutofit/>
          </a:bodyPr>
          <a:lstStyle>
            <a:lvl1pPr marL="0" indent="0" algn="r">
              <a:buNone/>
              <a:defRPr sz="3129">
                <a:solidFill>
                  <a:schemeClr val="tx1">
                    <a:tint val="75000"/>
                  </a:schemeClr>
                </a:solidFill>
              </a:defRPr>
            </a:lvl1pPr>
            <a:lvl2pPr marL="650230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10650" y="541869"/>
            <a:ext cx="3104896" cy="519289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45312" y="541869"/>
            <a:ext cx="6870266" cy="51928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10619" y="541869"/>
            <a:ext cx="948868" cy="519289"/>
          </a:xfrm>
        </p:spPr>
        <p:txBody>
          <a:bodyPr/>
          <a:lstStyle/>
          <a:p>
            <a:fld id="{86CB4B4D-7CA3-9044-876B-883B54F867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6141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313" y="3121152"/>
            <a:ext cx="5561712" cy="578713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2096" y="3121152"/>
            <a:ext cx="5557390" cy="578713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1101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88640" y="1083733"/>
            <a:ext cx="9070848" cy="184234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8042" y="3105852"/>
            <a:ext cx="5238982" cy="1171786"/>
          </a:xfrm>
        </p:spPr>
        <p:txBody>
          <a:bodyPr anchor="b">
            <a:normAutofit/>
          </a:bodyPr>
          <a:lstStyle>
            <a:lvl1pPr marL="0" indent="0">
              <a:buNone/>
              <a:defRPr sz="3982" b="0">
                <a:solidFill>
                  <a:schemeClr val="tx1"/>
                </a:solidFill>
              </a:defRPr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311" y="4455350"/>
            <a:ext cx="5561712" cy="445293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24826" y="3105852"/>
            <a:ext cx="5234661" cy="1171786"/>
          </a:xfrm>
        </p:spPr>
        <p:txBody>
          <a:bodyPr anchor="b">
            <a:normAutofit/>
          </a:bodyPr>
          <a:lstStyle>
            <a:lvl1pPr marL="0" indent="0">
              <a:buNone/>
              <a:defRPr sz="3982" b="0">
                <a:solidFill>
                  <a:schemeClr val="tx1"/>
                </a:solidFill>
              </a:defRPr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2095" y="4455350"/>
            <a:ext cx="5557392" cy="445293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7668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090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5310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312" y="2167467"/>
            <a:ext cx="4389120" cy="2275840"/>
          </a:xfrm>
        </p:spPr>
        <p:txBody>
          <a:bodyPr anchor="b"/>
          <a:lstStyle>
            <a:lvl1pPr algn="l">
              <a:defRPr sz="455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7040" y="1062059"/>
            <a:ext cx="6632448" cy="7846229"/>
          </a:xfrm>
        </p:spPr>
        <p:txBody>
          <a:bodyPr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312" y="4443307"/>
            <a:ext cx="4389120" cy="4464981"/>
          </a:xfrm>
        </p:spPr>
        <p:txBody>
          <a:bodyPr/>
          <a:lstStyle>
            <a:lvl1pPr marL="0" indent="0">
              <a:buNone/>
              <a:defRPr sz="2276"/>
            </a:lvl1pPr>
            <a:lvl2pPr marL="650230" indent="0">
              <a:buNone/>
              <a:defRPr sz="1991"/>
            </a:lvl2pPr>
            <a:lvl3pPr marL="1300460" indent="0">
              <a:buNone/>
              <a:defRPr sz="1707"/>
            </a:lvl3pPr>
            <a:lvl4pPr marL="1950690" indent="0">
              <a:buNone/>
              <a:defRPr sz="1422"/>
            </a:lvl4pPr>
            <a:lvl5pPr marL="2600919" indent="0">
              <a:buNone/>
              <a:defRPr sz="1422"/>
            </a:lvl5pPr>
            <a:lvl6pPr marL="3251149" indent="0">
              <a:buNone/>
              <a:defRPr sz="1422"/>
            </a:lvl6pPr>
            <a:lvl7pPr marL="3901379" indent="0">
              <a:buNone/>
              <a:defRPr sz="1422"/>
            </a:lvl7pPr>
            <a:lvl8pPr marL="4551609" indent="0">
              <a:buNone/>
              <a:defRPr sz="1422"/>
            </a:lvl8pPr>
            <a:lvl9pPr marL="5201839" indent="0">
              <a:buNone/>
              <a:defRPr sz="1422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5446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312" y="2167467"/>
            <a:ext cx="5796594" cy="2275840"/>
          </a:xfrm>
        </p:spPr>
        <p:txBody>
          <a:bodyPr anchor="b"/>
          <a:lstStyle>
            <a:lvl1pPr algn="l">
              <a:defRPr sz="455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36923" y="1068433"/>
            <a:ext cx="5225577" cy="7839855"/>
          </a:xfrm>
        </p:spPr>
        <p:txBody>
          <a:bodyPr anchor="t"/>
          <a:lstStyle>
            <a:lvl1pPr marL="0" indent="0">
              <a:buNone/>
              <a:defRPr sz="4551"/>
            </a:lvl1pPr>
            <a:lvl2pPr marL="650230" indent="0">
              <a:buNone/>
              <a:defRPr sz="3982"/>
            </a:lvl2pPr>
            <a:lvl3pPr marL="1300460" indent="0">
              <a:buNone/>
              <a:defRPr sz="3413"/>
            </a:lvl3pPr>
            <a:lvl4pPr marL="1950690" indent="0">
              <a:buNone/>
              <a:defRPr sz="2844"/>
            </a:lvl4pPr>
            <a:lvl5pPr marL="2600919" indent="0">
              <a:buNone/>
              <a:defRPr sz="2844"/>
            </a:lvl5pPr>
            <a:lvl6pPr marL="3251149" indent="0">
              <a:buNone/>
              <a:defRPr sz="2844"/>
            </a:lvl6pPr>
            <a:lvl7pPr marL="3901379" indent="0">
              <a:buNone/>
              <a:defRPr sz="2844"/>
            </a:lvl7pPr>
            <a:lvl8pPr marL="4551609" indent="0">
              <a:buNone/>
              <a:defRPr sz="2844"/>
            </a:lvl8pPr>
            <a:lvl9pPr marL="5201839" indent="0">
              <a:buNone/>
              <a:defRPr sz="2844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312" y="4443307"/>
            <a:ext cx="5796594" cy="4464981"/>
          </a:xfrm>
        </p:spPr>
        <p:txBody>
          <a:bodyPr/>
          <a:lstStyle>
            <a:lvl1pPr marL="0" indent="0">
              <a:buNone/>
              <a:defRPr sz="2276"/>
            </a:lvl1pPr>
            <a:lvl2pPr marL="650230" indent="0">
              <a:buNone/>
              <a:defRPr sz="1991"/>
            </a:lvl2pPr>
            <a:lvl3pPr marL="1300460" indent="0">
              <a:buNone/>
              <a:defRPr sz="1707"/>
            </a:lvl3pPr>
            <a:lvl4pPr marL="1950690" indent="0">
              <a:buNone/>
              <a:defRPr sz="1422"/>
            </a:lvl4pPr>
            <a:lvl5pPr marL="2600919" indent="0">
              <a:buNone/>
              <a:defRPr sz="1422"/>
            </a:lvl5pPr>
            <a:lvl6pPr marL="3251149" indent="0">
              <a:buNone/>
              <a:defRPr sz="1422"/>
            </a:lvl6pPr>
            <a:lvl7pPr marL="3901379" indent="0">
              <a:buNone/>
              <a:defRPr sz="1422"/>
            </a:lvl7pPr>
            <a:lvl8pPr marL="4551609" indent="0">
              <a:buNone/>
              <a:defRPr sz="1422"/>
            </a:lvl8pPr>
            <a:lvl9pPr marL="5201839" indent="0">
              <a:buNone/>
              <a:defRPr sz="1422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8000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004800" cy="1537547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88640" y="1087108"/>
            <a:ext cx="9070848" cy="18389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312" y="3121152"/>
            <a:ext cx="11314176" cy="5787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119616" y="9040144"/>
            <a:ext cx="3039872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45312" y="9039426"/>
            <a:ext cx="8079232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47200" y="541869"/>
            <a:ext cx="2812288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B4B4D-7CA3-9044-876B-883B54F867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535275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  <p:sldLayoutId id="2147483678" r:id="rId17"/>
    <p:sldLayoutId id="2147483679" r:id="rId18"/>
    <p:sldLayoutId id="2147483680" r:id="rId19"/>
  </p:sldLayoutIdLst>
  <p:txStyles>
    <p:titleStyle>
      <a:lvl1pPr algn="r" defTabSz="1300460" rtl="0" eaLnBrk="1" latinLnBrk="0" hangingPunct="1">
        <a:lnSpc>
          <a:spcPct val="90000"/>
        </a:lnSpc>
        <a:spcBef>
          <a:spcPct val="0"/>
        </a:spcBef>
        <a:buNone/>
        <a:defRPr sz="5689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5115" indent="-325115" algn="l" defTabSz="1300460" rtl="0" eaLnBrk="1" latinLnBrk="0" hangingPunct="1">
        <a:lnSpc>
          <a:spcPct val="90000"/>
        </a:lnSpc>
        <a:spcBef>
          <a:spcPts val="1422"/>
        </a:spcBef>
        <a:buFont typeface="Arial" panose="020B0604020202020204" pitchFamily="34" charset="0"/>
        <a:buChar char="•"/>
        <a:defRPr sz="3129" kern="1200">
          <a:solidFill>
            <a:schemeClr val="tx1"/>
          </a:solidFill>
          <a:latin typeface="+mn-lt"/>
          <a:ea typeface="+mn-ea"/>
          <a:cs typeface="+mn-cs"/>
        </a:defRPr>
      </a:lvl1pPr>
      <a:lvl2pPr marL="975345" indent="-325115" algn="l" defTabSz="1300460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844" kern="1200">
          <a:solidFill>
            <a:schemeClr val="tx1"/>
          </a:solidFill>
          <a:latin typeface="+mn-lt"/>
          <a:ea typeface="+mn-ea"/>
          <a:cs typeface="+mn-cs"/>
        </a:defRPr>
      </a:lvl2pPr>
      <a:lvl3pPr marL="1625575" indent="-325115" algn="l" defTabSz="1300460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3pPr>
      <a:lvl4pPr marL="2275804" indent="-325115" algn="l" defTabSz="1300460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276" kern="1200">
          <a:solidFill>
            <a:schemeClr val="tx1"/>
          </a:solidFill>
          <a:latin typeface="+mn-lt"/>
          <a:ea typeface="+mn-ea"/>
          <a:cs typeface="+mn-cs"/>
        </a:defRPr>
      </a:lvl4pPr>
      <a:lvl5pPr marL="2926034" indent="-325115" algn="l" defTabSz="1300460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276" kern="1200">
          <a:solidFill>
            <a:schemeClr val="tx1"/>
          </a:solidFill>
          <a:latin typeface="+mn-lt"/>
          <a:ea typeface="+mn-ea"/>
          <a:cs typeface="+mn-cs"/>
        </a:defRPr>
      </a:lvl5pPr>
      <a:lvl6pPr marL="3576264" indent="-325115" algn="l" defTabSz="1300460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276" kern="1200">
          <a:solidFill>
            <a:schemeClr val="tx1"/>
          </a:solidFill>
          <a:latin typeface="+mn-lt"/>
          <a:ea typeface="+mn-ea"/>
          <a:cs typeface="+mn-cs"/>
        </a:defRPr>
      </a:lvl6pPr>
      <a:lvl7pPr marL="4226494" indent="-325115" algn="l" defTabSz="1300460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276" kern="1200">
          <a:solidFill>
            <a:schemeClr val="tx1"/>
          </a:solidFill>
          <a:latin typeface="+mn-lt"/>
          <a:ea typeface="+mn-ea"/>
          <a:cs typeface="+mn-cs"/>
        </a:defRPr>
      </a:lvl7pPr>
      <a:lvl8pPr marL="4876724" indent="-325115" algn="l" defTabSz="1300460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276" kern="1200">
          <a:solidFill>
            <a:schemeClr val="tx1"/>
          </a:solidFill>
          <a:latin typeface="+mn-lt"/>
          <a:ea typeface="+mn-ea"/>
          <a:cs typeface="+mn-cs"/>
        </a:defRPr>
      </a:lvl8pPr>
      <a:lvl9pPr marL="5526954" indent="-325115" algn="l" defTabSz="1300460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27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1pPr>
      <a:lvl2pPr marL="65023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2pPr>
      <a:lvl3pPr marL="130046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3pPr>
      <a:lvl4pPr marL="195069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4pPr>
      <a:lvl5pPr marL="260091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5pPr>
      <a:lvl6pPr marL="325114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6pPr>
      <a:lvl7pPr marL="390137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7pPr>
      <a:lvl8pPr marL="455160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8pPr>
      <a:lvl9pPr marL="520183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Epilepsie"/>
          <p:cNvSpPr txBox="1">
            <a:spLocks noGrp="1"/>
          </p:cNvSpPr>
          <p:nvPr>
            <p:ph type="title"/>
          </p:nvPr>
        </p:nvSpPr>
        <p:spPr>
          <a:xfrm>
            <a:off x="3088640" y="222130"/>
            <a:ext cx="9070848" cy="1838973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sz="4800" dirty="0" err="1"/>
              <a:t>Epilepsie</a:t>
            </a:r>
            <a:endParaRPr sz="4800" dirty="0"/>
          </a:p>
        </p:txBody>
      </p:sp>
      <p:sp>
        <p:nvSpPr>
          <p:cNvPr id="216" name="Pacienti s EPI - často klienty NPS ambulancí…"/>
          <p:cNvSpPr txBox="1">
            <a:spLocks noGrp="1"/>
          </p:cNvSpPr>
          <p:nvPr>
            <p:ph type="body" idx="1"/>
          </p:nvPr>
        </p:nvSpPr>
        <p:spPr>
          <a:xfrm>
            <a:off x="659960" y="2409568"/>
            <a:ext cx="11894504" cy="649872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86715" indent="-386715" defTabSz="508254">
              <a:lnSpc>
                <a:spcPct val="100000"/>
              </a:lnSpc>
              <a:spcBef>
                <a:spcPts val="3600"/>
              </a:spcBef>
              <a:defRPr sz="2784"/>
            </a:pPr>
            <a:r>
              <a:rPr lang="cs-CZ" sz="2200" dirty="0" err="1" smtClean="0"/>
              <a:t>p</a:t>
            </a:r>
            <a:r>
              <a:rPr sz="2200" dirty="0" err="1" smtClean="0"/>
              <a:t>acienti</a:t>
            </a:r>
            <a:r>
              <a:rPr sz="2200" dirty="0" smtClean="0"/>
              <a:t> </a:t>
            </a:r>
            <a:r>
              <a:rPr sz="2200" dirty="0"/>
              <a:t>s EPI - </a:t>
            </a:r>
            <a:r>
              <a:rPr sz="2200" dirty="0" err="1"/>
              <a:t>často</a:t>
            </a:r>
            <a:r>
              <a:rPr sz="2200" dirty="0"/>
              <a:t> </a:t>
            </a:r>
            <a:r>
              <a:rPr sz="2200" dirty="0" err="1"/>
              <a:t>klienty</a:t>
            </a:r>
            <a:r>
              <a:rPr sz="2200" dirty="0"/>
              <a:t> NPS </a:t>
            </a:r>
            <a:r>
              <a:rPr sz="2200" dirty="0" err="1"/>
              <a:t>ambulancí</a:t>
            </a:r>
            <a:endParaRPr sz="2200" dirty="0"/>
          </a:p>
          <a:p>
            <a:pPr marL="386715" indent="-386715" defTabSz="508254">
              <a:lnSpc>
                <a:spcPct val="100000"/>
              </a:lnSpc>
              <a:spcBef>
                <a:spcPts val="3600"/>
              </a:spcBef>
              <a:defRPr sz="2784"/>
            </a:pPr>
            <a:r>
              <a:rPr sz="2200" dirty="0"/>
              <a:t>EPI je </a:t>
            </a:r>
            <a:r>
              <a:rPr sz="2200" dirty="0" err="1"/>
              <a:t>jedním</a:t>
            </a:r>
            <a:r>
              <a:rPr sz="2200" dirty="0"/>
              <a:t> z </a:t>
            </a:r>
            <a:r>
              <a:rPr sz="2200" dirty="0" err="1"/>
              <a:t>nejčastějších</a:t>
            </a:r>
            <a:r>
              <a:rPr sz="2200" dirty="0"/>
              <a:t> </a:t>
            </a:r>
            <a:r>
              <a:rPr sz="2200" dirty="0" err="1"/>
              <a:t>neurologických</a:t>
            </a:r>
            <a:r>
              <a:rPr sz="2200" dirty="0"/>
              <a:t> </a:t>
            </a:r>
            <a:r>
              <a:rPr sz="2200" dirty="0" err="1"/>
              <a:t>onemocnění</a:t>
            </a:r>
            <a:r>
              <a:rPr sz="2200" dirty="0"/>
              <a:t> (</a:t>
            </a:r>
            <a:r>
              <a:rPr sz="2200" dirty="0" err="1"/>
              <a:t>úzce</a:t>
            </a:r>
            <a:r>
              <a:rPr sz="2200" dirty="0"/>
              <a:t> </a:t>
            </a:r>
            <a:r>
              <a:rPr sz="2200" dirty="0" err="1"/>
              <a:t>souvisí</a:t>
            </a:r>
            <a:r>
              <a:rPr sz="2200" dirty="0"/>
              <a:t> s </a:t>
            </a:r>
            <a:r>
              <a:rPr sz="2200" dirty="0" err="1"/>
              <a:t>kognitivními</a:t>
            </a:r>
            <a:r>
              <a:rPr sz="2200" dirty="0"/>
              <a:t> a </a:t>
            </a:r>
            <a:r>
              <a:rPr sz="2200" dirty="0" err="1"/>
              <a:t>behaviorálními</a:t>
            </a:r>
            <a:r>
              <a:rPr sz="2200" dirty="0"/>
              <a:t> </a:t>
            </a:r>
            <a:r>
              <a:rPr sz="2200" dirty="0" err="1"/>
              <a:t>procesy</a:t>
            </a:r>
            <a:r>
              <a:rPr sz="2200" dirty="0"/>
              <a:t>)</a:t>
            </a:r>
          </a:p>
          <a:p>
            <a:pPr marL="386715" indent="-386715" defTabSz="508254">
              <a:lnSpc>
                <a:spcPct val="100000"/>
              </a:lnSpc>
              <a:spcBef>
                <a:spcPts val="3600"/>
              </a:spcBef>
              <a:defRPr sz="2784"/>
            </a:pPr>
            <a:r>
              <a:rPr lang="cs-CZ" sz="2200" dirty="0" err="1" smtClean="0"/>
              <a:t>ř</a:t>
            </a:r>
            <a:r>
              <a:rPr sz="2200" dirty="0" err="1" smtClean="0"/>
              <a:t>ada</a:t>
            </a:r>
            <a:r>
              <a:rPr sz="2200" dirty="0" smtClean="0"/>
              <a:t> </a:t>
            </a:r>
            <a:r>
              <a:rPr sz="2200" dirty="0" err="1"/>
              <a:t>pacientů</a:t>
            </a:r>
            <a:r>
              <a:rPr sz="2200" dirty="0"/>
              <a:t> je v </a:t>
            </a:r>
            <a:r>
              <a:rPr sz="2200" dirty="0" err="1"/>
              <a:t>aktivním</a:t>
            </a:r>
            <a:r>
              <a:rPr sz="2200" dirty="0"/>
              <a:t> </a:t>
            </a:r>
            <a:r>
              <a:rPr sz="2200" dirty="0" err="1"/>
              <a:t>věku</a:t>
            </a:r>
            <a:r>
              <a:rPr sz="2200" dirty="0"/>
              <a:t> - </a:t>
            </a:r>
            <a:r>
              <a:rPr sz="2200" dirty="0" err="1"/>
              <a:t>řeší</a:t>
            </a:r>
            <a:r>
              <a:rPr sz="2200" dirty="0"/>
              <a:t> </a:t>
            </a:r>
            <a:r>
              <a:rPr sz="2200" dirty="0" err="1"/>
              <a:t>problematiku</a:t>
            </a:r>
            <a:r>
              <a:rPr sz="2200" dirty="0"/>
              <a:t> </a:t>
            </a:r>
            <a:r>
              <a:rPr sz="2200" dirty="0" err="1"/>
              <a:t>pracovního</a:t>
            </a:r>
            <a:r>
              <a:rPr sz="2200" dirty="0"/>
              <a:t> </a:t>
            </a:r>
            <a:r>
              <a:rPr sz="2200" dirty="0" err="1"/>
              <a:t>uplatnění</a:t>
            </a:r>
            <a:r>
              <a:rPr sz="2200" dirty="0"/>
              <a:t>, </a:t>
            </a:r>
            <a:r>
              <a:rPr sz="2200" dirty="0" err="1"/>
              <a:t>charakteru</a:t>
            </a:r>
            <a:r>
              <a:rPr sz="2200" dirty="0"/>
              <a:t> </a:t>
            </a:r>
            <a:r>
              <a:rPr sz="2200" dirty="0" err="1"/>
              <a:t>vzdělávání</a:t>
            </a:r>
            <a:r>
              <a:rPr sz="2200" dirty="0"/>
              <a:t> </a:t>
            </a:r>
            <a:r>
              <a:rPr sz="2200" dirty="0" err="1"/>
              <a:t>nebo</a:t>
            </a:r>
            <a:r>
              <a:rPr sz="2200" dirty="0"/>
              <a:t> </a:t>
            </a:r>
            <a:r>
              <a:rPr sz="2200" dirty="0" err="1"/>
              <a:t>vzdělavatelnost</a:t>
            </a:r>
            <a:r>
              <a:rPr sz="2200" dirty="0"/>
              <a:t> </a:t>
            </a:r>
            <a:r>
              <a:rPr sz="2200" dirty="0" err="1"/>
              <a:t>obecně</a:t>
            </a:r>
            <a:r>
              <a:rPr sz="2200" dirty="0"/>
              <a:t>, </a:t>
            </a:r>
            <a:r>
              <a:rPr sz="2200" dirty="0" err="1"/>
              <a:t>invalidních</a:t>
            </a:r>
            <a:r>
              <a:rPr sz="2200" dirty="0"/>
              <a:t> </a:t>
            </a:r>
            <a:r>
              <a:rPr sz="2200" dirty="0" err="1"/>
              <a:t>důchodů</a:t>
            </a:r>
            <a:r>
              <a:rPr sz="2200" dirty="0"/>
              <a:t>, </a:t>
            </a:r>
            <a:r>
              <a:rPr sz="2200" dirty="0" err="1"/>
              <a:t>řidičských</a:t>
            </a:r>
            <a:r>
              <a:rPr sz="2200" dirty="0"/>
              <a:t> </a:t>
            </a:r>
            <a:r>
              <a:rPr sz="2200" dirty="0" err="1"/>
              <a:t>průkazů</a:t>
            </a:r>
            <a:r>
              <a:rPr sz="2200" dirty="0" smtClean="0"/>
              <a:t>,</a:t>
            </a:r>
            <a:r>
              <a:rPr lang="cs-CZ" sz="2200" dirty="0" smtClean="0"/>
              <a:t> </a:t>
            </a:r>
            <a:r>
              <a:rPr sz="2200" dirty="0" err="1" smtClean="0"/>
              <a:t>průkazů</a:t>
            </a:r>
            <a:r>
              <a:rPr sz="2200" dirty="0" smtClean="0"/>
              <a:t> </a:t>
            </a:r>
            <a:r>
              <a:rPr sz="2200" dirty="0"/>
              <a:t>ZTP </a:t>
            </a:r>
            <a:r>
              <a:rPr sz="2200" dirty="0" err="1"/>
              <a:t>nebo</a:t>
            </a:r>
            <a:r>
              <a:rPr sz="2200" dirty="0"/>
              <a:t> ZTP/P</a:t>
            </a:r>
          </a:p>
          <a:p>
            <a:pPr marL="386715" indent="-386715" defTabSz="508254">
              <a:lnSpc>
                <a:spcPct val="100000"/>
              </a:lnSpc>
              <a:spcBef>
                <a:spcPts val="3600"/>
              </a:spcBef>
              <a:defRPr sz="2784"/>
            </a:pPr>
            <a:r>
              <a:rPr lang="cs-CZ" sz="2200" dirty="0" err="1" smtClean="0"/>
              <a:t>z</a:t>
            </a:r>
            <a:r>
              <a:rPr sz="2200" dirty="0" smtClean="0"/>
              <a:t>de </a:t>
            </a:r>
            <a:r>
              <a:rPr sz="2200" dirty="0" err="1"/>
              <a:t>všude</a:t>
            </a:r>
            <a:r>
              <a:rPr sz="2200" dirty="0"/>
              <a:t> </a:t>
            </a:r>
            <a:r>
              <a:rPr sz="2200" dirty="0" err="1"/>
              <a:t>má</a:t>
            </a:r>
            <a:r>
              <a:rPr sz="2200" dirty="0"/>
              <a:t> NPS </a:t>
            </a:r>
            <a:r>
              <a:rPr sz="2200" dirty="0" err="1"/>
              <a:t>nezastupitelné</a:t>
            </a:r>
            <a:r>
              <a:rPr sz="2200" dirty="0"/>
              <a:t> </a:t>
            </a:r>
            <a:r>
              <a:rPr sz="2200" dirty="0" err="1"/>
              <a:t>místo</a:t>
            </a:r>
            <a:endParaRPr sz="2200" dirty="0"/>
          </a:p>
          <a:p>
            <a:pPr marL="386715" indent="-386715" defTabSz="508254">
              <a:lnSpc>
                <a:spcPct val="100000"/>
              </a:lnSpc>
              <a:spcBef>
                <a:spcPts val="3600"/>
              </a:spcBef>
              <a:defRPr sz="2784"/>
            </a:pPr>
            <a:r>
              <a:rPr lang="cs-CZ" sz="2200" dirty="0" err="1" smtClean="0"/>
              <a:t>s</a:t>
            </a:r>
            <a:r>
              <a:rPr sz="2200" dirty="0" err="1" smtClean="0"/>
              <a:t>pecializované</a:t>
            </a:r>
            <a:r>
              <a:rPr sz="2200" dirty="0" smtClean="0"/>
              <a:t>  </a:t>
            </a:r>
            <a:r>
              <a:rPr sz="2200" dirty="0" err="1"/>
              <a:t>epileptologické</a:t>
            </a:r>
            <a:r>
              <a:rPr sz="2200" dirty="0"/>
              <a:t> ambulance </a:t>
            </a:r>
            <a:r>
              <a:rPr sz="2200" dirty="0" err="1" smtClean="0"/>
              <a:t>nebo</a:t>
            </a:r>
            <a:r>
              <a:rPr sz="2200" dirty="0" smtClean="0"/>
              <a:t> </a:t>
            </a:r>
            <a:r>
              <a:rPr sz="2200" dirty="0" err="1"/>
              <a:t>specializovaná</a:t>
            </a:r>
            <a:r>
              <a:rPr sz="2200" dirty="0"/>
              <a:t> </a:t>
            </a:r>
            <a:r>
              <a:rPr sz="2200" dirty="0" err="1"/>
              <a:t>centra</a:t>
            </a:r>
            <a:r>
              <a:rPr sz="2200" dirty="0"/>
              <a:t> pro </a:t>
            </a:r>
            <a:r>
              <a:rPr sz="2200" dirty="0" err="1"/>
              <a:t>léčbu</a:t>
            </a:r>
            <a:r>
              <a:rPr sz="2200" dirty="0"/>
              <a:t> </a:t>
            </a:r>
            <a:r>
              <a:rPr sz="2200" dirty="0" err="1"/>
              <a:t>epilepsie</a:t>
            </a:r>
            <a:r>
              <a:rPr sz="2200" dirty="0"/>
              <a:t> a </a:t>
            </a:r>
            <a:r>
              <a:rPr sz="2200" dirty="0" err="1"/>
              <a:t>epileptochirurgii</a:t>
            </a:r>
            <a:r>
              <a:rPr sz="2200" dirty="0"/>
              <a:t> (Brno, Praha) </a:t>
            </a:r>
            <a:r>
              <a:rPr sz="2200" dirty="0" err="1"/>
              <a:t>nemohou</a:t>
            </a:r>
            <a:r>
              <a:rPr sz="2200" dirty="0"/>
              <a:t> bez NPS </a:t>
            </a:r>
            <a:r>
              <a:rPr sz="2200" dirty="0" err="1" smtClean="0"/>
              <a:t>existovat</a:t>
            </a:r>
            <a:endParaRPr sz="22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NPS vyšetření"/>
          <p:cNvSpPr txBox="1">
            <a:spLocks noGrp="1"/>
          </p:cNvSpPr>
          <p:nvPr>
            <p:ph type="title"/>
          </p:nvPr>
        </p:nvSpPr>
        <p:spPr>
          <a:xfrm>
            <a:off x="3088640" y="135633"/>
            <a:ext cx="9070848" cy="1838973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sz="4800" dirty="0"/>
              <a:t>NPS </a:t>
            </a:r>
            <a:r>
              <a:rPr sz="4800" dirty="0" err="1"/>
              <a:t>vyšetření</a:t>
            </a:r>
            <a:endParaRPr sz="4800" dirty="0"/>
          </a:p>
        </p:txBody>
      </p:sp>
      <p:sp>
        <p:nvSpPr>
          <p:cNvPr id="239" name="Kromě standardních položek ( definování účelu, základní anamnestické údaje, základní údaje o onemocnění, psychiatricko-psychologická anamnéza, zhodnocení kvality spolupráce, emotivity, aktuálního psychického stavu, psychopatologie, intelektového nadání a dalších specifických schopností - paměťových schopností, exekutivních fcí včetně pozornosti a kvality myšlení, zhodnocení symbolických, gnostických, praktických a vizuoprostorových schopností) také zhodnocení laterality, dle kontextu rozvahu o případné lateralizaci nebo topizaci funkčního oslabení KF…"/>
          <p:cNvSpPr txBox="1">
            <a:spLocks noGrp="1"/>
          </p:cNvSpPr>
          <p:nvPr>
            <p:ph type="body" idx="1"/>
          </p:nvPr>
        </p:nvSpPr>
        <p:spPr>
          <a:xfrm>
            <a:off x="494270" y="2063578"/>
            <a:ext cx="12109622" cy="741405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97815" indent="-297815" defTabSz="391414">
              <a:lnSpc>
                <a:spcPct val="100000"/>
              </a:lnSpc>
              <a:spcBef>
                <a:spcPts val="2800"/>
              </a:spcBef>
              <a:defRPr sz="2144"/>
            </a:pPr>
            <a:r>
              <a:rPr lang="cs-CZ" sz="2200" dirty="0" err="1" smtClean="0"/>
              <a:t>k</a:t>
            </a:r>
            <a:r>
              <a:rPr sz="2200" dirty="0" err="1" smtClean="0"/>
              <a:t>romě</a:t>
            </a:r>
            <a:r>
              <a:rPr sz="2200" dirty="0" smtClean="0"/>
              <a:t> </a:t>
            </a:r>
            <a:r>
              <a:rPr sz="2200" dirty="0" err="1"/>
              <a:t>standardních</a:t>
            </a:r>
            <a:r>
              <a:rPr sz="2200" dirty="0"/>
              <a:t> </a:t>
            </a:r>
            <a:r>
              <a:rPr sz="2200" dirty="0" err="1"/>
              <a:t>položek</a:t>
            </a:r>
            <a:r>
              <a:rPr sz="2200" dirty="0"/>
              <a:t> </a:t>
            </a:r>
            <a:r>
              <a:rPr sz="2200" dirty="0" smtClean="0"/>
              <a:t>(</a:t>
            </a:r>
            <a:r>
              <a:rPr sz="2200" dirty="0" err="1" smtClean="0"/>
              <a:t>definování</a:t>
            </a:r>
            <a:r>
              <a:rPr sz="2200" dirty="0" smtClean="0"/>
              <a:t> </a:t>
            </a:r>
            <a:r>
              <a:rPr sz="2200" dirty="0" err="1"/>
              <a:t>účelu</a:t>
            </a:r>
            <a:r>
              <a:rPr sz="2200" dirty="0"/>
              <a:t>, </a:t>
            </a:r>
            <a:r>
              <a:rPr sz="2200" dirty="0" err="1"/>
              <a:t>základní</a:t>
            </a:r>
            <a:r>
              <a:rPr sz="2200" dirty="0"/>
              <a:t> </a:t>
            </a:r>
            <a:r>
              <a:rPr sz="2200" dirty="0" err="1"/>
              <a:t>anamnestické</a:t>
            </a:r>
            <a:r>
              <a:rPr sz="2200" dirty="0"/>
              <a:t> </a:t>
            </a:r>
            <a:r>
              <a:rPr sz="2200" dirty="0" err="1"/>
              <a:t>údaje</a:t>
            </a:r>
            <a:r>
              <a:rPr sz="2200" dirty="0"/>
              <a:t>, </a:t>
            </a:r>
            <a:r>
              <a:rPr sz="2200" dirty="0" err="1"/>
              <a:t>základní</a:t>
            </a:r>
            <a:r>
              <a:rPr sz="2200" dirty="0"/>
              <a:t> </a:t>
            </a:r>
            <a:r>
              <a:rPr sz="2200" dirty="0" err="1"/>
              <a:t>údaje</a:t>
            </a:r>
            <a:r>
              <a:rPr sz="2200" dirty="0"/>
              <a:t> o </a:t>
            </a:r>
            <a:r>
              <a:rPr sz="2200" dirty="0" err="1"/>
              <a:t>onemocnění</a:t>
            </a:r>
            <a:r>
              <a:rPr sz="2200" dirty="0"/>
              <a:t>, </a:t>
            </a:r>
            <a:r>
              <a:rPr sz="2200" dirty="0" err="1"/>
              <a:t>psychiatricko-psychologická</a:t>
            </a:r>
            <a:r>
              <a:rPr sz="2200" dirty="0"/>
              <a:t> </a:t>
            </a:r>
            <a:r>
              <a:rPr sz="2200" dirty="0" err="1"/>
              <a:t>anamnéza</a:t>
            </a:r>
            <a:r>
              <a:rPr sz="2200" dirty="0"/>
              <a:t>, </a:t>
            </a:r>
            <a:r>
              <a:rPr sz="2200" dirty="0" err="1"/>
              <a:t>zhodnocení</a:t>
            </a:r>
            <a:r>
              <a:rPr sz="2200" dirty="0"/>
              <a:t> </a:t>
            </a:r>
            <a:r>
              <a:rPr sz="2200" dirty="0" err="1"/>
              <a:t>kvality</a:t>
            </a:r>
            <a:r>
              <a:rPr sz="2200" dirty="0"/>
              <a:t> </a:t>
            </a:r>
            <a:r>
              <a:rPr sz="2200" dirty="0" err="1"/>
              <a:t>spolupráce</a:t>
            </a:r>
            <a:r>
              <a:rPr sz="2200" dirty="0"/>
              <a:t>, </a:t>
            </a:r>
            <a:r>
              <a:rPr sz="2200" dirty="0" err="1"/>
              <a:t>emotivity</a:t>
            </a:r>
            <a:r>
              <a:rPr sz="2200" dirty="0"/>
              <a:t>, </a:t>
            </a:r>
            <a:r>
              <a:rPr sz="2200" dirty="0" err="1"/>
              <a:t>aktuálního</a:t>
            </a:r>
            <a:r>
              <a:rPr sz="2200" dirty="0"/>
              <a:t> </a:t>
            </a:r>
            <a:r>
              <a:rPr sz="2200" dirty="0" err="1"/>
              <a:t>psychického</a:t>
            </a:r>
            <a:r>
              <a:rPr sz="2200" dirty="0"/>
              <a:t> </a:t>
            </a:r>
            <a:r>
              <a:rPr sz="2200" dirty="0" err="1"/>
              <a:t>stavu</a:t>
            </a:r>
            <a:r>
              <a:rPr sz="2200" dirty="0"/>
              <a:t>, </a:t>
            </a:r>
            <a:r>
              <a:rPr sz="2200" dirty="0" err="1"/>
              <a:t>psychopatologie</a:t>
            </a:r>
            <a:r>
              <a:rPr sz="2200" dirty="0"/>
              <a:t>, </a:t>
            </a:r>
            <a:r>
              <a:rPr sz="2200" dirty="0" err="1"/>
              <a:t>intelektového</a:t>
            </a:r>
            <a:r>
              <a:rPr sz="2200" dirty="0"/>
              <a:t> </a:t>
            </a:r>
            <a:r>
              <a:rPr sz="2200" dirty="0" err="1"/>
              <a:t>nadání</a:t>
            </a:r>
            <a:r>
              <a:rPr sz="2200" dirty="0"/>
              <a:t> a </a:t>
            </a:r>
            <a:r>
              <a:rPr sz="2200" dirty="0" err="1"/>
              <a:t>dalších</a:t>
            </a:r>
            <a:r>
              <a:rPr sz="2200" dirty="0"/>
              <a:t> </a:t>
            </a:r>
            <a:r>
              <a:rPr sz="2200" dirty="0" err="1"/>
              <a:t>specifických</a:t>
            </a:r>
            <a:r>
              <a:rPr sz="2200" dirty="0"/>
              <a:t> </a:t>
            </a:r>
            <a:r>
              <a:rPr sz="2200" dirty="0" err="1"/>
              <a:t>schopností</a:t>
            </a:r>
            <a:r>
              <a:rPr sz="2200" dirty="0"/>
              <a:t> - </a:t>
            </a:r>
            <a:r>
              <a:rPr sz="2200" dirty="0" err="1"/>
              <a:t>paměťových</a:t>
            </a:r>
            <a:r>
              <a:rPr sz="2200" dirty="0"/>
              <a:t> </a:t>
            </a:r>
            <a:r>
              <a:rPr sz="2200" dirty="0" err="1"/>
              <a:t>schopností</a:t>
            </a:r>
            <a:r>
              <a:rPr sz="2200" dirty="0"/>
              <a:t>, </a:t>
            </a:r>
            <a:r>
              <a:rPr sz="2200" dirty="0" err="1"/>
              <a:t>exekutivních</a:t>
            </a:r>
            <a:r>
              <a:rPr sz="2200" dirty="0"/>
              <a:t> </a:t>
            </a:r>
            <a:r>
              <a:rPr sz="2200" dirty="0" err="1"/>
              <a:t>fcí</a:t>
            </a:r>
            <a:r>
              <a:rPr sz="2200" dirty="0"/>
              <a:t> </a:t>
            </a:r>
            <a:r>
              <a:rPr sz="2200" dirty="0" err="1"/>
              <a:t>včetně</a:t>
            </a:r>
            <a:r>
              <a:rPr sz="2200" dirty="0"/>
              <a:t> </a:t>
            </a:r>
            <a:r>
              <a:rPr sz="2200" dirty="0" err="1"/>
              <a:t>pozornosti</a:t>
            </a:r>
            <a:r>
              <a:rPr sz="2200" dirty="0"/>
              <a:t> a </a:t>
            </a:r>
            <a:r>
              <a:rPr sz="2200" dirty="0" err="1"/>
              <a:t>kvality</a:t>
            </a:r>
            <a:r>
              <a:rPr sz="2200" dirty="0"/>
              <a:t> </a:t>
            </a:r>
            <a:r>
              <a:rPr sz="2200" dirty="0" err="1"/>
              <a:t>myšlení</a:t>
            </a:r>
            <a:r>
              <a:rPr sz="2200" dirty="0"/>
              <a:t>, </a:t>
            </a:r>
            <a:r>
              <a:rPr sz="2200" dirty="0" err="1"/>
              <a:t>zhodnocení</a:t>
            </a:r>
            <a:r>
              <a:rPr sz="2200" dirty="0"/>
              <a:t> </a:t>
            </a:r>
            <a:r>
              <a:rPr sz="2200" dirty="0" err="1"/>
              <a:t>symbolických</a:t>
            </a:r>
            <a:r>
              <a:rPr sz="2200" dirty="0"/>
              <a:t>, </a:t>
            </a:r>
            <a:r>
              <a:rPr sz="2200" dirty="0" err="1"/>
              <a:t>gnostických</a:t>
            </a:r>
            <a:r>
              <a:rPr sz="2200" dirty="0"/>
              <a:t>, </a:t>
            </a:r>
            <a:r>
              <a:rPr sz="2200" dirty="0" err="1"/>
              <a:t>praktických</a:t>
            </a:r>
            <a:r>
              <a:rPr sz="2200" dirty="0"/>
              <a:t> a </a:t>
            </a:r>
            <a:r>
              <a:rPr sz="2200" dirty="0" err="1"/>
              <a:t>vizuoprostorových</a:t>
            </a:r>
            <a:r>
              <a:rPr sz="2200" dirty="0"/>
              <a:t> </a:t>
            </a:r>
            <a:r>
              <a:rPr sz="2200" dirty="0" err="1"/>
              <a:t>schopností</a:t>
            </a:r>
            <a:r>
              <a:rPr sz="2200" dirty="0"/>
              <a:t>) </a:t>
            </a:r>
            <a:r>
              <a:rPr sz="2200" dirty="0" err="1"/>
              <a:t>také</a:t>
            </a:r>
            <a:r>
              <a:rPr sz="2200" dirty="0"/>
              <a:t> </a:t>
            </a:r>
            <a:r>
              <a:rPr sz="2200" dirty="0" err="1"/>
              <a:t>zhodnocení</a:t>
            </a:r>
            <a:r>
              <a:rPr sz="2200" dirty="0"/>
              <a:t> laterality, </a:t>
            </a:r>
            <a:r>
              <a:rPr sz="2200" dirty="0" err="1"/>
              <a:t>dle</a:t>
            </a:r>
            <a:r>
              <a:rPr sz="2200" dirty="0"/>
              <a:t> </a:t>
            </a:r>
            <a:r>
              <a:rPr sz="2200" dirty="0" err="1"/>
              <a:t>kontextu</a:t>
            </a:r>
            <a:r>
              <a:rPr sz="2200" dirty="0"/>
              <a:t> </a:t>
            </a:r>
            <a:r>
              <a:rPr sz="2200" dirty="0" err="1" smtClean="0"/>
              <a:t>rozvah</a:t>
            </a:r>
            <a:r>
              <a:rPr lang="cs-CZ" sz="2200" dirty="0" smtClean="0"/>
              <a:t>y</a:t>
            </a:r>
            <a:r>
              <a:rPr sz="2200" dirty="0" smtClean="0"/>
              <a:t> </a:t>
            </a:r>
            <a:r>
              <a:rPr sz="2200" dirty="0"/>
              <a:t>o </a:t>
            </a:r>
            <a:r>
              <a:rPr sz="2200" dirty="0" err="1"/>
              <a:t>případné</a:t>
            </a:r>
            <a:r>
              <a:rPr sz="2200" dirty="0"/>
              <a:t> </a:t>
            </a:r>
            <a:r>
              <a:rPr sz="2200" dirty="0" err="1"/>
              <a:t>lateralizaci</a:t>
            </a:r>
            <a:r>
              <a:rPr sz="2200" dirty="0"/>
              <a:t> </a:t>
            </a:r>
            <a:r>
              <a:rPr sz="2200" dirty="0" err="1"/>
              <a:t>nebo</a:t>
            </a:r>
            <a:r>
              <a:rPr sz="2200" dirty="0"/>
              <a:t> </a:t>
            </a:r>
            <a:r>
              <a:rPr sz="2200" dirty="0" err="1"/>
              <a:t>topizaci</a:t>
            </a:r>
            <a:r>
              <a:rPr sz="2200" dirty="0"/>
              <a:t> </a:t>
            </a:r>
            <a:r>
              <a:rPr sz="2200" dirty="0" err="1"/>
              <a:t>funkčního</a:t>
            </a:r>
            <a:r>
              <a:rPr sz="2200" dirty="0"/>
              <a:t> </a:t>
            </a:r>
            <a:r>
              <a:rPr sz="2200" dirty="0" err="1"/>
              <a:t>oslabení</a:t>
            </a:r>
            <a:r>
              <a:rPr sz="2200" dirty="0"/>
              <a:t> KF</a:t>
            </a:r>
          </a:p>
          <a:p>
            <a:pPr marL="297815" indent="-297815" defTabSz="391414">
              <a:lnSpc>
                <a:spcPct val="100000"/>
              </a:lnSpc>
              <a:spcBef>
                <a:spcPts val="2800"/>
              </a:spcBef>
              <a:defRPr sz="2144"/>
            </a:pPr>
            <a:r>
              <a:rPr lang="cs-CZ" sz="2200" dirty="0" smtClean="0"/>
              <a:t>u</a:t>
            </a:r>
            <a:r>
              <a:rPr sz="2200" dirty="0" smtClean="0"/>
              <a:t> </a:t>
            </a:r>
            <a:r>
              <a:rPr sz="2200" dirty="0" err="1"/>
              <a:t>kontrolního</a:t>
            </a:r>
            <a:r>
              <a:rPr sz="2200" dirty="0"/>
              <a:t> </a:t>
            </a:r>
            <a:r>
              <a:rPr sz="2200" dirty="0" err="1"/>
              <a:t>vyšetření</a:t>
            </a:r>
            <a:r>
              <a:rPr sz="2200" dirty="0"/>
              <a:t> </a:t>
            </a:r>
            <a:r>
              <a:rPr sz="2200" dirty="0" err="1"/>
              <a:t>posouzení</a:t>
            </a:r>
            <a:r>
              <a:rPr sz="2200" dirty="0"/>
              <a:t> </a:t>
            </a:r>
            <a:r>
              <a:rPr sz="2200" dirty="0" err="1"/>
              <a:t>míry</a:t>
            </a:r>
            <a:r>
              <a:rPr sz="2200" dirty="0"/>
              <a:t> </a:t>
            </a:r>
            <a:r>
              <a:rPr sz="2200" dirty="0" err="1"/>
              <a:t>deteriorace</a:t>
            </a:r>
            <a:r>
              <a:rPr sz="2200" dirty="0"/>
              <a:t>/</a:t>
            </a:r>
            <a:r>
              <a:rPr sz="2200" dirty="0" err="1"/>
              <a:t>stabilizace</a:t>
            </a:r>
            <a:r>
              <a:rPr sz="2200" dirty="0"/>
              <a:t>/</a:t>
            </a:r>
            <a:r>
              <a:rPr sz="2200" dirty="0" err="1"/>
              <a:t>zlepšení</a:t>
            </a:r>
            <a:r>
              <a:rPr sz="2200" dirty="0"/>
              <a:t> KF, </a:t>
            </a:r>
            <a:r>
              <a:rPr sz="2200" dirty="0" err="1"/>
              <a:t>jejich</a:t>
            </a:r>
            <a:r>
              <a:rPr sz="2200" dirty="0"/>
              <a:t> </a:t>
            </a:r>
            <a:r>
              <a:rPr sz="2200" dirty="0" err="1"/>
              <a:t>změny</a:t>
            </a:r>
            <a:r>
              <a:rPr sz="2200" dirty="0"/>
              <a:t> v </a:t>
            </a:r>
            <a:r>
              <a:rPr sz="2200" dirty="0" err="1"/>
              <a:t>čase</a:t>
            </a:r>
            <a:endParaRPr sz="2200" dirty="0"/>
          </a:p>
          <a:p>
            <a:pPr marL="297815" indent="-297815" defTabSz="391414">
              <a:lnSpc>
                <a:spcPct val="100000"/>
              </a:lnSpc>
              <a:spcBef>
                <a:spcPts val="2800"/>
              </a:spcBef>
              <a:defRPr sz="2144"/>
            </a:pPr>
            <a:r>
              <a:rPr lang="cs-CZ" sz="2200" dirty="0"/>
              <a:t>u</a:t>
            </a:r>
            <a:r>
              <a:rPr lang="cs-CZ" sz="2200" dirty="0" smtClean="0"/>
              <a:t> </a:t>
            </a:r>
            <a:r>
              <a:rPr sz="2200" dirty="0" err="1" smtClean="0"/>
              <a:t>pacientů</a:t>
            </a:r>
            <a:r>
              <a:rPr sz="2200" dirty="0" smtClean="0"/>
              <a:t> </a:t>
            </a:r>
            <a:r>
              <a:rPr sz="2200" dirty="0"/>
              <a:t>v </a:t>
            </a:r>
            <a:r>
              <a:rPr sz="2200" dirty="0" err="1"/>
              <a:t>rámci</a:t>
            </a:r>
            <a:r>
              <a:rPr sz="2200" dirty="0"/>
              <a:t> </a:t>
            </a:r>
            <a:r>
              <a:rPr sz="2200" dirty="0" err="1"/>
              <a:t>epileptochirurgického</a:t>
            </a:r>
            <a:r>
              <a:rPr sz="2200" dirty="0"/>
              <a:t> </a:t>
            </a:r>
            <a:r>
              <a:rPr sz="2200" dirty="0" err="1"/>
              <a:t>programu</a:t>
            </a:r>
            <a:r>
              <a:rPr sz="2200" dirty="0"/>
              <a:t> </a:t>
            </a:r>
            <a:r>
              <a:rPr sz="2200" dirty="0" err="1"/>
              <a:t>též</a:t>
            </a:r>
            <a:r>
              <a:rPr sz="2200" dirty="0"/>
              <a:t> </a:t>
            </a:r>
            <a:r>
              <a:rPr sz="2200" dirty="0" err="1"/>
              <a:t>posouzení</a:t>
            </a:r>
            <a:r>
              <a:rPr sz="2200" dirty="0"/>
              <a:t> </a:t>
            </a:r>
            <a:r>
              <a:rPr sz="2200" dirty="0" err="1"/>
              <a:t>míry</a:t>
            </a:r>
            <a:r>
              <a:rPr sz="2200" dirty="0"/>
              <a:t> </a:t>
            </a:r>
            <a:r>
              <a:rPr sz="2200" dirty="0" err="1"/>
              <a:t>motivovanosti</a:t>
            </a:r>
            <a:r>
              <a:rPr sz="2200" dirty="0"/>
              <a:t> k </a:t>
            </a:r>
            <a:r>
              <a:rPr sz="2200" dirty="0" err="1"/>
              <a:t>zákroku</a:t>
            </a:r>
            <a:r>
              <a:rPr sz="2200" dirty="0"/>
              <a:t> a </a:t>
            </a:r>
            <a:r>
              <a:rPr sz="2200" dirty="0" err="1"/>
              <a:t>kvality</a:t>
            </a:r>
            <a:r>
              <a:rPr sz="2200" dirty="0"/>
              <a:t> </a:t>
            </a:r>
            <a:r>
              <a:rPr sz="2200" dirty="0" err="1"/>
              <a:t>spolupráce</a:t>
            </a:r>
            <a:endParaRPr sz="2200" dirty="0"/>
          </a:p>
          <a:p>
            <a:pPr marL="297815" indent="-297815" defTabSz="391414">
              <a:lnSpc>
                <a:spcPct val="100000"/>
              </a:lnSpc>
              <a:spcBef>
                <a:spcPts val="2800"/>
              </a:spcBef>
              <a:defRPr sz="2144"/>
            </a:pPr>
            <a:r>
              <a:rPr lang="cs-CZ" sz="2200" dirty="0" err="1" smtClean="0"/>
              <a:t>s</a:t>
            </a:r>
            <a:r>
              <a:rPr sz="2200" dirty="0" err="1" smtClean="0"/>
              <a:t>pecifickou</a:t>
            </a:r>
            <a:r>
              <a:rPr sz="2200" dirty="0" smtClean="0"/>
              <a:t> </a:t>
            </a:r>
            <a:r>
              <a:rPr sz="2200" dirty="0" err="1"/>
              <a:t>oblastí</a:t>
            </a:r>
            <a:r>
              <a:rPr sz="2200" dirty="0"/>
              <a:t> je </a:t>
            </a:r>
            <a:r>
              <a:rPr sz="2200" dirty="0" err="1"/>
              <a:t>hodnocení</a:t>
            </a:r>
            <a:r>
              <a:rPr sz="2200" dirty="0"/>
              <a:t> </a:t>
            </a:r>
            <a:r>
              <a:rPr sz="2200" dirty="0" err="1"/>
              <a:t>úrovně</a:t>
            </a:r>
            <a:r>
              <a:rPr sz="2200" dirty="0"/>
              <a:t> </a:t>
            </a:r>
            <a:r>
              <a:rPr sz="2200" dirty="0" err="1"/>
              <a:t>KF,osobnostní</a:t>
            </a:r>
            <a:r>
              <a:rPr sz="2200" dirty="0"/>
              <a:t> </a:t>
            </a:r>
            <a:r>
              <a:rPr sz="2200" dirty="0" err="1"/>
              <a:t>zralosti</a:t>
            </a:r>
            <a:r>
              <a:rPr sz="2200" dirty="0"/>
              <a:t>, </a:t>
            </a:r>
            <a:r>
              <a:rPr sz="2200" dirty="0" err="1"/>
              <a:t>samostatnosti</a:t>
            </a:r>
            <a:r>
              <a:rPr sz="2200" dirty="0"/>
              <a:t> </a:t>
            </a:r>
            <a:r>
              <a:rPr lang="cs-CZ" sz="2200" dirty="0" smtClean="0"/>
              <a:t>                          </a:t>
            </a:r>
            <a:r>
              <a:rPr sz="2200" dirty="0" smtClean="0"/>
              <a:t>a </a:t>
            </a:r>
            <a:r>
              <a:rPr sz="2200" dirty="0" err="1"/>
              <a:t>schopnosti</a:t>
            </a:r>
            <a:r>
              <a:rPr sz="2200" dirty="0"/>
              <a:t> </a:t>
            </a:r>
            <a:r>
              <a:rPr sz="2200" dirty="0" err="1"/>
              <a:t>sebeobsluhy</a:t>
            </a:r>
            <a:r>
              <a:rPr sz="2200" dirty="0"/>
              <a:t> v </a:t>
            </a:r>
            <a:r>
              <a:rPr sz="2200" dirty="0" err="1"/>
              <a:t>běžném</a:t>
            </a:r>
            <a:r>
              <a:rPr sz="2200" dirty="0"/>
              <a:t> </a:t>
            </a:r>
            <a:r>
              <a:rPr sz="2200" dirty="0" err="1"/>
              <a:t>životě</a:t>
            </a:r>
            <a:r>
              <a:rPr sz="2200" dirty="0"/>
              <a:t> u </a:t>
            </a:r>
            <a:r>
              <a:rPr sz="2200" dirty="0" err="1"/>
              <a:t>pacientů</a:t>
            </a:r>
            <a:r>
              <a:rPr sz="2200" dirty="0"/>
              <a:t> </a:t>
            </a:r>
            <a:r>
              <a:rPr sz="2200" dirty="0" smtClean="0"/>
              <a:t>s </a:t>
            </a:r>
            <a:r>
              <a:rPr sz="2200" dirty="0" err="1"/>
              <a:t>těžší</a:t>
            </a:r>
            <a:r>
              <a:rPr sz="2200" dirty="0"/>
              <a:t> MR </a:t>
            </a:r>
            <a:r>
              <a:rPr sz="2200" dirty="0" err="1"/>
              <a:t>nebo</a:t>
            </a:r>
            <a:r>
              <a:rPr sz="2200" dirty="0"/>
              <a:t> u </a:t>
            </a:r>
            <a:r>
              <a:rPr sz="2200" dirty="0" err="1"/>
              <a:t>mladších</a:t>
            </a:r>
            <a:r>
              <a:rPr sz="2200" dirty="0"/>
              <a:t> </a:t>
            </a:r>
            <a:r>
              <a:rPr sz="2200" dirty="0" err="1"/>
              <a:t>dětských</a:t>
            </a:r>
            <a:r>
              <a:rPr sz="2200" dirty="0"/>
              <a:t> </a:t>
            </a:r>
            <a:r>
              <a:rPr sz="2200" dirty="0" err="1"/>
              <a:t>pacientů</a:t>
            </a:r>
            <a:r>
              <a:rPr sz="2200" dirty="0"/>
              <a:t> - </a:t>
            </a:r>
            <a:r>
              <a:rPr sz="2200" dirty="0" err="1"/>
              <a:t>zde</a:t>
            </a:r>
            <a:r>
              <a:rPr sz="2200" dirty="0"/>
              <a:t> </a:t>
            </a:r>
            <a:r>
              <a:rPr sz="2200" dirty="0" err="1"/>
              <a:t>zaměření</a:t>
            </a:r>
            <a:r>
              <a:rPr sz="2200" dirty="0"/>
              <a:t> </a:t>
            </a:r>
            <a:r>
              <a:rPr sz="2200" dirty="0" err="1"/>
              <a:t>spíše</a:t>
            </a:r>
            <a:r>
              <a:rPr sz="2200" dirty="0"/>
              <a:t> </a:t>
            </a:r>
            <a:r>
              <a:rPr sz="2200" dirty="0" err="1"/>
              <a:t>na</a:t>
            </a:r>
            <a:r>
              <a:rPr sz="2200" dirty="0"/>
              <a:t> </a:t>
            </a:r>
            <a:r>
              <a:rPr sz="2200" dirty="0" err="1"/>
              <a:t>zhodnocení</a:t>
            </a:r>
            <a:r>
              <a:rPr sz="2200" dirty="0"/>
              <a:t> </a:t>
            </a:r>
            <a:r>
              <a:rPr sz="2200" dirty="0" err="1"/>
              <a:t>vývojové</a:t>
            </a:r>
            <a:r>
              <a:rPr sz="2200" dirty="0"/>
              <a:t> </a:t>
            </a:r>
            <a:r>
              <a:rPr sz="2200" dirty="0" err="1"/>
              <a:t>úrovně</a:t>
            </a:r>
            <a:r>
              <a:rPr sz="2200" dirty="0"/>
              <a:t> </a:t>
            </a:r>
            <a:r>
              <a:rPr sz="2200" dirty="0" err="1"/>
              <a:t>jednotlivých</a:t>
            </a:r>
            <a:r>
              <a:rPr sz="2200" dirty="0"/>
              <a:t> </a:t>
            </a:r>
            <a:r>
              <a:rPr sz="2200" dirty="0" err="1"/>
              <a:t>schopností</a:t>
            </a:r>
            <a:endParaRPr sz="22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K hodnocení intelektu - WAIS-III nebo WISC-III; užití Ravenových progresivních matric zavádějící…"/>
          <p:cNvSpPr txBox="1">
            <a:spLocks noGrp="1"/>
          </p:cNvSpPr>
          <p:nvPr>
            <p:ph type="body" idx="1"/>
          </p:nvPr>
        </p:nvSpPr>
        <p:spPr>
          <a:xfrm>
            <a:off x="395417" y="1297459"/>
            <a:ext cx="12294972" cy="7710616"/>
          </a:xfrm>
          <a:prstGeom prst="rect">
            <a:avLst/>
          </a:prstGeom>
        </p:spPr>
        <p:txBody>
          <a:bodyPr>
            <a:noAutofit/>
          </a:bodyPr>
          <a:lstStyle/>
          <a:p>
            <a:pPr marL="271145" indent="-271145" defTabSz="356362">
              <a:lnSpc>
                <a:spcPct val="100000"/>
              </a:lnSpc>
              <a:spcBef>
                <a:spcPts val="2500"/>
              </a:spcBef>
              <a:defRPr sz="1952"/>
            </a:pPr>
            <a:r>
              <a:rPr lang="cs-CZ" sz="2200" dirty="0" smtClean="0"/>
              <a:t>k</a:t>
            </a:r>
            <a:r>
              <a:rPr sz="2200" dirty="0" smtClean="0"/>
              <a:t> </a:t>
            </a:r>
            <a:r>
              <a:rPr sz="2200" dirty="0" err="1"/>
              <a:t>hodnocení</a:t>
            </a:r>
            <a:r>
              <a:rPr sz="2200" dirty="0"/>
              <a:t> </a:t>
            </a:r>
            <a:r>
              <a:rPr sz="2200" dirty="0" err="1"/>
              <a:t>intelektu</a:t>
            </a:r>
            <a:r>
              <a:rPr sz="2200" dirty="0"/>
              <a:t> - WAIS-III </a:t>
            </a:r>
            <a:r>
              <a:rPr sz="2200" dirty="0" err="1"/>
              <a:t>nebo</a:t>
            </a:r>
            <a:r>
              <a:rPr sz="2200" dirty="0"/>
              <a:t> WISC-III; </a:t>
            </a:r>
            <a:r>
              <a:rPr sz="2200" dirty="0" err="1"/>
              <a:t>užití</a:t>
            </a:r>
            <a:r>
              <a:rPr sz="2200" dirty="0"/>
              <a:t> </a:t>
            </a:r>
            <a:r>
              <a:rPr sz="2200" dirty="0" err="1"/>
              <a:t>Ravenových</a:t>
            </a:r>
            <a:r>
              <a:rPr sz="2200" dirty="0"/>
              <a:t> </a:t>
            </a:r>
            <a:r>
              <a:rPr sz="2200" dirty="0" err="1"/>
              <a:t>progresivních</a:t>
            </a:r>
            <a:r>
              <a:rPr sz="2200" dirty="0"/>
              <a:t> matric </a:t>
            </a:r>
            <a:r>
              <a:rPr sz="2200" dirty="0" err="1"/>
              <a:t>zavádějící</a:t>
            </a:r>
            <a:endParaRPr sz="2200" dirty="0"/>
          </a:p>
          <a:p>
            <a:pPr marL="271145" indent="-271145" defTabSz="356362">
              <a:lnSpc>
                <a:spcPct val="100000"/>
              </a:lnSpc>
              <a:spcBef>
                <a:spcPts val="2500"/>
              </a:spcBef>
              <a:defRPr sz="1952"/>
            </a:pPr>
            <a:r>
              <a:rPr lang="cs-CZ" sz="2200" dirty="0" err="1" smtClean="0"/>
              <a:t>t</a:t>
            </a:r>
            <a:r>
              <a:rPr sz="2200" dirty="0" err="1" smtClean="0"/>
              <a:t>aktéž</a:t>
            </a:r>
            <a:r>
              <a:rPr sz="2200" dirty="0" smtClean="0"/>
              <a:t> </a:t>
            </a:r>
            <a:r>
              <a:rPr sz="2200" dirty="0" err="1"/>
              <a:t>užití</a:t>
            </a:r>
            <a:r>
              <a:rPr sz="2200" dirty="0"/>
              <a:t> </a:t>
            </a:r>
            <a:r>
              <a:rPr sz="2200" dirty="0" err="1"/>
              <a:t>screeningových</a:t>
            </a:r>
            <a:r>
              <a:rPr sz="2200" dirty="0"/>
              <a:t> </a:t>
            </a:r>
            <a:r>
              <a:rPr sz="2200" dirty="0" err="1"/>
              <a:t>metod</a:t>
            </a:r>
            <a:r>
              <a:rPr sz="2200" dirty="0"/>
              <a:t> (MMSE </a:t>
            </a:r>
            <a:r>
              <a:rPr sz="2200" dirty="0" err="1"/>
              <a:t>nebo</a:t>
            </a:r>
            <a:r>
              <a:rPr sz="2200" dirty="0"/>
              <a:t> ACE-R) je pro </a:t>
            </a:r>
            <a:r>
              <a:rPr sz="2200" dirty="0" err="1"/>
              <a:t>pacienty</a:t>
            </a:r>
            <a:r>
              <a:rPr sz="2200" dirty="0"/>
              <a:t> s EPI </a:t>
            </a:r>
            <a:r>
              <a:rPr sz="2200" dirty="0" err="1"/>
              <a:t>nedostačující</a:t>
            </a:r>
            <a:endParaRPr sz="2200" dirty="0"/>
          </a:p>
          <a:p>
            <a:pPr marL="271145" indent="-271145" defTabSz="356362">
              <a:lnSpc>
                <a:spcPct val="100000"/>
              </a:lnSpc>
              <a:spcBef>
                <a:spcPts val="2500"/>
              </a:spcBef>
              <a:defRPr sz="1952"/>
            </a:pPr>
            <a:r>
              <a:rPr lang="cs-CZ" sz="2200" dirty="0" smtClean="0"/>
              <a:t>v</a:t>
            </a:r>
            <a:r>
              <a:rPr sz="2200" dirty="0" smtClean="0"/>
              <a:t> </a:t>
            </a:r>
            <a:r>
              <a:rPr sz="2200" dirty="0" err="1"/>
              <a:t>praxi</a:t>
            </a:r>
            <a:r>
              <a:rPr sz="2200" dirty="0"/>
              <a:t> </a:t>
            </a:r>
            <a:r>
              <a:rPr sz="2200" dirty="0" err="1"/>
              <a:t>nemusíme</a:t>
            </a:r>
            <a:r>
              <a:rPr sz="2200" dirty="0"/>
              <a:t> </a:t>
            </a:r>
            <a:r>
              <a:rPr sz="2200" dirty="0" err="1"/>
              <a:t>nutně</a:t>
            </a:r>
            <a:r>
              <a:rPr sz="2200" dirty="0"/>
              <a:t> </a:t>
            </a:r>
            <a:r>
              <a:rPr sz="2200" dirty="0" err="1"/>
              <a:t>nacházet</a:t>
            </a:r>
            <a:r>
              <a:rPr sz="2200" dirty="0"/>
              <a:t> </a:t>
            </a:r>
            <a:r>
              <a:rPr sz="2200" dirty="0" err="1"/>
              <a:t>deterioraci</a:t>
            </a:r>
            <a:r>
              <a:rPr sz="2200" dirty="0"/>
              <a:t> v </a:t>
            </a:r>
            <a:r>
              <a:rPr sz="2200" dirty="0" err="1"/>
              <a:t>oblasti</a:t>
            </a:r>
            <a:r>
              <a:rPr sz="2200" dirty="0"/>
              <a:t> </a:t>
            </a:r>
            <a:r>
              <a:rPr sz="2200" dirty="0" err="1"/>
              <a:t>intelektu</a:t>
            </a:r>
            <a:r>
              <a:rPr sz="2200" dirty="0"/>
              <a:t>; </a:t>
            </a:r>
            <a:r>
              <a:rPr sz="2200" dirty="0" err="1"/>
              <a:t>manifestovat</a:t>
            </a:r>
            <a:r>
              <a:rPr sz="2200" dirty="0"/>
              <a:t> se </a:t>
            </a:r>
            <a:r>
              <a:rPr sz="2200" dirty="0" err="1"/>
              <a:t>mohou</a:t>
            </a:r>
            <a:r>
              <a:rPr sz="2200" dirty="0"/>
              <a:t> </a:t>
            </a:r>
            <a:r>
              <a:rPr sz="2200" dirty="0" err="1"/>
              <a:t>parciální</a:t>
            </a:r>
            <a:r>
              <a:rPr sz="2200" dirty="0"/>
              <a:t> </a:t>
            </a:r>
            <a:r>
              <a:rPr sz="2200" dirty="0" err="1"/>
              <a:t>specifické</a:t>
            </a:r>
            <a:r>
              <a:rPr sz="2200" dirty="0"/>
              <a:t> </a:t>
            </a:r>
            <a:r>
              <a:rPr sz="2200" dirty="0" err="1"/>
              <a:t>deficity</a:t>
            </a:r>
            <a:r>
              <a:rPr sz="2200" dirty="0"/>
              <a:t>, </a:t>
            </a:r>
            <a:r>
              <a:rPr sz="2200" dirty="0" err="1"/>
              <a:t>které</a:t>
            </a:r>
            <a:r>
              <a:rPr sz="2200" dirty="0"/>
              <a:t> </a:t>
            </a:r>
            <a:r>
              <a:rPr sz="2200" dirty="0" err="1"/>
              <a:t>korelují</a:t>
            </a:r>
            <a:r>
              <a:rPr sz="2200" dirty="0"/>
              <a:t> </a:t>
            </a:r>
            <a:r>
              <a:rPr sz="2200" dirty="0" err="1"/>
              <a:t>např</a:t>
            </a:r>
            <a:r>
              <a:rPr sz="2200" dirty="0"/>
              <a:t>. s </a:t>
            </a:r>
            <a:r>
              <a:rPr sz="2200" dirty="0" err="1"/>
              <a:t>lokalizací</a:t>
            </a:r>
            <a:r>
              <a:rPr sz="2200" dirty="0"/>
              <a:t> </a:t>
            </a:r>
            <a:r>
              <a:rPr sz="2200" dirty="0" err="1"/>
              <a:t>epileptogenní</a:t>
            </a:r>
            <a:r>
              <a:rPr sz="2200" dirty="0"/>
              <a:t> </a:t>
            </a:r>
            <a:r>
              <a:rPr sz="2200" dirty="0" err="1"/>
              <a:t>zóny</a:t>
            </a:r>
            <a:r>
              <a:rPr sz="2200" dirty="0"/>
              <a:t> (</a:t>
            </a:r>
            <a:r>
              <a:rPr sz="2200" dirty="0" err="1"/>
              <a:t>např</a:t>
            </a:r>
            <a:r>
              <a:rPr sz="2200" dirty="0"/>
              <a:t>: u </a:t>
            </a:r>
            <a:r>
              <a:rPr sz="2200" dirty="0" err="1"/>
              <a:t>pacientů</a:t>
            </a:r>
            <a:r>
              <a:rPr sz="2200" dirty="0"/>
              <a:t> s EPI </a:t>
            </a:r>
            <a:r>
              <a:rPr lang="cs-CZ" sz="2200" dirty="0" smtClean="0"/>
              <a:t>FL </a:t>
            </a:r>
            <a:r>
              <a:rPr sz="2200" dirty="0" err="1" smtClean="0"/>
              <a:t>můžeme</a:t>
            </a:r>
            <a:r>
              <a:rPr sz="2200" dirty="0" smtClean="0"/>
              <a:t> </a:t>
            </a:r>
            <a:r>
              <a:rPr sz="2200" dirty="0" err="1"/>
              <a:t>pozorovat</a:t>
            </a:r>
            <a:r>
              <a:rPr sz="2200" dirty="0"/>
              <a:t> </a:t>
            </a:r>
            <a:r>
              <a:rPr sz="2200" dirty="0" err="1"/>
              <a:t>nižší</a:t>
            </a:r>
            <a:r>
              <a:rPr sz="2200" dirty="0"/>
              <a:t> </a:t>
            </a:r>
            <a:r>
              <a:rPr sz="2200" dirty="0" err="1"/>
              <a:t>výkony</a:t>
            </a:r>
            <a:r>
              <a:rPr sz="2200" dirty="0"/>
              <a:t> v </a:t>
            </a:r>
            <a:r>
              <a:rPr sz="2200" dirty="0" err="1"/>
              <a:t>subtestech</a:t>
            </a:r>
            <a:r>
              <a:rPr sz="2200" dirty="0"/>
              <a:t> </a:t>
            </a:r>
            <a:r>
              <a:rPr sz="2200" dirty="0" err="1"/>
              <a:t>Symboly</a:t>
            </a:r>
            <a:r>
              <a:rPr sz="2200" dirty="0"/>
              <a:t>, </a:t>
            </a:r>
            <a:r>
              <a:rPr sz="2200" dirty="0" err="1"/>
              <a:t>Opakování</a:t>
            </a:r>
            <a:r>
              <a:rPr sz="2200" dirty="0"/>
              <a:t> </a:t>
            </a:r>
            <a:r>
              <a:rPr sz="2200" dirty="0" err="1"/>
              <a:t>čísel</a:t>
            </a:r>
            <a:r>
              <a:rPr sz="2200" dirty="0"/>
              <a:t>, </a:t>
            </a:r>
            <a:r>
              <a:rPr sz="2200" dirty="0" err="1"/>
              <a:t>Podobnosti</a:t>
            </a:r>
            <a:r>
              <a:rPr sz="2200" dirty="0"/>
              <a:t>, </a:t>
            </a:r>
            <a:r>
              <a:rPr sz="2200" dirty="0" err="1"/>
              <a:t>Skládání</a:t>
            </a:r>
            <a:r>
              <a:rPr sz="2200" dirty="0"/>
              <a:t> </a:t>
            </a:r>
            <a:r>
              <a:rPr sz="2200" dirty="0" err="1"/>
              <a:t>objektů</a:t>
            </a:r>
            <a:r>
              <a:rPr sz="2200" dirty="0"/>
              <a:t>)</a:t>
            </a:r>
          </a:p>
          <a:p>
            <a:pPr marL="271145" indent="-271145" defTabSz="356362">
              <a:lnSpc>
                <a:spcPct val="100000"/>
              </a:lnSpc>
              <a:spcBef>
                <a:spcPts val="2500"/>
              </a:spcBef>
              <a:defRPr sz="1952"/>
            </a:pPr>
            <a:r>
              <a:rPr lang="cs-CZ" sz="2200" dirty="0" err="1" smtClean="0"/>
              <a:t>u</a:t>
            </a:r>
            <a:r>
              <a:rPr sz="2200" dirty="0" err="1" smtClean="0"/>
              <a:t>rčení</a:t>
            </a:r>
            <a:r>
              <a:rPr sz="2200" dirty="0" smtClean="0"/>
              <a:t> </a:t>
            </a:r>
            <a:r>
              <a:rPr sz="2200" dirty="0" err="1"/>
              <a:t>typu</a:t>
            </a:r>
            <a:r>
              <a:rPr sz="2200" dirty="0"/>
              <a:t> laterality </a:t>
            </a:r>
            <a:r>
              <a:rPr sz="2200" dirty="0" err="1"/>
              <a:t>umožňuje</a:t>
            </a:r>
            <a:r>
              <a:rPr sz="2200" dirty="0"/>
              <a:t> </a:t>
            </a:r>
            <a:r>
              <a:rPr sz="2200" dirty="0" err="1"/>
              <a:t>vyslovit</a:t>
            </a:r>
            <a:r>
              <a:rPr sz="2200" dirty="0"/>
              <a:t> </a:t>
            </a:r>
            <a:r>
              <a:rPr sz="2200" dirty="0" err="1"/>
              <a:t>předpoklad</a:t>
            </a:r>
            <a:r>
              <a:rPr sz="2200" dirty="0" smtClean="0"/>
              <a:t>,</a:t>
            </a:r>
            <a:r>
              <a:rPr lang="cs-CZ" sz="2200" dirty="0" smtClean="0"/>
              <a:t> </a:t>
            </a:r>
            <a:r>
              <a:rPr sz="2200" dirty="0" err="1" smtClean="0"/>
              <a:t>která</a:t>
            </a:r>
            <a:r>
              <a:rPr sz="2200" dirty="0" smtClean="0"/>
              <a:t> </a:t>
            </a:r>
            <a:r>
              <a:rPr sz="2200" dirty="0"/>
              <a:t>z </a:t>
            </a:r>
            <a:r>
              <a:rPr sz="2200" dirty="0" err="1"/>
              <a:t>mozkových</a:t>
            </a:r>
            <a:r>
              <a:rPr sz="2200" dirty="0"/>
              <a:t> </a:t>
            </a:r>
            <a:r>
              <a:rPr sz="2200" dirty="0" err="1"/>
              <a:t>hemisfér</a:t>
            </a:r>
            <a:r>
              <a:rPr sz="2200" dirty="0"/>
              <a:t> je </a:t>
            </a:r>
            <a:r>
              <a:rPr sz="2200" dirty="0" err="1"/>
              <a:t>dominantní</a:t>
            </a:r>
            <a:r>
              <a:rPr sz="2200" dirty="0"/>
              <a:t>, </a:t>
            </a:r>
            <a:r>
              <a:rPr sz="2200" dirty="0" err="1"/>
              <a:t>na</a:t>
            </a:r>
            <a:r>
              <a:rPr sz="2200" dirty="0"/>
              <a:t> </a:t>
            </a:r>
            <a:r>
              <a:rPr sz="2200" dirty="0" err="1"/>
              <a:t>základě</a:t>
            </a:r>
            <a:r>
              <a:rPr sz="2200" dirty="0"/>
              <a:t> </a:t>
            </a:r>
            <a:r>
              <a:rPr sz="2200" dirty="0" err="1"/>
              <a:t>toho</a:t>
            </a:r>
            <a:r>
              <a:rPr sz="2200" dirty="0"/>
              <a:t> </a:t>
            </a:r>
            <a:r>
              <a:rPr sz="2200" dirty="0" err="1"/>
              <a:t>lze</a:t>
            </a:r>
            <a:r>
              <a:rPr sz="2200" dirty="0"/>
              <a:t> </a:t>
            </a:r>
            <a:r>
              <a:rPr sz="2200" dirty="0" err="1"/>
              <a:t>usuzovat</a:t>
            </a:r>
            <a:r>
              <a:rPr sz="2200" dirty="0"/>
              <a:t> </a:t>
            </a:r>
            <a:r>
              <a:rPr sz="2200" dirty="0" err="1"/>
              <a:t>i</a:t>
            </a:r>
            <a:r>
              <a:rPr sz="2200" dirty="0"/>
              <a:t> </a:t>
            </a:r>
            <a:r>
              <a:rPr sz="2200" dirty="0" err="1"/>
              <a:t>na</a:t>
            </a:r>
            <a:r>
              <a:rPr sz="2200" dirty="0"/>
              <a:t> </a:t>
            </a:r>
            <a:r>
              <a:rPr sz="2200" dirty="0" err="1"/>
              <a:t>lateralizaci</a:t>
            </a:r>
            <a:r>
              <a:rPr sz="2200" dirty="0"/>
              <a:t> </a:t>
            </a:r>
            <a:r>
              <a:rPr sz="2200" dirty="0" err="1"/>
              <a:t>některých</a:t>
            </a:r>
            <a:r>
              <a:rPr sz="2200" dirty="0"/>
              <a:t> </a:t>
            </a:r>
            <a:r>
              <a:rPr sz="2200" dirty="0" err="1"/>
              <a:t>kognitivních</a:t>
            </a:r>
            <a:r>
              <a:rPr sz="2200" dirty="0"/>
              <a:t> </a:t>
            </a:r>
            <a:r>
              <a:rPr sz="2200" dirty="0" err="1"/>
              <a:t>procesů</a:t>
            </a:r>
            <a:endParaRPr sz="2200" dirty="0"/>
          </a:p>
          <a:p>
            <a:pPr marL="921375" lvl="1" indent="-271145" defTabSz="356362">
              <a:lnSpc>
                <a:spcPct val="100000"/>
              </a:lnSpc>
              <a:spcBef>
                <a:spcPts val="2500"/>
              </a:spcBef>
              <a:defRPr sz="1952"/>
            </a:pPr>
            <a:r>
              <a:rPr lang="cs-CZ" sz="1915" dirty="0" smtClean="0"/>
              <a:t>u</a:t>
            </a:r>
            <a:r>
              <a:rPr sz="1915" dirty="0" smtClean="0"/>
              <a:t> </a:t>
            </a:r>
            <a:r>
              <a:rPr sz="1915" dirty="0" err="1"/>
              <a:t>naprosté</a:t>
            </a:r>
            <a:r>
              <a:rPr sz="1915" dirty="0"/>
              <a:t> </a:t>
            </a:r>
            <a:r>
              <a:rPr sz="1915" dirty="0" err="1"/>
              <a:t>většiny</a:t>
            </a:r>
            <a:r>
              <a:rPr sz="1915" dirty="0"/>
              <a:t> </a:t>
            </a:r>
            <a:r>
              <a:rPr sz="1915" dirty="0" err="1"/>
              <a:t>praváků</a:t>
            </a:r>
            <a:r>
              <a:rPr sz="1915" dirty="0"/>
              <a:t> je </a:t>
            </a:r>
            <a:r>
              <a:rPr sz="1915" dirty="0" err="1"/>
              <a:t>dominantní</a:t>
            </a:r>
            <a:r>
              <a:rPr sz="1915" dirty="0"/>
              <a:t> </a:t>
            </a:r>
            <a:r>
              <a:rPr sz="1915" dirty="0" err="1"/>
              <a:t>levá</a:t>
            </a:r>
            <a:r>
              <a:rPr sz="1915" dirty="0"/>
              <a:t> </a:t>
            </a:r>
            <a:r>
              <a:rPr sz="1915" dirty="0" err="1"/>
              <a:t>hemisféra</a:t>
            </a:r>
            <a:r>
              <a:rPr sz="1915" dirty="0"/>
              <a:t> (90-95%), u </a:t>
            </a:r>
            <a:r>
              <a:rPr sz="1915" dirty="0" err="1"/>
              <a:t>leváků</a:t>
            </a:r>
            <a:r>
              <a:rPr sz="1915" dirty="0"/>
              <a:t> </a:t>
            </a:r>
            <a:r>
              <a:rPr sz="1915" dirty="0" err="1"/>
              <a:t>levostranná</a:t>
            </a:r>
            <a:r>
              <a:rPr sz="1915" dirty="0"/>
              <a:t> </a:t>
            </a:r>
            <a:r>
              <a:rPr sz="1915" dirty="0" err="1"/>
              <a:t>hemisferální</a:t>
            </a:r>
            <a:r>
              <a:rPr sz="1915" dirty="0"/>
              <a:t> </a:t>
            </a:r>
            <a:r>
              <a:rPr sz="1915" dirty="0" err="1" smtClean="0"/>
              <a:t>dominanc</a:t>
            </a:r>
            <a:r>
              <a:rPr lang="cs-CZ" sz="1915" dirty="0" smtClean="0"/>
              <a:t>e </a:t>
            </a:r>
            <a:r>
              <a:rPr sz="1915" dirty="0" smtClean="0"/>
              <a:t>(63-75</a:t>
            </a:r>
            <a:r>
              <a:rPr sz="1915" dirty="0"/>
              <a:t>%)</a:t>
            </a:r>
          </a:p>
          <a:p>
            <a:pPr marL="271145" indent="-271145" defTabSz="356362">
              <a:lnSpc>
                <a:spcPct val="100000"/>
              </a:lnSpc>
              <a:spcBef>
                <a:spcPts val="2500"/>
              </a:spcBef>
              <a:defRPr sz="1952"/>
            </a:pPr>
            <a:r>
              <a:rPr lang="cs-CZ" sz="2200" dirty="0"/>
              <a:t>z</a:t>
            </a:r>
            <a:r>
              <a:rPr sz="2200" dirty="0" smtClean="0"/>
              <a:t> </a:t>
            </a:r>
            <a:r>
              <a:rPr sz="2200" dirty="0" err="1"/>
              <a:t>testových</a:t>
            </a:r>
            <a:r>
              <a:rPr sz="2200" dirty="0"/>
              <a:t> </a:t>
            </a:r>
            <a:r>
              <a:rPr sz="2200" dirty="0" err="1"/>
              <a:t>metod</a:t>
            </a:r>
            <a:r>
              <a:rPr sz="2200" dirty="0"/>
              <a:t> k </a:t>
            </a:r>
            <a:r>
              <a:rPr sz="2200" dirty="0" err="1"/>
              <a:t>diagnostice</a:t>
            </a:r>
            <a:r>
              <a:rPr sz="2200" dirty="0"/>
              <a:t> laterality - </a:t>
            </a:r>
            <a:r>
              <a:rPr sz="2200" dirty="0" err="1"/>
              <a:t>Matějčkův</a:t>
            </a:r>
            <a:r>
              <a:rPr sz="2200" dirty="0"/>
              <a:t> test laterality; Edinburgh Handedness Inventory</a:t>
            </a:r>
          </a:p>
          <a:p>
            <a:pPr marL="271145" indent="-271145" defTabSz="356362">
              <a:lnSpc>
                <a:spcPct val="100000"/>
              </a:lnSpc>
              <a:spcBef>
                <a:spcPts val="2500"/>
              </a:spcBef>
              <a:defRPr sz="1952"/>
            </a:pPr>
            <a:r>
              <a:rPr lang="cs-CZ" sz="2200" dirty="0" err="1" smtClean="0"/>
              <a:t>z</a:t>
            </a:r>
            <a:r>
              <a:rPr sz="2200" dirty="0" smtClean="0"/>
              <a:t>e </a:t>
            </a:r>
            <a:r>
              <a:rPr sz="2200" dirty="0" err="1"/>
              <a:t>strany</a:t>
            </a:r>
            <a:r>
              <a:rPr sz="2200" dirty="0"/>
              <a:t> </a:t>
            </a:r>
            <a:r>
              <a:rPr sz="2200" dirty="0" err="1"/>
              <a:t>neurologů</a:t>
            </a:r>
            <a:r>
              <a:rPr sz="2200" dirty="0"/>
              <a:t> </a:t>
            </a:r>
            <a:r>
              <a:rPr sz="2200" dirty="0" err="1"/>
              <a:t>požadavek</a:t>
            </a:r>
            <a:r>
              <a:rPr sz="2200" dirty="0"/>
              <a:t> </a:t>
            </a:r>
            <a:r>
              <a:rPr sz="2200" dirty="0" err="1"/>
              <a:t>na</a:t>
            </a:r>
            <a:r>
              <a:rPr sz="2200" dirty="0"/>
              <a:t> </a:t>
            </a:r>
            <a:r>
              <a:rPr sz="2200" dirty="0" err="1"/>
              <a:t>lokalizaci</a:t>
            </a:r>
            <a:r>
              <a:rPr sz="2200" dirty="0"/>
              <a:t> a </a:t>
            </a:r>
            <a:r>
              <a:rPr sz="2200" dirty="0" err="1"/>
              <a:t>lateralizaci</a:t>
            </a:r>
            <a:r>
              <a:rPr sz="2200" dirty="0"/>
              <a:t> </a:t>
            </a:r>
            <a:r>
              <a:rPr sz="2200" dirty="0" err="1"/>
              <a:t>funkčního</a:t>
            </a:r>
            <a:r>
              <a:rPr sz="2200" dirty="0"/>
              <a:t> </a:t>
            </a:r>
            <a:r>
              <a:rPr sz="2200" dirty="0" err="1"/>
              <a:t>postižení</a:t>
            </a:r>
            <a:r>
              <a:rPr sz="2200" dirty="0"/>
              <a:t> KF a </a:t>
            </a:r>
            <a:r>
              <a:rPr sz="2200" dirty="0" err="1"/>
              <a:t>jeho</a:t>
            </a:r>
            <a:r>
              <a:rPr sz="2200" dirty="0"/>
              <a:t> </a:t>
            </a:r>
            <a:r>
              <a:rPr sz="2200" dirty="0" err="1"/>
              <a:t>vztažení</a:t>
            </a:r>
            <a:r>
              <a:rPr sz="2200" dirty="0"/>
              <a:t> k </a:t>
            </a:r>
            <a:r>
              <a:rPr sz="2200" dirty="0" err="1"/>
              <a:t>neuroanatomickým</a:t>
            </a:r>
            <a:r>
              <a:rPr sz="2200" dirty="0"/>
              <a:t> </a:t>
            </a:r>
            <a:r>
              <a:rPr sz="2200" dirty="0" err="1"/>
              <a:t>nebo</a:t>
            </a:r>
            <a:r>
              <a:rPr sz="2200" dirty="0"/>
              <a:t> </a:t>
            </a:r>
            <a:r>
              <a:rPr sz="2200" dirty="0" err="1"/>
              <a:t>fčním</a:t>
            </a:r>
            <a:r>
              <a:rPr sz="2200" dirty="0"/>
              <a:t> </a:t>
            </a:r>
            <a:r>
              <a:rPr sz="2200" dirty="0" err="1"/>
              <a:t>korelátům</a:t>
            </a:r>
            <a:r>
              <a:rPr sz="2200" dirty="0"/>
              <a:t> </a:t>
            </a:r>
            <a:r>
              <a:rPr sz="2200" dirty="0" err="1"/>
              <a:t>mozku</a:t>
            </a:r>
            <a:endParaRPr sz="2200" dirty="0"/>
          </a:p>
          <a:p>
            <a:pPr marL="271145" indent="-271145" defTabSz="356362">
              <a:lnSpc>
                <a:spcPct val="100000"/>
              </a:lnSpc>
              <a:spcBef>
                <a:spcPts val="2500"/>
              </a:spcBef>
              <a:defRPr sz="1952"/>
            </a:pPr>
            <a:r>
              <a:rPr lang="cs-CZ" sz="2200" dirty="0" smtClean="0"/>
              <a:t>v</a:t>
            </a:r>
            <a:r>
              <a:rPr sz="2200" dirty="0" smtClean="0"/>
              <a:t> </a:t>
            </a:r>
            <a:r>
              <a:rPr sz="2200" dirty="0" err="1"/>
              <a:t>praxi</a:t>
            </a:r>
            <a:r>
              <a:rPr sz="2200" dirty="0"/>
              <a:t> se </a:t>
            </a:r>
            <a:r>
              <a:rPr sz="2200" dirty="0" err="1"/>
              <a:t>pak</a:t>
            </a:r>
            <a:r>
              <a:rPr sz="2200" dirty="0"/>
              <a:t> </a:t>
            </a:r>
            <a:r>
              <a:rPr sz="2200" dirty="0" err="1"/>
              <a:t>osvědčuje</a:t>
            </a:r>
            <a:r>
              <a:rPr sz="2200" dirty="0"/>
              <a:t> </a:t>
            </a:r>
            <a:r>
              <a:rPr sz="2200" dirty="0" err="1"/>
              <a:t>dělení</a:t>
            </a:r>
            <a:r>
              <a:rPr sz="2200" dirty="0"/>
              <a:t> EPI </a:t>
            </a:r>
            <a:r>
              <a:rPr sz="2200" dirty="0" err="1"/>
              <a:t>ve</a:t>
            </a:r>
            <a:r>
              <a:rPr sz="2200" dirty="0"/>
              <a:t> </a:t>
            </a:r>
            <a:r>
              <a:rPr sz="2200" dirty="0" err="1"/>
              <a:t>vztahu</a:t>
            </a:r>
            <a:r>
              <a:rPr sz="2200" dirty="0"/>
              <a:t> k </a:t>
            </a:r>
            <a:r>
              <a:rPr sz="2200" dirty="0" err="1"/>
              <a:t>jednotlivým</a:t>
            </a:r>
            <a:r>
              <a:rPr sz="2200" dirty="0"/>
              <a:t> </a:t>
            </a:r>
            <a:r>
              <a:rPr sz="2200" dirty="0" err="1"/>
              <a:t>lalokům</a:t>
            </a:r>
            <a:r>
              <a:rPr sz="2200" dirty="0"/>
              <a:t> </a:t>
            </a:r>
            <a:r>
              <a:rPr sz="2200" dirty="0" err="1"/>
              <a:t>mozku</a:t>
            </a:r>
            <a:endParaRPr sz="22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Epilepsie temporálního laloku - TLE (temporal lobe epilepsy)"/>
          <p:cNvSpPr txBox="1">
            <a:spLocks noGrp="1"/>
          </p:cNvSpPr>
          <p:nvPr>
            <p:ph type="title"/>
          </p:nvPr>
        </p:nvSpPr>
        <p:spPr>
          <a:xfrm>
            <a:off x="3286350" y="555761"/>
            <a:ext cx="9070848" cy="1838973"/>
          </a:xfrm>
          <a:prstGeom prst="rect">
            <a:avLst/>
          </a:prstGeom>
        </p:spPr>
        <p:txBody>
          <a:bodyPr>
            <a:noAutofit/>
          </a:bodyPr>
          <a:lstStyle>
            <a:lvl1pPr defTabSz="455675">
              <a:defRPr sz="6240"/>
            </a:lvl1pPr>
          </a:lstStyle>
          <a:p>
            <a:r>
              <a:rPr sz="4800" dirty="0" err="1"/>
              <a:t>Epilepsie</a:t>
            </a:r>
            <a:r>
              <a:rPr sz="4800" dirty="0"/>
              <a:t> </a:t>
            </a:r>
            <a:r>
              <a:rPr sz="4800" dirty="0" err="1"/>
              <a:t>temporálního</a:t>
            </a:r>
            <a:r>
              <a:rPr sz="4800" dirty="0"/>
              <a:t> </a:t>
            </a:r>
            <a:r>
              <a:rPr sz="4800" dirty="0" err="1"/>
              <a:t>laloku</a:t>
            </a:r>
            <a:r>
              <a:rPr sz="4800" dirty="0"/>
              <a:t> - TLE </a:t>
            </a:r>
            <a:r>
              <a:rPr sz="2800" dirty="0"/>
              <a:t>(temporal lobe epilepsy)</a:t>
            </a:r>
          </a:p>
        </p:txBody>
      </p:sp>
      <p:sp>
        <p:nvSpPr>
          <p:cNvPr id="244" name="TL nejvíce epileptogenní část lidského mozku…"/>
          <p:cNvSpPr txBox="1">
            <a:spLocks noGrp="1"/>
          </p:cNvSpPr>
          <p:nvPr>
            <p:ph type="body" idx="1"/>
          </p:nvPr>
        </p:nvSpPr>
        <p:spPr>
          <a:xfrm>
            <a:off x="395417" y="2755557"/>
            <a:ext cx="12196118" cy="6709719"/>
          </a:xfrm>
          <a:prstGeom prst="rect">
            <a:avLst/>
          </a:prstGeom>
        </p:spPr>
        <p:txBody>
          <a:bodyPr>
            <a:noAutofit/>
          </a:bodyPr>
          <a:lstStyle/>
          <a:p>
            <a:pPr marL="288925" indent="-288925" defTabSz="379729">
              <a:lnSpc>
                <a:spcPct val="100000"/>
              </a:lnSpc>
              <a:spcBef>
                <a:spcPts val="2700"/>
              </a:spcBef>
              <a:defRPr sz="2080"/>
            </a:pPr>
            <a:r>
              <a:rPr sz="2200" dirty="0"/>
              <a:t>TL </a:t>
            </a:r>
            <a:r>
              <a:rPr sz="2200" dirty="0" err="1"/>
              <a:t>nejvíce</a:t>
            </a:r>
            <a:r>
              <a:rPr sz="2200" dirty="0"/>
              <a:t> </a:t>
            </a:r>
            <a:r>
              <a:rPr sz="2200" dirty="0" err="1"/>
              <a:t>epileptogenní</a:t>
            </a:r>
            <a:r>
              <a:rPr sz="2200" dirty="0"/>
              <a:t> </a:t>
            </a:r>
            <a:r>
              <a:rPr sz="2200" dirty="0" err="1"/>
              <a:t>část</a:t>
            </a:r>
            <a:r>
              <a:rPr sz="2200" dirty="0"/>
              <a:t> </a:t>
            </a:r>
            <a:r>
              <a:rPr sz="2200" dirty="0" err="1"/>
              <a:t>lidského</a:t>
            </a:r>
            <a:r>
              <a:rPr sz="2200" dirty="0"/>
              <a:t> </a:t>
            </a:r>
            <a:r>
              <a:rPr sz="2200" dirty="0" err="1"/>
              <a:t>mozku</a:t>
            </a:r>
            <a:endParaRPr sz="2200" dirty="0"/>
          </a:p>
          <a:p>
            <a:pPr marL="288925" indent="-288925" defTabSz="379729">
              <a:lnSpc>
                <a:spcPct val="100000"/>
              </a:lnSpc>
              <a:spcBef>
                <a:spcPts val="2700"/>
              </a:spcBef>
              <a:defRPr sz="2080"/>
            </a:pPr>
            <a:r>
              <a:rPr lang="cs-CZ" sz="2200" dirty="0" err="1" smtClean="0"/>
              <a:t>v</a:t>
            </a:r>
            <a:r>
              <a:rPr sz="2200" dirty="0" err="1" smtClean="0"/>
              <a:t>ětšina</a:t>
            </a:r>
            <a:r>
              <a:rPr sz="2200" dirty="0" smtClean="0"/>
              <a:t> </a:t>
            </a:r>
            <a:r>
              <a:rPr sz="2200" dirty="0" err="1"/>
              <a:t>pacientů</a:t>
            </a:r>
            <a:r>
              <a:rPr sz="2200" dirty="0"/>
              <a:t> s TLE </a:t>
            </a:r>
            <a:r>
              <a:rPr sz="2200" dirty="0" err="1"/>
              <a:t>patří</a:t>
            </a:r>
            <a:r>
              <a:rPr sz="2200" dirty="0"/>
              <a:t> do </a:t>
            </a:r>
            <a:r>
              <a:rPr sz="2200" dirty="0" err="1"/>
              <a:t>skupiny</a:t>
            </a:r>
            <a:r>
              <a:rPr sz="2200" dirty="0"/>
              <a:t> </a:t>
            </a:r>
            <a:r>
              <a:rPr sz="2200" dirty="0" err="1"/>
              <a:t>medikamentózně</a:t>
            </a:r>
            <a:r>
              <a:rPr sz="2200" dirty="0"/>
              <a:t> </a:t>
            </a:r>
            <a:r>
              <a:rPr sz="2200" dirty="0" err="1"/>
              <a:t>obtížně</a:t>
            </a:r>
            <a:r>
              <a:rPr sz="2200" dirty="0"/>
              <a:t> </a:t>
            </a:r>
            <a:r>
              <a:rPr sz="2200" dirty="0" err="1"/>
              <a:t>ovlivnitelných</a:t>
            </a:r>
            <a:r>
              <a:rPr sz="2200" dirty="0"/>
              <a:t>, </a:t>
            </a:r>
            <a:r>
              <a:rPr sz="2200" dirty="0" err="1"/>
              <a:t>farmakorezistentních</a:t>
            </a:r>
            <a:r>
              <a:rPr sz="2200" dirty="0"/>
              <a:t> </a:t>
            </a:r>
            <a:r>
              <a:rPr sz="2200" dirty="0" err="1"/>
              <a:t>případů</a:t>
            </a:r>
            <a:endParaRPr sz="2200" dirty="0"/>
          </a:p>
          <a:p>
            <a:pPr marL="288925" indent="-288925" defTabSz="379729">
              <a:lnSpc>
                <a:spcPct val="100000"/>
              </a:lnSpc>
              <a:spcBef>
                <a:spcPts val="2700"/>
              </a:spcBef>
              <a:defRPr sz="2080"/>
            </a:pPr>
            <a:r>
              <a:rPr sz="2200" dirty="0"/>
              <a:t>TLE </a:t>
            </a:r>
            <a:r>
              <a:rPr sz="2200" dirty="0" err="1"/>
              <a:t>má</a:t>
            </a:r>
            <a:r>
              <a:rPr sz="2200" dirty="0"/>
              <a:t> </a:t>
            </a:r>
            <a:r>
              <a:rPr sz="2200" dirty="0" err="1"/>
              <a:t>dopad</a:t>
            </a:r>
            <a:r>
              <a:rPr sz="2200" dirty="0"/>
              <a:t> </a:t>
            </a:r>
            <a:r>
              <a:rPr sz="2200" dirty="0" err="1"/>
              <a:t>jak</a:t>
            </a:r>
            <a:r>
              <a:rPr sz="2200" dirty="0"/>
              <a:t> </a:t>
            </a:r>
            <a:r>
              <a:rPr sz="2200" dirty="0" err="1"/>
              <a:t>na</a:t>
            </a:r>
            <a:r>
              <a:rPr sz="2200" dirty="0"/>
              <a:t> KF, </a:t>
            </a:r>
            <a:r>
              <a:rPr sz="2200" dirty="0" err="1"/>
              <a:t>tak</a:t>
            </a:r>
            <a:r>
              <a:rPr sz="2200" dirty="0"/>
              <a:t> </a:t>
            </a:r>
            <a:r>
              <a:rPr sz="2200" dirty="0" err="1"/>
              <a:t>na</a:t>
            </a:r>
            <a:r>
              <a:rPr sz="2200" dirty="0"/>
              <a:t> </a:t>
            </a:r>
            <a:r>
              <a:rPr sz="2200" dirty="0" err="1"/>
              <a:t>osobnost</a:t>
            </a:r>
            <a:endParaRPr sz="2200" dirty="0"/>
          </a:p>
          <a:p>
            <a:pPr marL="288925" indent="-288925" defTabSz="379729">
              <a:lnSpc>
                <a:spcPct val="100000"/>
              </a:lnSpc>
              <a:spcBef>
                <a:spcPts val="2700"/>
              </a:spcBef>
              <a:defRPr sz="2080"/>
            </a:pPr>
            <a:r>
              <a:rPr sz="2200" dirty="0"/>
              <a:t>u TLE se </a:t>
            </a:r>
            <a:r>
              <a:rPr sz="2200" dirty="0" err="1"/>
              <a:t>specificky</a:t>
            </a:r>
            <a:r>
              <a:rPr sz="2200" dirty="0"/>
              <a:t> </a:t>
            </a:r>
            <a:r>
              <a:rPr sz="2200" dirty="0" err="1"/>
              <a:t>zaměřujeme</a:t>
            </a:r>
            <a:r>
              <a:rPr sz="2200" dirty="0"/>
              <a:t> </a:t>
            </a:r>
            <a:r>
              <a:rPr sz="2200" dirty="0" err="1"/>
              <a:t>na</a:t>
            </a:r>
            <a:r>
              <a:rPr sz="2200" dirty="0"/>
              <a:t> </a:t>
            </a:r>
            <a:r>
              <a:rPr sz="2200" dirty="0" err="1"/>
              <a:t>paměťové</a:t>
            </a:r>
            <a:r>
              <a:rPr sz="2200" dirty="0"/>
              <a:t> </a:t>
            </a:r>
            <a:r>
              <a:rPr sz="2200" dirty="0" err="1"/>
              <a:t>schopnosti</a:t>
            </a:r>
            <a:r>
              <a:rPr sz="2200" dirty="0"/>
              <a:t>, </a:t>
            </a:r>
            <a:r>
              <a:rPr sz="2200" dirty="0" err="1"/>
              <a:t>vizuospaciální</a:t>
            </a:r>
            <a:r>
              <a:rPr sz="2200" dirty="0"/>
              <a:t> </a:t>
            </a:r>
            <a:r>
              <a:rPr sz="2200" dirty="0" err="1"/>
              <a:t>fce</a:t>
            </a:r>
            <a:r>
              <a:rPr sz="2200" dirty="0"/>
              <a:t>, </a:t>
            </a:r>
            <a:r>
              <a:rPr sz="2200" dirty="0" err="1"/>
              <a:t>řeč</a:t>
            </a:r>
            <a:r>
              <a:rPr sz="2200" dirty="0"/>
              <a:t>, </a:t>
            </a:r>
            <a:r>
              <a:rPr sz="2200" dirty="0" err="1"/>
              <a:t>sluchovou</a:t>
            </a:r>
            <a:r>
              <a:rPr sz="2200" dirty="0"/>
              <a:t> </a:t>
            </a:r>
            <a:r>
              <a:rPr sz="2200" dirty="0" err="1"/>
              <a:t>percepci</a:t>
            </a:r>
            <a:r>
              <a:rPr sz="2200" dirty="0"/>
              <a:t>, </a:t>
            </a:r>
            <a:r>
              <a:rPr sz="2200" dirty="0" err="1"/>
              <a:t>rozpoznávání</a:t>
            </a:r>
            <a:r>
              <a:rPr sz="2200" dirty="0"/>
              <a:t> </a:t>
            </a:r>
            <a:r>
              <a:rPr sz="2200" dirty="0" err="1"/>
              <a:t>rytmů</a:t>
            </a:r>
            <a:r>
              <a:rPr sz="2200" dirty="0"/>
              <a:t> a </a:t>
            </a:r>
            <a:r>
              <a:rPr sz="2200" dirty="0" err="1"/>
              <a:t>případně</a:t>
            </a:r>
            <a:r>
              <a:rPr sz="2200" dirty="0"/>
              <a:t> </a:t>
            </a:r>
            <a:r>
              <a:rPr sz="2200" dirty="0" err="1"/>
              <a:t>tónových</a:t>
            </a:r>
            <a:r>
              <a:rPr sz="2200" dirty="0"/>
              <a:t> </a:t>
            </a:r>
            <a:r>
              <a:rPr sz="2200" dirty="0" err="1"/>
              <a:t>sekvencí</a:t>
            </a:r>
            <a:endParaRPr sz="2200" dirty="0"/>
          </a:p>
          <a:p>
            <a:pPr marL="288925" indent="-288925" defTabSz="379729">
              <a:lnSpc>
                <a:spcPct val="100000"/>
              </a:lnSpc>
              <a:spcBef>
                <a:spcPts val="2700"/>
              </a:spcBef>
              <a:defRPr sz="2080"/>
            </a:pPr>
            <a:r>
              <a:rPr lang="cs-CZ" sz="2200" dirty="0" smtClean="0"/>
              <a:t>u</a:t>
            </a:r>
            <a:r>
              <a:rPr sz="2200" dirty="0" smtClean="0"/>
              <a:t> </a:t>
            </a:r>
            <a:r>
              <a:rPr sz="2200" dirty="0" err="1"/>
              <a:t>pacientů</a:t>
            </a:r>
            <a:r>
              <a:rPr sz="2200" dirty="0"/>
              <a:t> s TLE </a:t>
            </a:r>
            <a:r>
              <a:rPr sz="2200" dirty="0" err="1"/>
              <a:t>dominantního</a:t>
            </a:r>
            <a:r>
              <a:rPr sz="2200" dirty="0"/>
              <a:t> TL - </a:t>
            </a:r>
            <a:r>
              <a:rPr sz="2200" dirty="0" err="1"/>
              <a:t>potíže</a:t>
            </a:r>
            <a:r>
              <a:rPr sz="2200" dirty="0"/>
              <a:t> v </a:t>
            </a:r>
            <a:r>
              <a:rPr sz="2200" dirty="0" err="1"/>
              <a:t>oblasti</a:t>
            </a:r>
            <a:r>
              <a:rPr sz="2200" dirty="0"/>
              <a:t> </a:t>
            </a:r>
            <a:r>
              <a:rPr sz="2200" dirty="0" err="1"/>
              <a:t>manipulace</a:t>
            </a:r>
            <a:r>
              <a:rPr sz="2200" dirty="0"/>
              <a:t> a </a:t>
            </a:r>
            <a:r>
              <a:rPr sz="2200" dirty="0" err="1"/>
              <a:t>zpracování</a:t>
            </a:r>
            <a:r>
              <a:rPr sz="2200" dirty="0"/>
              <a:t> </a:t>
            </a:r>
            <a:r>
              <a:rPr sz="2200" dirty="0" err="1"/>
              <a:t>verbálního</a:t>
            </a:r>
            <a:r>
              <a:rPr sz="2200" dirty="0"/>
              <a:t> </a:t>
            </a:r>
            <a:r>
              <a:rPr sz="2200" dirty="0" err="1"/>
              <a:t>materiálu</a:t>
            </a:r>
            <a:r>
              <a:rPr sz="2200" dirty="0"/>
              <a:t>, </a:t>
            </a:r>
            <a:r>
              <a:rPr sz="2200" dirty="0" err="1"/>
              <a:t>deficity</a:t>
            </a:r>
            <a:r>
              <a:rPr sz="2200" dirty="0"/>
              <a:t> </a:t>
            </a:r>
            <a:r>
              <a:rPr sz="2200" dirty="0" err="1"/>
              <a:t>ve</a:t>
            </a:r>
            <a:r>
              <a:rPr sz="2200" dirty="0"/>
              <a:t> </a:t>
            </a:r>
            <a:r>
              <a:rPr sz="2200" dirty="0" err="1"/>
              <a:t>verbální</a:t>
            </a:r>
            <a:r>
              <a:rPr sz="2200" dirty="0"/>
              <a:t> </a:t>
            </a:r>
            <a:r>
              <a:rPr sz="2200" dirty="0" err="1"/>
              <a:t>paměti</a:t>
            </a:r>
            <a:r>
              <a:rPr sz="2200" dirty="0"/>
              <a:t> a </a:t>
            </a:r>
            <a:r>
              <a:rPr sz="2200" dirty="0" err="1"/>
              <a:t>učení</a:t>
            </a:r>
            <a:r>
              <a:rPr sz="2200" dirty="0"/>
              <a:t> se, </a:t>
            </a:r>
            <a:r>
              <a:rPr sz="2200" dirty="0" err="1"/>
              <a:t>rekognice</a:t>
            </a:r>
            <a:r>
              <a:rPr sz="2200" dirty="0"/>
              <a:t> </a:t>
            </a:r>
            <a:r>
              <a:rPr sz="2200" dirty="0" err="1"/>
              <a:t>verbálních</a:t>
            </a:r>
            <a:r>
              <a:rPr sz="2200" dirty="0"/>
              <a:t> </a:t>
            </a:r>
            <a:r>
              <a:rPr sz="2200" dirty="0" err="1"/>
              <a:t>obsahů</a:t>
            </a:r>
            <a:r>
              <a:rPr sz="2200" dirty="0"/>
              <a:t>, </a:t>
            </a:r>
            <a:r>
              <a:rPr sz="2200" dirty="0" err="1"/>
              <a:t>slov</a:t>
            </a:r>
            <a:r>
              <a:rPr sz="2200" dirty="0"/>
              <a:t> a </a:t>
            </a:r>
            <a:r>
              <a:rPr sz="2200" dirty="0" err="1"/>
              <a:t>hlasů</a:t>
            </a:r>
            <a:r>
              <a:rPr sz="2200" dirty="0"/>
              <a:t> (</a:t>
            </a:r>
            <a:r>
              <a:rPr sz="2200" dirty="0" err="1"/>
              <a:t>sluchová</a:t>
            </a:r>
            <a:r>
              <a:rPr sz="2200" dirty="0"/>
              <a:t> </a:t>
            </a:r>
            <a:r>
              <a:rPr sz="2200" dirty="0" err="1"/>
              <a:t>agnózie</a:t>
            </a:r>
            <a:r>
              <a:rPr sz="2200" dirty="0"/>
              <a:t>), </a:t>
            </a:r>
            <a:r>
              <a:rPr sz="2200" dirty="0" err="1"/>
              <a:t>řečové</a:t>
            </a:r>
            <a:r>
              <a:rPr sz="2200" dirty="0"/>
              <a:t> </a:t>
            </a:r>
            <a:r>
              <a:rPr sz="2200" dirty="0" err="1"/>
              <a:t>percepce</a:t>
            </a:r>
            <a:r>
              <a:rPr sz="2200" dirty="0"/>
              <a:t> (</a:t>
            </a:r>
            <a:r>
              <a:rPr sz="2200" dirty="0" err="1"/>
              <a:t>senzorická</a:t>
            </a:r>
            <a:r>
              <a:rPr sz="2200" dirty="0"/>
              <a:t> </a:t>
            </a:r>
            <a:r>
              <a:rPr sz="2200" dirty="0" err="1"/>
              <a:t>afázie</a:t>
            </a:r>
            <a:r>
              <a:rPr sz="2200" dirty="0"/>
              <a:t>) - </a:t>
            </a:r>
            <a:r>
              <a:rPr sz="2200" dirty="0" err="1"/>
              <a:t>nejčastěji</a:t>
            </a:r>
            <a:r>
              <a:rPr sz="2200" dirty="0"/>
              <a:t> v </a:t>
            </a:r>
            <a:r>
              <a:rPr sz="2200" dirty="0" err="1"/>
              <a:t>iktálním</a:t>
            </a:r>
            <a:r>
              <a:rPr sz="2200" dirty="0"/>
              <a:t> </a:t>
            </a:r>
            <a:r>
              <a:rPr sz="2200" dirty="0" err="1"/>
              <a:t>nebo</a:t>
            </a:r>
            <a:r>
              <a:rPr sz="2200" dirty="0"/>
              <a:t> </a:t>
            </a:r>
            <a:r>
              <a:rPr sz="2200" dirty="0" err="1"/>
              <a:t>postiktálním</a:t>
            </a:r>
            <a:r>
              <a:rPr sz="2200" dirty="0"/>
              <a:t> </a:t>
            </a:r>
            <a:r>
              <a:rPr sz="2200" dirty="0" err="1"/>
              <a:t>období</a:t>
            </a:r>
            <a:r>
              <a:rPr sz="2200" dirty="0"/>
              <a:t>; </a:t>
            </a:r>
            <a:r>
              <a:rPr sz="2200" dirty="0" err="1"/>
              <a:t>vyjímečně</a:t>
            </a:r>
            <a:r>
              <a:rPr sz="2200" dirty="0"/>
              <a:t> </a:t>
            </a:r>
            <a:r>
              <a:rPr sz="2200" dirty="0" err="1"/>
              <a:t>potíže</a:t>
            </a:r>
            <a:r>
              <a:rPr sz="2200" dirty="0"/>
              <a:t> </a:t>
            </a:r>
            <a:r>
              <a:rPr sz="2200" dirty="0" err="1"/>
              <a:t>ve</a:t>
            </a:r>
            <a:r>
              <a:rPr sz="2200" dirty="0"/>
              <a:t> </a:t>
            </a:r>
            <a:r>
              <a:rPr sz="2200" dirty="0" err="1"/>
              <a:t>čtení</a:t>
            </a:r>
            <a:r>
              <a:rPr sz="2200" dirty="0"/>
              <a:t> (</a:t>
            </a:r>
            <a:r>
              <a:rPr sz="2200" dirty="0" err="1"/>
              <a:t>alexie</a:t>
            </a:r>
            <a:r>
              <a:rPr sz="2200" dirty="0"/>
              <a:t>)</a:t>
            </a:r>
          </a:p>
          <a:p>
            <a:pPr marL="288925" indent="-288925" defTabSz="379729">
              <a:lnSpc>
                <a:spcPct val="100000"/>
              </a:lnSpc>
              <a:spcBef>
                <a:spcPts val="2700"/>
              </a:spcBef>
              <a:defRPr sz="2080"/>
            </a:pPr>
            <a:r>
              <a:rPr lang="cs-CZ" sz="2200" dirty="0" smtClean="0"/>
              <a:t>u</a:t>
            </a:r>
            <a:r>
              <a:rPr sz="2200" dirty="0" smtClean="0"/>
              <a:t> </a:t>
            </a:r>
            <a:r>
              <a:rPr sz="2200" dirty="0" err="1"/>
              <a:t>pacientů</a:t>
            </a:r>
            <a:r>
              <a:rPr sz="2200" dirty="0"/>
              <a:t> s TLE </a:t>
            </a:r>
            <a:r>
              <a:rPr sz="2200" dirty="0" err="1"/>
              <a:t>nedominantního</a:t>
            </a:r>
            <a:r>
              <a:rPr sz="2200" dirty="0"/>
              <a:t> TL </a:t>
            </a:r>
            <a:r>
              <a:rPr lang="cs-CZ" sz="2200" dirty="0" smtClean="0"/>
              <a:t>–</a:t>
            </a:r>
            <a:r>
              <a:rPr sz="2200" dirty="0" smtClean="0"/>
              <a:t> </a:t>
            </a:r>
            <a:r>
              <a:rPr sz="2200" dirty="0" err="1" smtClean="0"/>
              <a:t>potí</a:t>
            </a:r>
            <a:r>
              <a:rPr lang="cs-CZ" sz="2200" dirty="0" smtClean="0"/>
              <a:t>že </a:t>
            </a:r>
            <a:r>
              <a:rPr sz="2200" dirty="0" smtClean="0"/>
              <a:t>v </a:t>
            </a:r>
            <a:r>
              <a:rPr sz="2200" dirty="0" err="1"/>
              <a:t>oblasti</a:t>
            </a:r>
            <a:r>
              <a:rPr sz="2200" dirty="0"/>
              <a:t> </a:t>
            </a:r>
            <a:r>
              <a:rPr sz="2200" dirty="0" err="1"/>
              <a:t>neverbální</a:t>
            </a:r>
            <a:r>
              <a:rPr sz="2200" dirty="0"/>
              <a:t> </a:t>
            </a:r>
            <a:r>
              <a:rPr sz="2200" dirty="0" err="1"/>
              <a:t>paměti</a:t>
            </a:r>
            <a:r>
              <a:rPr sz="2200" dirty="0"/>
              <a:t> a </a:t>
            </a:r>
            <a:r>
              <a:rPr sz="2200" dirty="0" err="1"/>
              <a:t>učení</a:t>
            </a:r>
            <a:r>
              <a:rPr sz="2200" dirty="0"/>
              <a:t> se, </a:t>
            </a:r>
            <a:r>
              <a:rPr lang="cs-CZ" sz="2200" dirty="0" smtClean="0"/>
              <a:t>                    </a:t>
            </a:r>
            <a:r>
              <a:rPr sz="2200" dirty="0" smtClean="0"/>
              <a:t>v </a:t>
            </a:r>
            <a:r>
              <a:rPr sz="2200" dirty="0" err="1"/>
              <a:t>rekognici</a:t>
            </a:r>
            <a:r>
              <a:rPr sz="2200" dirty="0"/>
              <a:t> </a:t>
            </a:r>
            <a:r>
              <a:rPr sz="2200" dirty="0" err="1"/>
              <a:t>vizuálních</a:t>
            </a:r>
            <a:r>
              <a:rPr sz="2200" dirty="0"/>
              <a:t> </a:t>
            </a:r>
            <a:r>
              <a:rPr sz="2200" dirty="0" err="1"/>
              <a:t>obsahů</a:t>
            </a:r>
            <a:r>
              <a:rPr sz="2200" dirty="0"/>
              <a:t> a </a:t>
            </a:r>
            <a:r>
              <a:rPr sz="2200" dirty="0" err="1"/>
              <a:t>tváří</a:t>
            </a:r>
            <a:r>
              <a:rPr sz="2200" dirty="0"/>
              <a:t> (</a:t>
            </a:r>
            <a:r>
              <a:rPr sz="2200" dirty="0" err="1"/>
              <a:t>prozopagnózie</a:t>
            </a:r>
            <a:r>
              <a:rPr sz="2200" dirty="0"/>
              <a:t>), v </a:t>
            </a:r>
            <a:r>
              <a:rPr sz="2200" dirty="0" err="1"/>
              <a:t>neverbální</a:t>
            </a:r>
            <a:r>
              <a:rPr sz="2200" dirty="0"/>
              <a:t> </a:t>
            </a:r>
            <a:r>
              <a:rPr sz="2200" dirty="0" err="1"/>
              <a:t>komponentě</a:t>
            </a:r>
            <a:r>
              <a:rPr sz="2200" dirty="0"/>
              <a:t> </a:t>
            </a:r>
            <a:r>
              <a:rPr sz="2200" dirty="0" err="1"/>
              <a:t>řeči</a:t>
            </a:r>
            <a:r>
              <a:rPr sz="2200" dirty="0"/>
              <a:t> (</a:t>
            </a:r>
            <a:r>
              <a:rPr sz="2200" dirty="0" err="1"/>
              <a:t>intonace</a:t>
            </a:r>
            <a:r>
              <a:rPr sz="2200" dirty="0"/>
              <a:t>, tempo, </a:t>
            </a:r>
            <a:r>
              <a:rPr sz="2200" dirty="0" err="1"/>
              <a:t>akcent</a:t>
            </a:r>
            <a:r>
              <a:rPr sz="2200" dirty="0"/>
              <a:t>), </a:t>
            </a:r>
            <a:r>
              <a:rPr sz="2200" dirty="0" err="1"/>
              <a:t>dále</a:t>
            </a:r>
            <a:r>
              <a:rPr sz="2200" dirty="0"/>
              <a:t> v </a:t>
            </a:r>
            <a:r>
              <a:rPr sz="2200" dirty="0" err="1"/>
              <a:t>oblasti</a:t>
            </a:r>
            <a:r>
              <a:rPr sz="2200" dirty="0"/>
              <a:t> </a:t>
            </a:r>
            <a:r>
              <a:rPr sz="2200" dirty="0" err="1"/>
              <a:t>prostorové</a:t>
            </a:r>
            <a:r>
              <a:rPr sz="2200" dirty="0"/>
              <a:t> </a:t>
            </a:r>
            <a:r>
              <a:rPr sz="2200" dirty="0" err="1"/>
              <a:t>orientace</a:t>
            </a:r>
            <a:r>
              <a:rPr sz="2200" dirty="0"/>
              <a:t> a </a:t>
            </a:r>
            <a:r>
              <a:rPr sz="2200" dirty="0" err="1"/>
              <a:t>paměti</a:t>
            </a:r>
            <a:r>
              <a:rPr sz="2200" dirty="0"/>
              <a:t> (</a:t>
            </a:r>
            <a:r>
              <a:rPr sz="2200" dirty="0" err="1"/>
              <a:t>zde</a:t>
            </a:r>
            <a:r>
              <a:rPr sz="2200" dirty="0"/>
              <a:t> </a:t>
            </a:r>
            <a:r>
              <a:rPr sz="2200" dirty="0" err="1"/>
              <a:t>rozhodující</a:t>
            </a:r>
            <a:r>
              <a:rPr sz="2200" dirty="0"/>
              <a:t> </a:t>
            </a:r>
            <a:r>
              <a:rPr sz="2200" dirty="0" err="1" smtClean="0"/>
              <a:t>spolupodíl</a:t>
            </a:r>
            <a:r>
              <a:rPr lang="cs-CZ" sz="2200" dirty="0" smtClean="0"/>
              <a:t> </a:t>
            </a:r>
            <a:r>
              <a:rPr sz="2200" dirty="0" err="1" smtClean="0"/>
              <a:t>parietálního</a:t>
            </a:r>
            <a:r>
              <a:rPr sz="2200" dirty="0" smtClean="0"/>
              <a:t> </a:t>
            </a:r>
            <a:r>
              <a:rPr sz="2200" dirty="0" err="1"/>
              <a:t>kortexu</a:t>
            </a:r>
            <a:r>
              <a:rPr sz="2200" dirty="0"/>
              <a:t>), </a:t>
            </a:r>
            <a:r>
              <a:rPr sz="2200" dirty="0" err="1"/>
              <a:t>rozpoznávání</a:t>
            </a:r>
            <a:r>
              <a:rPr sz="2200" dirty="0"/>
              <a:t> </a:t>
            </a:r>
            <a:r>
              <a:rPr sz="2200" dirty="0" err="1"/>
              <a:t>rytmů</a:t>
            </a:r>
            <a:r>
              <a:rPr sz="2200" dirty="0"/>
              <a:t>, </a:t>
            </a:r>
            <a:r>
              <a:rPr sz="2200" dirty="0" err="1"/>
              <a:t>tónových</a:t>
            </a:r>
            <a:r>
              <a:rPr sz="2200" dirty="0"/>
              <a:t> </a:t>
            </a:r>
            <a:r>
              <a:rPr sz="2200" dirty="0" err="1"/>
              <a:t>sekvencí</a:t>
            </a:r>
            <a:r>
              <a:rPr sz="2200" dirty="0"/>
              <a:t> (</a:t>
            </a:r>
            <a:r>
              <a:rPr sz="2200" dirty="0" err="1"/>
              <a:t>amuzie</a:t>
            </a:r>
            <a:r>
              <a:rPr sz="2200" dirty="0"/>
              <a:t>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Stran konceptu lateralizace a modální specifikace paměťových fcí- záleží na testových metodách…"/>
          <p:cNvSpPr txBox="1">
            <a:spLocks noGrp="1"/>
          </p:cNvSpPr>
          <p:nvPr>
            <p:ph type="body" idx="1"/>
          </p:nvPr>
        </p:nvSpPr>
        <p:spPr>
          <a:xfrm>
            <a:off x="952500" y="1875484"/>
            <a:ext cx="11099800" cy="7213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28929" indent="-328929" defTabSz="432308">
              <a:lnSpc>
                <a:spcPct val="100000"/>
              </a:lnSpc>
              <a:spcBef>
                <a:spcPts val="3100"/>
              </a:spcBef>
              <a:defRPr sz="2368"/>
            </a:pPr>
            <a:r>
              <a:rPr lang="cs-CZ" sz="2200" dirty="0" err="1" smtClean="0"/>
              <a:t>s</a:t>
            </a:r>
            <a:r>
              <a:rPr sz="2200" dirty="0" err="1" smtClean="0"/>
              <a:t>tran</a:t>
            </a:r>
            <a:r>
              <a:rPr sz="2200" dirty="0" smtClean="0"/>
              <a:t> </a:t>
            </a:r>
            <a:r>
              <a:rPr sz="2200" dirty="0" err="1"/>
              <a:t>konceptu</a:t>
            </a:r>
            <a:r>
              <a:rPr sz="2200" dirty="0"/>
              <a:t> </a:t>
            </a:r>
            <a:r>
              <a:rPr sz="2200" dirty="0" err="1"/>
              <a:t>lateralizace</a:t>
            </a:r>
            <a:r>
              <a:rPr sz="2200" dirty="0"/>
              <a:t> a </a:t>
            </a:r>
            <a:r>
              <a:rPr sz="2200" dirty="0" err="1"/>
              <a:t>modální</a:t>
            </a:r>
            <a:r>
              <a:rPr sz="2200" dirty="0"/>
              <a:t> </a:t>
            </a:r>
            <a:r>
              <a:rPr sz="2200" dirty="0" err="1"/>
              <a:t>specifikace</a:t>
            </a:r>
            <a:r>
              <a:rPr sz="2200" dirty="0"/>
              <a:t> </a:t>
            </a:r>
            <a:r>
              <a:rPr sz="2200" dirty="0" err="1"/>
              <a:t>paměťových</a:t>
            </a:r>
            <a:r>
              <a:rPr sz="2200" dirty="0"/>
              <a:t> </a:t>
            </a:r>
            <a:r>
              <a:rPr sz="2200" dirty="0" err="1" smtClean="0"/>
              <a:t>fcí</a:t>
            </a:r>
            <a:r>
              <a:rPr lang="cs-CZ" sz="2200" dirty="0" smtClean="0"/>
              <a:t> </a:t>
            </a:r>
            <a:r>
              <a:rPr sz="2200" dirty="0" smtClean="0"/>
              <a:t>- </a:t>
            </a:r>
            <a:r>
              <a:rPr sz="2200" dirty="0" err="1"/>
              <a:t>záleží</a:t>
            </a:r>
            <a:r>
              <a:rPr sz="2200" dirty="0"/>
              <a:t> </a:t>
            </a:r>
            <a:r>
              <a:rPr sz="2200" dirty="0" err="1"/>
              <a:t>na</a:t>
            </a:r>
            <a:r>
              <a:rPr sz="2200" dirty="0"/>
              <a:t> </a:t>
            </a:r>
            <a:r>
              <a:rPr sz="2200" dirty="0" err="1"/>
              <a:t>testových</a:t>
            </a:r>
            <a:r>
              <a:rPr sz="2200" dirty="0"/>
              <a:t> </a:t>
            </a:r>
            <a:r>
              <a:rPr sz="2200" dirty="0" err="1"/>
              <a:t>metodách</a:t>
            </a:r>
            <a:endParaRPr sz="2200" dirty="0"/>
          </a:p>
          <a:p>
            <a:pPr marL="328929" indent="-328929" defTabSz="432308">
              <a:lnSpc>
                <a:spcPct val="100000"/>
              </a:lnSpc>
              <a:spcBef>
                <a:spcPts val="3100"/>
              </a:spcBef>
              <a:defRPr sz="2368"/>
            </a:pPr>
            <a:r>
              <a:rPr lang="cs-CZ" sz="2200" dirty="0" err="1" smtClean="0"/>
              <a:t>p</a:t>
            </a:r>
            <a:r>
              <a:rPr sz="2200" dirty="0" err="1" smtClean="0"/>
              <a:t>acienti</a:t>
            </a:r>
            <a:r>
              <a:rPr sz="2200" dirty="0" smtClean="0"/>
              <a:t> </a:t>
            </a:r>
            <a:r>
              <a:rPr sz="2200" dirty="0"/>
              <a:t>s </a:t>
            </a:r>
            <a:r>
              <a:rPr sz="2200" dirty="0" err="1"/>
              <a:t>levostrannou</a:t>
            </a:r>
            <a:r>
              <a:rPr sz="2200" dirty="0"/>
              <a:t> </a:t>
            </a:r>
            <a:r>
              <a:rPr sz="2200" dirty="0" smtClean="0"/>
              <a:t>TLE</a:t>
            </a:r>
            <a:r>
              <a:rPr lang="cs-CZ" sz="2200" dirty="0" smtClean="0"/>
              <a:t>  </a:t>
            </a:r>
            <a:r>
              <a:rPr sz="2200" dirty="0" smtClean="0"/>
              <a:t>-</a:t>
            </a:r>
            <a:r>
              <a:rPr lang="cs-CZ" sz="2200" dirty="0" smtClean="0"/>
              <a:t> </a:t>
            </a:r>
            <a:r>
              <a:rPr sz="2200" dirty="0" err="1" smtClean="0"/>
              <a:t>nižší</a:t>
            </a:r>
            <a:r>
              <a:rPr sz="2200" dirty="0" smtClean="0"/>
              <a:t> </a:t>
            </a:r>
            <a:r>
              <a:rPr sz="2200" dirty="0" err="1"/>
              <a:t>výkony</a:t>
            </a:r>
            <a:r>
              <a:rPr sz="2200" dirty="0"/>
              <a:t> </a:t>
            </a:r>
            <a:r>
              <a:rPr sz="2200" dirty="0" err="1"/>
              <a:t>při</a:t>
            </a:r>
            <a:r>
              <a:rPr sz="2200" dirty="0"/>
              <a:t> </a:t>
            </a:r>
            <a:r>
              <a:rPr sz="2200" dirty="0" err="1"/>
              <a:t>učení</a:t>
            </a:r>
            <a:r>
              <a:rPr sz="2200" dirty="0"/>
              <a:t> se </a:t>
            </a:r>
            <a:r>
              <a:rPr sz="2200" dirty="0" err="1"/>
              <a:t>logicky</a:t>
            </a:r>
            <a:r>
              <a:rPr sz="2200" dirty="0"/>
              <a:t> </a:t>
            </a:r>
            <a:r>
              <a:rPr sz="2200" dirty="0" err="1"/>
              <a:t>nesouvislému</a:t>
            </a:r>
            <a:r>
              <a:rPr sz="2200" dirty="0"/>
              <a:t> </a:t>
            </a:r>
            <a:r>
              <a:rPr sz="2200" dirty="0" err="1"/>
              <a:t>verbálně-auditivnímu</a:t>
            </a:r>
            <a:r>
              <a:rPr sz="2200" dirty="0"/>
              <a:t> </a:t>
            </a:r>
            <a:r>
              <a:rPr sz="2200" dirty="0" err="1"/>
              <a:t>materiálu</a:t>
            </a:r>
            <a:r>
              <a:rPr sz="2200" dirty="0"/>
              <a:t> (</a:t>
            </a:r>
            <a:r>
              <a:rPr sz="2200" dirty="0" err="1"/>
              <a:t>seznam</a:t>
            </a:r>
            <a:r>
              <a:rPr sz="2200" dirty="0"/>
              <a:t> </a:t>
            </a:r>
            <a:r>
              <a:rPr sz="2200" dirty="0" err="1"/>
              <a:t>slov,párové</a:t>
            </a:r>
            <a:r>
              <a:rPr sz="2200" dirty="0"/>
              <a:t> </a:t>
            </a:r>
            <a:r>
              <a:rPr sz="2200" dirty="0" err="1"/>
              <a:t>asociace</a:t>
            </a:r>
            <a:r>
              <a:rPr sz="2200" dirty="0" smtClean="0"/>
              <a:t>),</a:t>
            </a:r>
            <a:r>
              <a:rPr lang="cs-CZ" sz="2200" dirty="0" smtClean="0"/>
              <a:t> </a:t>
            </a:r>
            <a:r>
              <a:rPr sz="2200" dirty="0" err="1" smtClean="0"/>
              <a:t>paměť</a:t>
            </a:r>
            <a:r>
              <a:rPr sz="2200" dirty="0" smtClean="0"/>
              <a:t> </a:t>
            </a:r>
            <a:r>
              <a:rPr sz="2200" dirty="0"/>
              <a:t>pro </a:t>
            </a:r>
            <a:r>
              <a:rPr sz="2200" dirty="0" err="1"/>
              <a:t>logicky</a:t>
            </a:r>
            <a:r>
              <a:rPr sz="2200" dirty="0"/>
              <a:t> </a:t>
            </a:r>
            <a:r>
              <a:rPr sz="2200" dirty="0" err="1"/>
              <a:t>souvislý</a:t>
            </a:r>
            <a:r>
              <a:rPr sz="2200" dirty="0"/>
              <a:t> </a:t>
            </a:r>
            <a:r>
              <a:rPr sz="2200" dirty="0" err="1"/>
              <a:t>materiál</a:t>
            </a:r>
            <a:r>
              <a:rPr sz="2200" dirty="0"/>
              <a:t> je </a:t>
            </a:r>
            <a:r>
              <a:rPr sz="2200" dirty="0" err="1"/>
              <a:t>relativně</a:t>
            </a:r>
            <a:r>
              <a:rPr sz="2200" dirty="0"/>
              <a:t> </a:t>
            </a:r>
            <a:r>
              <a:rPr sz="2200" dirty="0" err="1"/>
              <a:t>stabilní</a:t>
            </a:r>
            <a:endParaRPr sz="2200" dirty="0"/>
          </a:p>
          <a:p>
            <a:pPr marL="328929" indent="-328929" defTabSz="432308">
              <a:lnSpc>
                <a:spcPct val="100000"/>
              </a:lnSpc>
              <a:spcBef>
                <a:spcPts val="3100"/>
              </a:spcBef>
              <a:defRPr sz="2368"/>
            </a:pPr>
            <a:r>
              <a:rPr lang="cs-CZ" sz="2200" dirty="0" err="1" smtClean="0"/>
              <a:t>o</a:t>
            </a:r>
            <a:r>
              <a:rPr sz="2200" dirty="0" err="1" smtClean="0"/>
              <a:t>bdobný</a:t>
            </a:r>
            <a:r>
              <a:rPr sz="2200" dirty="0" smtClean="0"/>
              <a:t> </a:t>
            </a:r>
            <a:r>
              <a:rPr sz="2200" dirty="0" err="1"/>
              <a:t>mechanismus</a:t>
            </a:r>
            <a:r>
              <a:rPr sz="2200" dirty="0"/>
              <a:t> </a:t>
            </a:r>
            <a:r>
              <a:rPr sz="2200" dirty="0" err="1"/>
              <a:t>i</a:t>
            </a:r>
            <a:r>
              <a:rPr sz="2200" dirty="0"/>
              <a:t> u </a:t>
            </a:r>
            <a:r>
              <a:rPr sz="2200" dirty="0" err="1"/>
              <a:t>pravostranné</a:t>
            </a:r>
            <a:r>
              <a:rPr sz="2200" dirty="0"/>
              <a:t> TLE - </a:t>
            </a:r>
            <a:r>
              <a:rPr sz="2200" dirty="0" err="1"/>
              <a:t>naší</a:t>
            </a:r>
            <a:r>
              <a:rPr sz="2200" dirty="0"/>
              <a:t> </a:t>
            </a:r>
            <a:r>
              <a:rPr sz="2200" dirty="0" err="1"/>
              <a:t>přirozenou</a:t>
            </a:r>
            <a:r>
              <a:rPr sz="2200" dirty="0"/>
              <a:t> </a:t>
            </a:r>
            <a:r>
              <a:rPr sz="2200" dirty="0" err="1"/>
              <a:t>tendencí</a:t>
            </a:r>
            <a:r>
              <a:rPr sz="2200" dirty="0"/>
              <a:t> je </a:t>
            </a:r>
            <a:r>
              <a:rPr sz="2200" dirty="0" err="1"/>
              <a:t>si</a:t>
            </a:r>
            <a:r>
              <a:rPr sz="2200" dirty="0"/>
              <a:t> </a:t>
            </a:r>
            <a:r>
              <a:rPr sz="2200" dirty="0" err="1"/>
              <a:t>vizuální</a:t>
            </a:r>
            <a:r>
              <a:rPr sz="2200" dirty="0"/>
              <a:t> </a:t>
            </a:r>
            <a:r>
              <a:rPr sz="2200" dirty="0" err="1"/>
              <a:t>paměťové</a:t>
            </a:r>
            <a:r>
              <a:rPr sz="2200" dirty="0"/>
              <a:t> </a:t>
            </a:r>
            <a:r>
              <a:rPr sz="2200" dirty="0" err="1"/>
              <a:t>podněty</a:t>
            </a:r>
            <a:r>
              <a:rPr sz="2200" dirty="0"/>
              <a:t> </a:t>
            </a:r>
            <a:r>
              <a:rPr sz="2200" dirty="0" err="1"/>
              <a:t>verbalizovat</a:t>
            </a:r>
            <a:r>
              <a:rPr sz="2200" dirty="0"/>
              <a:t> a </a:t>
            </a:r>
            <a:r>
              <a:rPr sz="2200" dirty="0" err="1"/>
              <a:t>připisovat</a:t>
            </a:r>
            <a:r>
              <a:rPr sz="2200" dirty="0"/>
              <a:t> </a:t>
            </a:r>
            <a:r>
              <a:rPr sz="2200" dirty="0" err="1"/>
              <a:t>jim</a:t>
            </a:r>
            <a:r>
              <a:rPr sz="2200" dirty="0"/>
              <a:t> </a:t>
            </a:r>
            <a:r>
              <a:rPr sz="2200" dirty="0" err="1"/>
              <a:t>sémantické</a:t>
            </a:r>
            <a:r>
              <a:rPr sz="2200" dirty="0"/>
              <a:t> </a:t>
            </a:r>
            <a:r>
              <a:rPr sz="2200" dirty="0" err="1"/>
              <a:t>významy</a:t>
            </a:r>
            <a:endParaRPr sz="2200" dirty="0"/>
          </a:p>
          <a:p>
            <a:pPr marL="328929" indent="-328929" defTabSz="432308">
              <a:lnSpc>
                <a:spcPct val="100000"/>
              </a:lnSpc>
              <a:spcBef>
                <a:spcPts val="3100"/>
              </a:spcBef>
              <a:defRPr sz="2368"/>
            </a:pPr>
            <a:r>
              <a:rPr lang="cs-CZ" sz="2200" dirty="0" smtClean="0"/>
              <a:t>p</a:t>
            </a:r>
            <a:r>
              <a:rPr sz="2200" dirty="0" smtClean="0"/>
              <a:t>roto </a:t>
            </a:r>
            <a:r>
              <a:rPr sz="2200" dirty="0"/>
              <a:t>je </a:t>
            </a:r>
            <a:r>
              <a:rPr sz="2200" dirty="0" err="1"/>
              <a:t>vhodné</a:t>
            </a:r>
            <a:r>
              <a:rPr sz="2200" dirty="0"/>
              <a:t> </a:t>
            </a:r>
            <a:r>
              <a:rPr sz="2200" dirty="0" err="1"/>
              <a:t>při</a:t>
            </a:r>
            <a:r>
              <a:rPr sz="2200" dirty="0"/>
              <a:t> </a:t>
            </a:r>
            <a:r>
              <a:rPr sz="2200" dirty="0" err="1"/>
              <a:t>hodnocení</a:t>
            </a:r>
            <a:r>
              <a:rPr sz="2200" dirty="0"/>
              <a:t> </a:t>
            </a:r>
            <a:r>
              <a:rPr sz="2200" dirty="0" err="1"/>
              <a:t>neverbální</a:t>
            </a:r>
            <a:r>
              <a:rPr sz="2200" dirty="0"/>
              <a:t> </a:t>
            </a:r>
            <a:r>
              <a:rPr sz="2200" dirty="0" err="1"/>
              <a:t>paměti</a:t>
            </a:r>
            <a:r>
              <a:rPr sz="2200" dirty="0"/>
              <a:t> </a:t>
            </a:r>
            <a:r>
              <a:rPr sz="2200" dirty="0" err="1"/>
              <a:t>více</a:t>
            </a:r>
            <a:r>
              <a:rPr sz="2200" dirty="0"/>
              <a:t> </a:t>
            </a:r>
            <a:r>
              <a:rPr sz="2200" dirty="0" err="1"/>
              <a:t>naslouchat</a:t>
            </a:r>
            <a:r>
              <a:rPr sz="2200" dirty="0"/>
              <a:t> </a:t>
            </a:r>
            <a:r>
              <a:rPr sz="2200" dirty="0" err="1"/>
              <a:t>výsledkům</a:t>
            </a:r>
            <a:r>
              <a:rPr sz="2200" dirty="0"/>
              <a:t> </a:t>
            </a:r>
            <a:r>
              <a:rPr sz="2200" dirty="0" err="1"/>
              <a:t>paměťových</a:t>
            </a:r>
            <a:r>
              <a:rPr sz="2200" dirty="0"/>
              <a:t> </a:t>
            </a:r>
            <a:r>
              <a:rPr sz="2200" dirty="0" err="1"/>
              <a:t>zkoušek</a:t>
            </a:r>
            <a:r>
              <a:rPr sz="2200" dirty="0"/>
              <a:t>, </a:t>
            </a:r>
            <a:r>
              <a:rPr sz="2200" dirty="0" err="1"/>
              <a:t>které</a:t>
            </a:r>
            <a:r>
              <a:rPr sz="2200" dirty="0"/>
              <a:t> </a:t>
            </a:r>
            <a:r>
              <a:rPr sz="2200" dirty="0" err="1"/>
              <a:t>jsou</a:t>
            </a:r>
            <a:r>
              <a:rPr sz="2200" dirty="0"/>
              <a:t> </a:t>
            </a:r>
            <a:r>
              <a:rPr sz="2200" dirty="0" err="1"/>
              <a:t>abstraktního</a:t>
            </a:r>
            <a:r>
              <a:rPr sz="2200" dirty="0"/>
              <a:t> </a:t>
            </a:r>
            <a:r>
              <a:rPr sz="2200" dirty="0" err="1"/>
              <a:t>rázu</a:t>
            </a:r>
            <a:r>
              <a:rPr sz="2200" dirty="0"/>
              <a:t> - Brief Visuospatial Memory Test, </a:t>
            </a:r>
            <a:r>
              <a:rPr sz="2200" dirty="0" err="1"/>
              <a:t>Bentonův</a:t>
            </a:r>
            <a:r>
              <a:rPr sz="2200" dirty="0"/>
              <a:t> test </a:t>
            </a:r>
            <a:r>
              <a:rPr sz="2200" dirty="0" err="1"/>
              <a:t>vizuální</a:t>
            </a:r>
            <a:r>
              <a:rPr sz="2200" dirty="0"/>
              <a:t> </a:t>
            </a:r>
            <a:r>
              <a:rPr sz="2200" dirty="0" err="1"/>
              <a:t>retence</a:t>
            </a:r>
            <a:r>
              <a:rPr sz="2200" dirty="0"/>
              <a:t>, subtest </a:t>
            </a:r>
            <a:r>
              <a:rPr sz="2200" dirty="0" err="1"/>
              <a:t>Vizuální</a:t>
            </a:r>
            <a:r>
              <a:rPr sz="2200" dirty="0"/>
              <a:t> </a:t>
            </a:r>
            <a:r>
              <a:rPr sz="2200" dirty="0" err="1"/>
              <a:t>reprodukce</a:t>
            </a:r>
            <a:r>
              <a:rPr sz="2200" dirty="0"/>
              <a:t> WMS-III, </a:t>
            </a:r>
            <a:r>
              <a:rPr sz="2200" dirty="0" err="1"/>
              <a:t>nebo</a:t>
            </a:r>
            <a:r>
              <a:rPr sz="2200" dirty="0"/>
              <a:t> subtest </a:t>
            </a:r>
            <a:r>
              <a:rPr sz="2200" dirty="0" err="1"/>
              <a:t>Tváře</a:t>
            </a:r>
            <a:r>
              <a:rPr sz="2200" dirty="0"/>
              <a:t> WMS-III, </a:t>
            </a:r>
            <a:r>
              <a:rPr sz="2200" dirty="0" err="1"/>
              <a:t>případně</a:t>
            </a:r>
            <a:r>
              <a:rPr sz="2200" dirty="0"/>
              <a:t> Rey-</a:t>
            </a:r>
            <a:r>
              <a:rPr sz="2200" dirty="0" err="1"/>
              <a:t>Osterriethova</a:t>
            </a:r>
            <a:r>
              <a:rPr sz="2200" dirty="0"/>
              <a:t> </a:t>
            </a:r>
            <a:r>
              <a:rPr sz="2200" dirty="0" err="1"/>
              <a:t>komplexní</a:t>
            </a:r>
            <a:r>
              <a:rPr sz="2200" dirty="0"/>
              <a:t> </a:t>
            </a:r>
            <a:r>
              <a:rPr sz="2200" dirty="0" err="1"/>
              <a:t>figura</a:t>
            </a:r>
            <a:endParaRPr sz="2200" dirty="0"/>
          </a:p>
          <a:p>
            <a:pPr marL="328929" indent="-328929" defTabSz="432308">
              <a:lnSpc>
                <a:spcPct val="100000"/>
              </a:lnSpc>
              <a:spcBef>
                <a:spcPts val="3100"/>
              </a:spcBef>
              <a:defRPr sz="2368"/>
            </a:pPr>
            <a:r>
              <a:rPr lang="cs-CZ" sz="2200" dirty="0" err="1" smtClean="0"/>
              <a:t>p</a:t>
            </a:r>
            <a:r>
              <a:rPr sz="2200" dirty="0" err="1" smtClean="0"/>
              <a:t>acienti</a:t>
            </a:r>
            <a:r>
              <a:rPr sz="2200" dirty="0" smtClean="0"/>
              <a:t> </a:t>
            </a:r>
            <a:r>
              <a:rPr sz="2200" dirty="0"/>
              <a:t>s </a:t>
            </a:r>
            <a:r>
              <a:rPr sz="2200" dirty="0" err="1" smtClean="0"/>
              <a:t>léz</a:t>
            </a:r>
            <a:r>
              <a:rPr lang="cs-CZ" sz="2200" dirty="0" smtClean="0"/>
              <a:t>í</a:t>
            </a:r>
            <a:r>
              <a:rPr sz="2200" dirty="0" smtClean="0"/>
              <a:t> </a:t>
            </a:r>
            <a:r>
              <a:rPr sz="2200" dirty="0" err="1"/>
              <a:t>i</a:t>
            </a:r>
            <a:r>
              <a:rPr sz="2200" dirty="0"/>
              <a:t> v </a:t>
            </a:r>
            <a:r>
              <a:rPr sz="2200" dirty="0" err="1"/>
              <a:t>laterálním</a:t>
            </a:r>
            <a:r>
              <a:rPr sz="2200" dirty="0"/>
              <a:t> </a:t>
            </a:r>
            <a:r>
              <a:rPr sz="2200" dirty="0" err="1"/>
              <a:t>temporálním</a:t>
            </a:r>
            <a:r>
              <a:rPr sz="2200" dirty="0"/>
              <a:t> </a:t>
            </a:r>
            <a:r>
              <a:rPr sz="2200" dirty="0" err="1"/>
              <a:t>kortexu</a:t>
            </a:r>
            <a:r>
              <a:rPr sz="2200" dirty="0"/>
              <a:t> - </a:t>
            </a:r>
            <a:r>
              <a:rPr sz="2200" dirty="0" err="1"/>
              <a:t>potíže</a:t>
            </a:r>
            <a:r>
              <a:rPr sz="2200" dirty="0"/>
              <a:t> v </a:t>
            </a:r>
            <a:r>
              <a:rPr sz="2200" dirty="0" err="1"/>
              <a:t>sémantické</a:t>
            </a:r>
            <a:r>
              <a:rPr sz="2200" dirty="0"/>
              <a:t> </a:t>
            </a:r>
            <a:r>
              <a:rPr sz="2200" dirty="0" err="1" smtClean="0"/>
              <a:t>paměti</a:t>
            </a:r>
            <a:endParaRPr lang="cs-CZ" sz="2200" dirty="0" smtClean="0"/>
          </a:p>
          <a:p>
            <a:pPr marL="328929" indent="-328929" defTabSz="432308">
              <a:lnSpc>
                <a:spcPct val="100000"/>
              </a:lnSpc>
              <a:spcBef>
                <a:spcPts val="3100"/>
              </a:spcBef>
              <a:defRPr sz="2368"/>
            </a:pPr>
            <a:r>
              <a:rPr sz="2200" dirty="0" err="1" smtClean="0"/>
              <a:t>pac</a:t>
            </a:r>
            <a:r>
              <a:rPr sz="2200" dirty="0" err="1"/>
              <a:t>.</a:t>
            </a:r>
            <a:r>
              <a:rPr sz="2200" dirty="0"/>
              <a:t> s </a:t>
            </a:r>
            <a:r>
              <a:rPr sz="2200" dirty="0" err="1"/>
              <a:t>lézemi</a:t>
            </a:r>
            <a:r>
              <a:rPr sz="2200" dirty="0"/>
              <a:t> v </a:t>
            </a:r>
            <a:r>
              <a:rPr sz="2200" dirty="0" err="1"/>
              <a:t>mesiálních</a:t>
            </a:r>
            <a:r>
              <a:rPr sz="2200" dirty="0"/>
              <a:t> </a:t>
            </a:r>
            <a:r>
              <a:rPr sz="2200" dirty="0" err="1"/>
              <a:t>temporálních</a:t>
            </a:r>
            <a:r>
              <a:rPr sz="2200" dirty="0"/>
              <a:t> </a:t>
            </a:r>
            <a:r>
              <a:rPr sz="2200" dirty="0" err="1"/>
              <a:t>oblastech</a:t>
            </a:r>
            <a:r>
              <a:rPr sz="2200" dirty="0"/>
              <a:t> (</a:t>
            </a:r>
            <a:r>
              <a:rPr sz="2200" dirty="0" err="1"/>
              <a:t>včetně</a:t>
            </a:r>
            <a:r>
              <a:rPr sz="2200" dirty="0"/>
              <a:t> </a:t>
            </a:r>
            <a:r>
              <a:rPr sz="2200" dirty="0" err="1"/>
              <a:t>hipokampu</a:t>
            </a:r>
            <a:r>
              <a:rPr sz="2200" dirty="0"/>
              <a:t>) - </a:t>
            </a:r>
            <a:r>
              <a:rPr sz="2200" dirty="0" err="1"/>
              <a:t>potíže</a:t>
            </a:r>
            <a:r>
              <a:rPr sz="2200" dirty="0"/>
              <a:t> v </a:t>
            </a:r>
            <a:r>
              <a:rPr sz="2200" dirty="0" err="1"/>
              <a:t>oblasti</a:t>
            </a:r>
            <a:r>
              <a:rPr sz="2200" dirty="0"/>
              <a:t> </a:t>
            </a:r>
            <a:r>
              <a:rPr sz="2200" dirty="0" err="1"/>
              <a:t>epizodické</a:t>
            </a:r>
            <a:r>
              <a:rPr sz="2200" dirty="0"/>
              <a:t> </a:t>
            </a:r>
            <a:r>
              <a:rPr sz="2200" dirty="0" err="1"/>
              <a:t>složky</a:t>
            </a:r>
            <a:r>
              <a:rPr sz="2200" dirty="0"/>
              <a:t> </a:t>
            </a:r>
            <a:r>
              <a:rPr sz="2200" dirty="0" err="1"/>
              <a:t>paměti</a:t>
            </a:r>
            <a:endParaRPr sz="22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TLE- NPS testy"/>
          <p:cNvSpPr txBox="1">
            <a:spLocks noGrp="1"/>
          </p:cNvSpPr>
          <p:nvPr>
            <p:ph type="title"/>
          </p:nvPr>
        </p:nvSpPr>
        <p:spPr>
          <a:xfrm>
            <a:off x="3088640" y="234487"/>
            <a:ext cx="9070848" cy="1838973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sz="4800" dirty="0"/>
              <a:t>TLE- NPS testy</a:t>
            </a:r>
          </a:p>
        </p:txBody>
      </p:sp>
      <p:sp>
        <p:nvSpPr>
          <p:cNvPr id="249" name="Paměťové testy…"/>
          <p:cNvSpPr txBox="1">
            <a:spLocks noGrp="1"/>
          </p:cNvSpPr>
          <p:nvPr>
            <p:ph type="body" idx="1"/>
          </p:nvPr>
        </p:nvSpPr>
        <p:spPr>
          <a:xfrm>
            <a:off x="845311" y="2248930"/>
            <a:ext cx="11709153" cy="665935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264" indent="-342264" defTabSz="449833">
              <a:lnSpc>
                <a:spcPct val="100000"/>
              </a:lnSpc>
              <a:spcBef>
                <a:spcPts val="3200"/>
              </a:spcBef>
              <a:defRPr sz="2464"/>
            </a:pPr>
            <a:r>
              <a:rPr lang="cs-CZ" sz="2200" dirty="0" err="1" smtClean="0"/>
              <a:t>p</a:t>
            </a:r>
            <a:r>
              <a:rPr sz="2200" dirty="0" err="1" smtClean="0"/>
              <a:t>aměťové</a:t>
            </a:r>
            <a:r>
              <a:rPr sz="2200" dirty="0" smtClean="0"/>
              <a:t> </a:t>
            </a:r>
            <a:r>
              <a:rPr sz="2200" dirty="0"/>
              <a:t>testy</a:t>
            </a:r>
          </a:p>
          <a:p>
            <a:pPr marL="992494" lvl="1" indent="-342264" defTabSz="449833">
              <a:lnSpc>
                <a:spcPct val="100000"/>
              </a:lnSpc>
              <a:spcBef>
                <a:spcPts val="3200"/>
              </a:spcBef>
              <a:defRPr sz="2464"/>
            </a:pPr>
            <a:r>
              <a:rPr lang="cs-CZ" sz="1915" dirty="0" err="1" smtClean="0"/>
              <a:t>k</a:t>
            </a:r>
            <a:r>
              <a:rPr sz="1915" dirty="0" err="1" smtClean="0"/>
              <a:t>omplexní</a:t>
            </a:r>
            <a:r>
              <a:rPr sz="1915" dirty="0" smtClean="0"/>
              <a:t> </a:t>
            </a:r>
            <a:r>
              <a:rPr sz="1915" dirty="0"/>
              <a:t>- WMS-III; Recognition Memory Test</a:t>
            </a:r>
          </a:p>
          <a:p>
            <a:pPr marL="992494" lvl="1" indent="-342264" defTabSz="449833">
              <a:lnSpc>
                <a:spcPct val="100000"/>
              </a:lnSpc>
              <a:spcBef>
                <a:spcPts val="3200"/>
              </a:spcBef>
              <a:defRPr sz="2464"/>
            </a:pPr>
            <a:r>
              <a:rPr lang="cs-CZ" sz="1915" dirty="0" err="1" smtClean="0"/>
              <a:t>j</a:t>
            </a:r>
            <a:r>
              <a:rPr sz="1915" dirty="0" err="1" smtClean="0"/>
              <a:t>ednodimenzionální</a:t>
            </a:r>
            <a:r>
              <a:rPr sz="1915" dirty="0" smtClean="0"/>
              <a:t> </a:t>
            </a:r>
            <a:r>
              <a:rPr sz="1915" dirty="0"/>
              <a:t>- CVLT, RAVLT, subtest </a:t>
            </a:r>
            <a:r>
              <a:rPr sz="1915" dirty="0" err="1"/>
              <a:t>Opakování</a:t>
            </a:r>
            <a:r>
              <a:rPr sz="1915" dirty="0"/>
              <a:t> </a:t>
            </a:r>
            <a:r>
              <a:rPr sz="1915" dirty="0" err="1"/>
              <a:t>čísel</a:t>
            </a:r>
            <a:r>
              <a:rPr sz="1915" dirty="0"/>
              <a:t>, ROCFT, BVRT, Brief Visuospatial Memory Test</a:t>
            </a:r>
          </a:p>
          <a:p>
            <a:pPr marL="342264" indent="-342264" defTabSz="449833">
              <a:lnSpc>
                <a:spcPct val="100000"/>
              </a:lnSpc>
              <a:spcBef>
                <a:spcPts val="3200"/>
              </a:spcBef>
              <a:defRPr sz="2464"/>
            </a:pPr>
            <a:r>
              <a:rPr lang="cs-CZ" sz="2200" dirty="0" smtClean="0"/>
              <a:t>t</a:t>
            </a:r>
            <a:r>
              <a:rPr sz="2200" dirty="0" err="1" smtClean="0"/>
              <a:t>esty</a:t>
            </a:r>
            <a:r>
              <a:rPr sz="2200" dirty="0" smtClean="0"/>
              <a:t> </a:t>
            </a:r>
            <a:r>
              <a:rPr sz="2200" dirty="0" err="1"/>
              <a:t>vizuiospaciálních</a:t>
            </a:r>
            <a:r>
              <a:rPr sz="2200" dirty="0"/>
              <a:t> </a:t>
            </a:r>
            <a:r>
              <a:rPr sz="2200" dirty="0" err="1"/>
              <a:t>fcí</a:t>
            </a:r>
            <a:r>
              <a:rPr sz="2200" dirty="0"/>
              <a:t> a </a:t>
            </a:r>
            <a:r>
              <a:rPr sz="2200" dirty="0" err="1"/>
              <a:t>paměti</a:t>
            </a:r>
            <a:r>
              <a:rPr sz="2200" dirty="0"/>
              <a:t> - ROCFT, </a:t>
            </a:r>
            <a:r>
              <a:rPr sz="2200" dirty="0" err="1"/>
              <a:t>Kostky</a:t>
            </a:r>
            <a:r>
              <a:rPr sz="2200" dirty="0"/>
              <a:t> z WAIS-R, </a:t>
            </a:r>
            <a:r>
              <a:rPr sz="2200" dirty="0" err="1"/>
              <a:t>Prostorový</a:t>
            </a:r>
            <a:r>
              <a:rPr sz="2200" dirty="0"/>
              <a:t> </a:t>
            </a:r>
            <a:r>
              <a:rPr sz="2200" dirty="0" err="1"/>
              <a:t>rozsah</a:t>
            </a:r>
            <a:r>
              <a:rPr sz="2200" dirty="0"/>
              <a:t> </a:t>
            </a:r>
            <a:r>
              <a:rPr lang="cs-CZ" sz="2200" dirty="0" smtClean="0"/>
              <a:t>      </a:t>
            </a:r>
            <a:r>
              <a:rPr sz="2200" dirty="0" smtClean="0"/>
              <a:t>z </a:t>
            </a:r>
            <a:r>
              <a:rPr sz="2200" dirty="0"/>
              <a:t>WMS-III, Brief Visuospatial Memory Test</a:t>
            </a:r>
          </a:p>
          <a:p>
            <a:pPr marL="342264" indent="-342264" defTabSz="449833">
              <a:lnSpc>
                <a:spcPct val="100000"/>
              </a:lnSpc>
              <a:spcBef>
                <a:spcPts val="3200"/>
              </a:spcBef>
              <a:defRPr sz="2464"/>
            </a:pPr>
            <a:r>
              <a:rPr lang="cs-CZ" sz="2200" dirty="0" smtClean="0"/>
              <a:t>t</a:t>
            </a:r>
            <a:r>
              <a:rPr sz="2200" dirty="0" err="1" smtClean="0"/>
              <a:t>esty</a:t>
            </a:r>
            <a:r>
              <a:rPr sz="2200" dirty="0" smtClean="0"/>
              <a:t> </a:t>
            </a:r>
            <a:r>
              <a:rPr sz="2200" dirty="0" err="1" smtClean="0"/>
              <a:t>sluchov</a:t>
            </a:r>
            <a:r>
              <a:rPr lang="cs-CZ" sz="2200" dirty="0" smtClean="0"/>
              <a:t>é</a:t>
            </a:r>
            <a:r>
              <a:rPr sz="2200" dirty="0" smtClean="0"/>
              <a:t> </a:t>
            </a:r>
            <a:r>
              <a:rPr sz="2200" dirty="0"/>
              <a:t>a </a:t>
            </a:r>
            <a:r>
              <a:rPr sz="2200" dirty="0" err="1"/>
              <a:t>řečové</a:t>
            </a:r>
            <a:r>
              <a:rPr sz="2200" dirty="0"/>
              <a:t> </a:t>
            </a:r>
            <a:r>
              <a:rPr sz="2200" dirty="0" err="1"/>
              <a:t>percepce</a:t>
            </a:r>
            <a:r>
              <a:rPr sz="2200" dirty="0"/>
              <a:t> - </a:t>
            </a:r>
            <a:r>
              <a:rPr sz="2200" dirty="0" err="1"/>
              <a:t>Wepmanova-Matějčkova</a:t>
            </a:r>
            <a:r>
              <a:rPr sz="2200" dirty="0"/>
              <a:t> </a:t>
            </a:r>
            <a:r>
              <a:rPr sz="2200" dirty="0" err="1"/>
              <a:t>zkouška</a:t>
            </a:r>
            <a:r>
              <a:rPr sz="2200" dirty="0"/>
              <a:t>, </a:t>
            </a:r>
            <a:r>
              <a:rPr sz="2200" dirty="0" err="1"/>
              <a:t>Zkouška</a:t>
            </a:r>
            <a:r>
              <a:rPr sz="2200" dirty="0"/>
              <a:t> </a:t>
            </a:r>
            <a:r>
              <a:rPr sz="2200" dirty="0" err="1"/>
              <a:t>dichotického</a:t>
            </a:r>
            <a:r>
              <a:rPr sz="2200" dirty="0"/>
              <a:t> </a:t>
            </a:r>
            <a:r>
              <a:rPr sz="2200" dirty="0" err="1"/>
              <a:t>naslouchání</a:t>
            </a:r>
            <a:endParaRPr sz="2200" dirty="0"/>
          </a:p>
          <a:p>
            <a:pPr marL="342264" indent="-342264" defTabSz="449833">
              <a:lnSpc>
                <a:spcPct val="100000"/>
              </a:lnSpc>
              <a:spcBef>
                <a:spcPts val="3200"/>
              </a:spcBef>
              <a:defRPr sz="2464"/>
            </a:pPr>
            <a:r>
              <a:rPr lang="cs-CZ" sz="2200" dirty="0" smtClean="0"/>
              <a:t>t</a:t>
            </a:r>
            <a:r>
              <a:rPr sz="2200" dirty="0" err="1" smtClean="0"/>
              <a:t>esty</a:t>
            </a:r>
            <a:r>
              <a:rPr sz="2200" dirty="0" smtClean="0"/>
              <a:t> </a:t>
            </a:r>
            <a:r>
              <a:rPr sz="2200" dirty="0" err="1"/>
              <a:t>řečových</a:t>
            </a:r>
            <a:r>
              <a:rPr sz="2200" dirty="0"/>
              <a:t> </a:t>
            </a:r>
            <a:r>
              <a:rPr sz="2200" dirty="0" err="1"/>
              <a:t>fcí</a:t>
            </a:r>
            <a:r>
              <a:rPr sz="2200" dirty="0"/>
              <a:t> - Western Aphasia Battery, Boston Diagnostic Aphasia Examination, Token Test, </a:t>
            </a:r>
            <a:r>
              <a:rPr sz="2200" dirty="0" err="1"/>
              <a:t>Screeningový</a:t>
            </a:r>
            <a:r>
              <a:rPr sz="2200" dirty="0"/>
              <a:t> test </a:t>
            </a:r>
            <a:r>
              <a:rPr sz="2200" dirty="0" err="1"/>
              <a:t>afázií</a:t>
            </a:r>
            <a:r>
              <a:rPr sz="2200" dirty="0"/>
              <a:t> </a:t>
            </a:r>
            <a:r>
              <a:rPr sz="2200" dirty="0" err="1"/>
              <a:t>autorů</a:t>
            </a:r>
            <a:r>
              <a:rPr sz="2200" dirty="0"/>
              <a:t> </a:t>
            </a:r>
            <a:r>
              <a:rPr sz="2200" dirty="0" err="1"/>
              <a:t>Halsteada</a:t>
            </a:r>
            <a:r>
              <a:rPr sz="2200" dirty="0"/>
              <a:t> a </a:t>
            </a:r>
            <a:r>
              <a:rPr sz="2200" dirty="0" err="1"/>
              <a:t>Wepmanna</a:t>
            </a:r>
            <a:r>
              <a:rPr sz="2200" dirty="0"/>
              <a:t>, Boston Naming Test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Epilepsie frontálního laloku  - FLE (frontal lobe epilepsy)"/>
          <p:cNvSpPr txBox="1">
            <a:spLocks noGrp="1"/>
          </p:cNvSpPr>
          <p:nvPr>
            <p:ph type="title"/>
          </p:nvPr>
        </p:nvSpPr>
        <p:spPr>
          <a:xfrm>
            <a:off x="3175137" y="296274"/>
            <a:ext cx="9070848" cy="1838973"/>
          </a:xfrm>
          <a:prstGeom prst="rect">
            <a:avLst/>
          </a:prstGeom>
        </p:spPr>
        <p:txBody>
          <a:bodyPr>
            <a:noAutofit/>
          </a:bodyPr>
          <a:lstStyle>
            <a:lvl1pPr defTabSz="484886">
              <a:defRPr sz="6640"/>
            </a:lvl1pPr>
          </a:lstStyle>
          <a:p>
            <a:r>
              <a:rPr sz="4800" dirty="0" err="1"/>
              <a:t>Epilepsie</a:t>
            </a:r>
            <a:r>
              <a:rPr sz="4800" dirty="0"/>
              <a:t> </a:t>
            </a:r>
            <a:r>
              <a:rPr sz="4800" dirty="0" err="1"/>
              <a:t>frontálního</a:t>
            </a:r>
            <a:r>
              <a:rPr sz="4800" dirty="0"/>
              <a:t> </a:t>
            </a:r>
            <a:r>
              <a:rPr sz="4800" dirty="0" err="1"/>
              <a:t>laloku</a:t>
            </a:r>
            <a:r>
              <a:rPr sz="4800" dirty="0"/>
              <a:t>  - FLE </a:t>
            </a:r>
            <a:r>
              <a:rPr sz="2800" dirty="0"/>
              <a:t>(frontal lobe epilepsy)</a:t>
            </a:r>
          </a:p>
        </p:txBody>
      </p:sp>
      <p:sp>
        <p:nvSpPr>
          <p:cNvPr id="252" name="Její etiologie je většinou kryptogenní nebo symptomatická…"/>
          <p:cNvSpPr txBox="1">
            <a:spLocks noGrp="1"/>
          </p:cNvSpPr>
          <p:nvPr>
            <p:ph type="body" idx="1"/>
          </p:nvPr>
        </p:nvSpPr>
        <p:spPr>
          <a:xfrm>
            <a:off x="556053" y="2706129"/>
            <a:ext cx="11936627" cy="672207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66700" indent="-266700" defTabSz="350520">
              <a:lnSpc>
                <a:spcPct val="100000"/>
              </a:lnSpc>
              <a:spcBef>
                <a:spcPts val="2500"/>
              </a:spcBef>
              <a:defRPr sz="1920"/>
            </a:pPr>
            <a:r>
              <a:rPr lang="cs-CZ" sz="2200" dirty="0" err="1" smtClean="0"/>
              <a:t>j</a:t>
            </a:r>
            <a:r>
              <a:rPr sz="2200" dirty="0" err="1" smtClean="0"/>
              <a:t>ejí</a:t>
            </a:r>
            <a:r>
              <a:rPr sz="2200" dirty="0" smtClean="0"/>
              <a:t> </a:t>
            </a:r>
            <a:r>
              <a:rPr sz="2200" dirty="0" err="1"/>
              <a:t>etiologie</a:t>
            </a:r>
            <a:r>
              <a:rPr sz="2200" dirty="0"/>
              <a:t> je </a:t>
            </a:r>
            <a:r>
              <a:rPr sz="2200" dirty="0" err="1"/>
              <a:t>většinou</a:t>
            </a:r>
            <a:r>
              <a:rPr sz="2200" dirty="0"/>
              <a:t> </a:t>
            </a:r>
            <a:r>
              <a:rPr sz="2200" dirty="0" err="1"/>
              <a:t>kryptogenní</a:t>
            </a:r>
            <a:r>
              <a:rPr sz="2200" dirty="0"/>
              <a:t> </a:t>
            </a:r>
            <a:r>
              <a:rPr sz="2200" dirty="0" err="1"/>
              <a:t>nebo</a:t>
            </a:r>
            <a:r>
              <a:rPr sz="2200" dirty="0"/>
              <a:t> </a:t>
            </a:r>
            <a:r>
              <a:rPr sz="2200" dirty="0" err="1"/>
              <a:t>symptomatická</a:t>
            </a:r>
            <a:endParaRPr sz="2200" dirty="0"/>
          </a:p>
          <a:p>
            <a:pPr marL="266700" indent="-266700" defTabSz="350520">
              <a:lnSpc>
                <a:spcPct val="100000"/>
              </a:lnSpc>
              <a:spcBef>
                <a:spcPts val="2500"/>
              </a:spcBef>
              <a:defRPr sz="1920"/>
            </a:pPr>
            <a:r>
              <a:rPr lang="cs-CZ" sz="2200" dirty="0" err="1" smtClean="0"/>
              <a:t>v</a:t>
            </a:r>
            <a:r>
              <a:rPr sz="2200" dirty="0" err="1" smtClean="0"/>
              <a:t>zhledem</a:t>
            </a:r>
            <a:r>
              <a:rPr sz="2200" dirty="0" smtClean="0"/>
              <a:t> </a:t>
            </a:r>
            <a:r>
              <a:rPr sz="2200" dirty="0"/>
              <a:t>k </a:t>
            </a:r>
            <a:r>
              <a:rPr sz="2200" dirty="0" err="1"/>
              <a:t>pestrému</a:t>
            </a:r>
            <a:r>
              <a:rPr sz="2200" dirty="0"/>
              <a:t> </a:t>
            </a:r>
            <a:r>
              <a:rPr sz="2200" dirty="0" err="1"/>
              <a:t>propojení</a:t>
            </a:r>
            <a:r>
              <a:rPr sz="2200" dirty="0"/>
              <a:t> FL s </a:t>
            </a:r>
            <a:r>
              <a:rPr sz="2200" dirty="0" err="1"/>
              <a:t>dalšími</a:t>
            </a:r>
            <a:r>
              <a:rPr sz="2200" dirty="0"/>
              <a:t> </a:t>
            </a:r>
            <a:r>
              <a:rPr sz="2200" dirty="0" err="1"/>
              <a:t>strukturami</a:t>
            </a:r>
            <a:r>
              <a:rPr sz="2200" dirty="0"/>
              <a:t> </a:t>
            </a:r>
            <a:r>
              <a:rPr sz="2200" dirty="0" err="1"/>
              <a:t>jsou</a:t>
            </a:r>
            <a:r>
              <a:rPr sz="2200" dirty="0"/>
              <a:t> NPS </a:t>
            </a:r>
            <a:r>
              <a:rPr sz="2200" dirty="0" err="1"/>
              <a:t>koreláty</a:t>
            </a:r>
            <a:r>
              <a:rPr sz="2200" dirty="0"/>
              <a:t> </a:t>
            </a:r>
            <a:r>
              <a:rPr sz="2200" dirty="0" err="1"/>
              <a:t>bohaté</a:t>
            </a:r>
            <a:endParaRPr sz="2200" dirty="0"/>
          </a:p>
          <a:p>
            <a:pPr marL="266700" indent="-266700" defTabSz="350520">
              <a:lnSpc>
                <a:spcPct val="100000"/>
              </a:lnSpc>
              <a:spcBef>
                <a:spcPts val="2500"/>
              </a:spcBef>
              <a:defRPr sz="1920"/>
            </a:pPr>
            <a:r>
              <a:rPr lang="cs-CZ" sz="2200" dirty="0" err="1" smtClean="0"/>
              <a:t>k</a:t>
            </a:r>
            <a:r>
              <a:rPr sz="2200" dirty="0" err="1" smtClean="0"/>
              <a:t>ognitivní</a:t>
            </a:r>
            <a:r>
              <a:rPr sz="2200" dirty="0" smtClean="0"/>
              <a:t> </a:t>
            </a:r>
            <a:r>
              <a:rPr sz="2200" dirty="0" err="1"/>
              <a:t>i</a:t>
            </a:r>
            <a:r>
              <a:rPr sz="2200" dirty="0"/>
              <a:t> </a:t>
            </a:r>
            <a:r>
              <a:rPr sz="2200" dirty="0" err="1"/>
              <a:t>behaviorální</a:t>
            </a:r>
            <a:r>
              <a:rPr sz="2200" dirty="0"/>
              <a:t> </a:t>
            </a:r>
            <a:r>
              <a:rPr sz="2200" dirty="0" err="1"/>
              <a:t>deficity</a:t>
            </a:r>
            <a:endParaRPr sz="2200" dirty="0"/>
          </a:p>
          <a:p>
            <a:pPr marL="266700" indent="-266700" defTabSz="350520">
              <a:lnSpc>
                <a:spcPct val="100000"/>
              </a:lnSpc>
              <a:spcBef>
                <a:spcPts val="2500"/>
              </a:spcBef>
              <a:defRPr sz="1920"/>
            </a:pPr>
            <a:r>
              <a:rPr lang="cs-CZ" sz="2200" dirty="0" err="1" smtClean="0"/>
              <a:t>z</a:t>
            </a:r>
            <a:r>
              <a:rPr sz="2200" dirty="0" err="1" smtClean="0"/>
              <a:t>ejména</a:t>
            </a:r>
            <a:r>
              <a:rPr sz="2200" dirty="0" smtClean="0"/>
              <a:t> </a:t>
            </a:r>
            <a:r>
              <a:rPr sz="2200" dirty="0"/>
              <a:t>oblast </a:t>
            </a:r>
            <a:r>
              <a:rPr sz="2200" dirty="0" err="1"/>
              <a:t>prefrontálního</a:t>
            </a:r>
            <a:r>
              <a:rPr sz="2200" dirty="0"/>
              <a:t> </a:t>
            </a:r>
            <a:r>
              <a:rPr sz="2200" dirty="0" err="1"/>
              <a:t>kortexu</a:t>
            </a:r>
            <a:r>
              <a:rPr sz="2200" dirty="0"/>
              <a:t> je </a:t>
            </a:r>
            <a:r>
              <a:rPr sz="2200" dirty="0" err="1"/>
              <a:t>spojována</a:t>
            </a:r>
            <a:r>
              <a:rPr sz="2200" dirty="0"/>
              <a:t> s </a:t>
            </a:r>
            <a:r>
              <a:rPr sz="2200" dirty="0" err="1"/>
              <a:t>vyššími</a:t>
            </a:r>
            <a:r>
              <a:rPr sz="2200" dirty="0"/>
              <a:t> </a:t>
            </a:r>
            <a:r>
              <a:rPr sz="2200" dirty="0" err="1"/>
              <a:t>mentálními</a:t>
            </a:r>
            <a:r>
              <a:rPr sz="2200" dirty="0"/>
              <a:t> </a:t>
            </a:r>
            <a:r>
              <a:rPr sz="2200" dirty="0" err="1"/>
              <a:t>procesy</a:t>
            </a:r>
            <a:r>
              <a:rPr sz="2200" dirty="0"/>
              <a:t> - </a:t>
            </a:r>
            <a:r>
              <a:rPr sz="2200" dirty="0" err="1"/>
              <a:t>anticipace</a:t>
            </a:r>
            <a:r>
              <a:rPr sz="2200" dirty="0"/>
              <a:t>, </a:t>
            </a:r>
            <a:r>
              <a:rPr sz="2200" dirty="0" err="1"/>
              <a:t>plánování</a:t>
            </a:r>
            <a:r>
              <a:rPr sz="2200" dirty="0"/>
              <a:t>, </a:t>
            </a:r>
            <a:r>
              <a:rPr sz="2200" dirty="0" err="1"/>
              <a:t>iniciace</a:t>
            </a:r>
            <a:r>
              <a:rPr sz="2200" dirty="0"/>
              <a:t>, </a:t>
            </a:r>
            <a:r>
              <a:rPr sz="2200" dirty="0" err="1"/>
              <a:t>rozhodování</a:t>
            </a:r>
            <a:r>
              <a:rPr sz="2200" dirty="0"/>
              <a:t>, </a:t>
            </a:r>
            <a:r>
              <a:rPr sz="2200" dirty="0" err="1"/>
              <a:t>kontrola</a:t>
            </a:r>
            <a:r>
              <a:rPr sz="2200" dirty="0"/>
              <a:t> </a:t>
            </a:r>
            <a:r>
              <a:rPr sz="2200" dirty="0" err="1"/>
              <a:t>nálady</a:t>
            </a:r>
            <a:endParaRPr sz="2200" dirty="0"/>
          </a:p>
          <a:p>
            <a:pPr marL="266700" indent="-266700" defTabSz="350520">
              <a:lnSpc>
                <a:spcPct val="100000"/>
              </a:lnSpc>
              <a:spcBef>
                <a:spcPts val="2500"/>
              </a:spcBef>
              <a:defRPr sz="1920"/>
            </a:pPr>
            <a:r>
              <a:rPr sz="2200" dirty="0"/>
              <a:t>u </a:t>
            </a:r>
            <a:r>
              <a:rPr sz="2200" dirty="0" err="1"/>
              <a:t>pac.</a:t>
            </a:r>
            <a:r>
              <a:rPr sz="2200" dirty="0"/>
              <a:t> s </a:t>
            </a:r>
            <a:r>
              <a:rPr sz="2200" dirty="0" err="1"/>
              <a:t>lézemi</a:t>
            </a:r>
            <a:r>
              <a:rPr sz="2200" dirty="0"/>
              <a:t> v </a:t>
            </a:r>
            <a:r>
              <a:rPr sz="2200" dirty="0" err="1"/>
              <a:t>oblasti</a:t>
            </a:r>
            <a:r>
              <a:rPr sz="2200" dirty="0"/>
              <a:t> </a:t>
            </a:r>
            <a:r>
              <a:rPr sz="2200" dirty="0" err="1"/>
              <a:t>dorzolaterálního</a:t>
            </a:r>
            <a:r>
              <a:rPr sz="2200" dirty="0"/>
              <a:t> PFC - </a:t>
            </a:r>
            <a:r>
              <a:rPr sz="2200" dirty="0" err="1"/>
              <a:t>exekutivní</a:t>
            </a:r>
            <a:r>
              <a:rPr sz="2200" dirty="0"/>
              <a:t> </a:t>
            </a:r>
            <a:r>
              <a:rPr sz="2200" dirty="0" err="1"/>
              <a:t>dysfunkce</a:t>
            </a:r>
            <a:r>
              <a:rPr sz="2200" dirty="0"/>
              <a:t>, </a:t>
            </a:r>
            <a:r>
              <a:rPr sz="2200" dirty="0" err="1"/>
              <a:t>poruchy</a:t>
            </a:r>
            <a:r>
              <a:rPr sz="2200" dirty="0"/>
              <a:t> </a:t>
            </a:r>
            <a:r>
              <a:rPr sz="2200" dirty="0" err="1"/>
              <a:t>motorického</a:t>
            </a:r>
            <a:r>
              <a:rPr sz="2200" dirty="0"/>
              <a:t> </a:t>
            </a:r>
            <a:r>
              <a:rPr sz="2200" dirty="0" err="1"/>
              <a:t>programování</a:t>
            </a:r>
            <a:r>
              <a:rPr sz="2200" dirty="0"/>
              <a:t>, </a:t>
            </a:r>
            <a:r>
              <a:rPr sz="2200" dirty="0" err="1"/>
              <a:t>pracovní</a:t>
            </a:r>
            <a:r>
              <a:rPr sz="2200" dirty="0"/>
              <a:t> </a:t>
            </a:r>
            <a:r>
              <a:rPr sz="2200" dirty="0" err="1"/>
              <a:t>paměti</a:t>
            </a:r>
            <a:r>
              <a:rPr sz="2200" dirty="0"/>
              <a:t>, </a:t>
            </a:r>
            <a:r>
              <a:rPr sz="2200" dirty="0" err="1"/>
              <a:t>znovuvybavování</a:t>
            </a:r>
            <a:r>
              <a:rPr sz="2200" dirty="0"/>
              <a:t> a </a:t>
            </a:r>
            <a:r>
              <a:rPr sz="2200" dirty="0" err="1"/>
              <a:t>znovupoznávání</a:t>
            </a:r>
            <a:r>
              <a:rPr sz="2200" dirty="0"/>
              <a:t>, </a:t>
            </a:r>
            <a:r>
              <a:rPr sz="2200" dirty="0" err="1"/>
              <a:t>poruchy</a:t>
            </a:r>
            <a:r>
              <a:rPr sz="2200" dirty="0"/>
              <a:t> </a:t>
            </a:r>
            <a:r>
              <a:rPr sz="2200" dirty="0" err="1"/>
              <a:t>cílené</a:t>
            </a:r>
            <a:r>
              <a:rPr sz="2200" dirty="0"/>
              <a:t> </a:t>
            </a:r>
            <a:r>
              <a:rPr sz="2200" dirty="0" err="1"/>
              <a:t>fluence</a:t>
            </a:r>
            <a:r>
              <a:rPr sz="2200" dirty="0"/>
              <a:t> (</a:t>
            </a:r>
            <a:r>
              <a:rPr sz="2200" dirty="0" err="1"/>
              <a:t>verbální</a:t>
            </a:r>
            <a:r>
              <a:rPr sz="2200" dirty="0"/>
              <a:t>, </a:t>
            </a:r>
            <a:r>
              <a:rPr sz="2200" dirty="0" err="1"/>
              <a:t>vizuální</a:t>
            </a:r>
            <a:r>
              <a:rPr sz="2200" dirty="0"/>
              <a:t>)</a:t>
            </a:r>
          </a:p>
          <a:p>
            <a:pPr marL="266700" indent="-266700" defTabSz="350520">
              <a:lnSpc>
                <a:spcPct val="100000"/>
              </a:lnSpc>
              <a:spcBef>
                <a:spcPts val="2500"/>
              </a:spcBef>
              <a:defRPr sz="1920"/>
            </a:pPr>
            <a:r>
              <a:rPr sz="2200" dirty="0" err="1"/>
              <a:t>pac.</a:t>
            </a:r>
            <a:r>
              <a:rPr sz="2200" dirty="0"/>
              <a:t> s </a:t>
            </a:r>
            <a:r>
              <a:rPr sz="2200" dirty="0" err="1"/>
              <a:t>lézemi</a:t>
            </a:r>
            <a:r>
              <a:rPr sz="2200" dirty="0"/>
              <a:t> v </a:t>
            </a:r>
            <a:r>
              <a:rPr sz="2200" dirty="0" err="1"/>
              <a:t>orbitofrontálních</a:t>
            </a:r>
            <a:r>
              <a:rPr sz="2200" dirty="0"/>
              <a:t> </a:t>
            </a:r>
            <a:r>
              <a:rPr sz="2200" dirty="0" err="1"/>
              <a:t>oblastech</a:t>
            </a:r>
            <a:r>
              <a:rPr sz="2200" dirty="0"/>
              <a:t> - </a:t>
            </a:r>
            <a:r>
              <a:rPr sz="2200" dirty="0" err="1"/>
              <a:t>potíže</a:t>
            </a:r>
            <a:r>
              <a:rPr sz="2200" dirty="0"/>
              <a:t> </a:t>
            </a:r>
            <a:r>
              <a:rPr sz="2200" dirty="0" err="1"/>
              <a:t>při</a:t>
            </a:r>
            <a:r>
              <a:rPr sz="2200" dirty="0"/>
              <a:t> </a:t>
            </a:r>
            <a:r>
              <a:rPr sz="2200" dirty="0" err="1"/>
              <a:t>rozhodování</a:t>
            </a:r>
            <a:r>
              <a:rPr sz="2200" dirty="0"/>
              <a:t> pod </a:t>
            </a:r>
            <a:r>
              <a:rPr sz="2200" dirty="0" err="1"/>
              <a:t>tlakem</a:t>
            </a:r>
            <a:r>
              <a:rPr sz="2200" dirty="0"/>
              <a:t>, </a:t>
            </a:r>
            <a:r>
              <a:rPr lang="cs-CZ" sz="2200" dirty="0" smtClean="0"/>
              <a:t>                    </a:t>
            </a:r>
            <a:r>
              <a:rPr sz="2200" dirty="0" smtClean="0"/>
              <a:t>v </a:t>
            </a:r>
            <a:r>
              <a:rPr sz="2200" dirty="0" err="1"/>
              <a:t>oblasti</a:t>
            </a:r>
            <a:r>
              <a:rPr sz="2200" dirty="0"/>
              <a:t> </a:t>
            </a:r>
            <a:r>
              <a:rPr sz="2200" dirty="0" err="1"/>
              <a:t>kontroly</a:t>
            </a:r>
            <a:r>
              <a:rPr sz="2200" dirty="0"/>
              <a:t> </a:t>
            </a:r>
            <a:r>
              <a:rPr sz="2200" dirty="0" err="1"/>
              <a:t>impulzivního</a:t>
            </a:r>
            <a:r>
              <a:rPr sz="2200" dirty="0"/>
              <a:t> </a:t>
            </a:r>
            <a:r>
              <a:rPr sz="2200" dirty="0" err="1"/>
              <a:t>jednání</a:t>
            </a:r>
            <a:r>
              <a:rPr sz="2200" dirty="0"/>
              <a:t>, </a:t>
            </a:r>
            <a:r>
              <a:rPr sz="2200" dirty="0" err="1"/>
              <a:t>osobnostní</a:t>
            </a:r>
            <a:r>
              <a:rPr sz="2200" dirty="0"/>
              <a:t> </a:t>
            </a:r>
            <a:r>
              <a:rPr sz="2200" dirty="0" err="1"/>
              <a:t>změny</a:t>
            </a:r>
            <a:r>
              <a:rPr sz="2200" dirty="0"/>
              <a:t> a </a:t>
            </a:r>
            <a:r>
              <a:rPr sz="2200" dirty="0" err="1"/>
              <a:t>poruchy</a:t>
            </a:r>
            <a:r>
              <a:rPr sz="2200" dirty="0"/>
              <a:t> </a:t>
            </a:r>
            <a:r>
              <a:rPr sz="2200" dirty="0" err="1"/>
              <a:t>chování</a:t>
            </a:r>
            <a:r>
              <a:rPr sz="2200" dirty="0"/>
              <a:t> (</a:t>
            </a:r>
            <a:r>
              <a:rPr sz="2200" dirty="0" err="1"/>
              <a:t>podrážděnost</a:t>
            </a:r>
            <a:r>
              <a:rPr sz="2200" dirty="0"/>
              <a:t>, </a:t>
            </a:r>
            <a:r>
              <a:rPr sz="2200" dirty="0" err="1"/>
              <a:t>disinhibici</a:t>
            </a:r>
            <a:r>
              <a:rPr sz="2200" dirty="0"/>
              <a:t>, </a:t>
            </a:r>
            <a:r>
              <a:rPr sz="2200" dirty="0" err="1"/>
              <a:t>hypomanii</a:t>
            </a:r>
            <a:r>
              <a:rPr sz="2200" dirty="0"/>
              <a:t>)</a:t>
            </a:r>
          </a:p>
          <a:p>
            <a:pPr marL="266700" indent="-266700" defTabSz="350520">
              <a:lnSpc>
                <a:spcPct val="100000"/>
              </a:lnSpc>
              <a:spcBef>
                <a:spcPts val="2500"/>
              </a:spcBef>
              <a:defRPr sz="1920"/>
            </a:pPr>
            <a:r>
              <a:rPr lang="cs-CZ" sz="2200" dirty="0" err="1" smtClean="0"/>
              <a:t>l</a:t>
            </a:r>
            <a:r>
              <a:rPr sz="2200" dirty="0" err="1" smtClean="0"/>
              <a:t>éze</a:t>
            </a:r>
            <a:r>
              <a:rPr sz="2200" dirty="0" smtClean="0"/>
              <a:t> </a:t>
            </a:r>
            <a:r>
              <a:rPr sz="2200" dirty="0"/>
              <a:t>v </a:t>
            </a:r>
            <a:r>
              <a:rPr sz="2200" dirty="0" err="1"/>
              <a:t>oblastech</a:t>
            </a:r>
            <a:r>
              <a:rPr sz="2200" dirty="0"/>
              <a:t> (</a:t>
            </a:r>
            <a:r>
              <a:rPr sz="2200" dirty="0" err="1"/>
              <a:t>ventro</a:t>
            </a:r>
            <a:r>
              <a:rPr sz="2200" dirty="0"/>
              <a:t>) </a:t>
            </a:r>
            <a:r>
              <a:rPr sz="2200" dirty="0" err="1"/>
              <a:t>mediálních</a:t>
            </a:r>
            <a:r>
              <a:rPr sz="2200" dirty="0"/>
              <a:t> - </a:t>
            </a:r>
            <a:r>
              <a:rPr sz="2200" dirty="0" err="1"/>
              <a:t>dopad</a:t>
            </a:r>
            <a:r>
              <a:rPr sz="2200" dirty="0"/>
              <a:t> </a:t>
            </a:r>
            <a:r>
              <a:rPr sz="2200" dirty="0" err="1"/>
              <a:t>na</a:t>
            </a:r>
            <a:r>
              <a:rPr sz="2200" dirty="0"/>
              <a:t> </a:t>
            </a:r>
            <a:r>
              <a:rPr sz="2200" dirty="0" err="1"/>
              <a:t>exekutivní</a:t>
            </a:r>
            <a:r>
              <a:rPr sz="2200" dirty="0"/>
              <a:t> </a:t>
            </a:r>
            <a:r>
              <a:rPr sz="2200" dirty="0" err="1"/>
              <a:t>fce</a:t>
            </a:r>
            <a:r>
              <a:rPr sz="2200" dirty="0"/>
              <a:t>, </a:t>
            </a:r>
            <a:r>
              <a:rPr sz="2200" dirty="0" err="1"/>
              <a:t>pozornost</a:t>
            </a:r>
            <a:r>
              <a:rPr sz="2200" dirty="0"/>
              <a:t>, </a:t>
            </a:r>
            <a:r>
              <a:rPr sz="2200" dirty="0" err="1"/>
              <a:t>iniciaci</a:t>
            </a:r>
            <a:r>
              <a:rPr sz="2200" dirty="0"/>
              <a:t> </a:t>
            </a:r>
            <a:r>
              <a:rPr lang="cs-CZ" sz="2200" dirty="0" smtClean="0"/>
              <a:t>           </a:t>
            </a:r>
            <a:r>
              <a:rPr sz="2200" dirty="0" smtClean="0"/>
              <a:t>a </a:t>
            </a:r>
            <a:r>
              <a:rPr sz="2200" dirty="0" err="1"/>
              <a:t>záměrnost</a:t>
            </a:r>
            <a:r>
              <a:rPr sz="2200" dirty="0"/>
              <a:t> </a:t>
            </a:r>
            <a:r>
              <a:rPr sz="2200" dirty="0" err="1"/>
              <a:t>našeho</a:t>
            </a:r>
            <a:r>
              <a:rPr sz="2200" dirty="0"/>
              <a:t> </a:t>
            </a:r>
            <a:r>
              <a:rPr sz="2200" dirty="0" err="1"/>
              <a:t>jednání</a:t>
            </a:r>
            <a:r>
              <a:rPr sz="2200" dirty="0"/>
              <a:t>, </a:t>
            </a:r>
            <a:r>
              <a:rPr sz="2200" dirty="0" err="1"/>
              <a:t>schopnost</a:t>
            </a:r>
            <a:r>
              <a:rPr sz="2200" dirty="0"/>
              <a:t> </a:t>
            </a:r>
            <a:r>
              <a:rPr sz="2200" dirty="0" err="1"/>
              <a:t>inhibice</a:t>
            </a:r>
            <a:r>
              <a:rPr sz="2200" dirty="0"/>
              <a:t> a </a:t>
            </a:r>
            <a:r>
              <a:rPr sz="2200" dirty="0" err="1"/>
              <a:t>na</a:t>
            </a:r>
            <a:r>
              <a:rPr sz="2200" dirty="0"/>
              <a:t> </a:t>
            </a:r>
            <a:r>
              <a:rPr sz="2200" dirty="0" err="1"/>
              <a:t>poruchy</a:t>
            </a:r>
            <a:r>
              <a:rPr sz="2200" dirty="0"/>
              <a:t> </a:t>
            </a:r>
            <a:r>
              <a:rPr sz="2200" dirty="0" err="1"/>
              <a:t>chování</a:t>
            </a:r>
            <a:r>
              <a:rPr sz="2200" dirty="0"/>
              <a:t> (</a:t>
            </a:r>
            <a:r>
              <a:rPr sz="2200" dirty="0" err="1"/>
              <a:t>apatie</a:t>
            </a:r>
            <a:r>
              <a:rPr sz="2200" dirty="0"/>
              <a:t>, </a:t>
            </a:r>
            <a:r>
              <a:rPr sz="2200" dirty="0" err="1"/>
              <a:t>netečnosti</a:t>
            </a:r>
            <a:r>
              <a:rPr sz="2200" dirty="0"/>
              <a:t>, </a:t>
            </a:r>
            <a:r>
              <a:rPr sz="2200" dirty="0" err="1"/>
              <a:t>poklesu</a:t>
            </a:r>
            <a:r>
              <a:rPr sz="2200" dirty="0"/>
              <a:t> </a:t>
            </a:r>
            <a:r>
              <a:rPr sz="2200" dirty="0" err="1"/>
              <a:t>iniciativnosti</a:t>
            </a:r>
            <a:r>
              <a:rPr sz="2200" dirty="0"/>
              <a:t>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FLE - NPS vyšetření"/>
          <p:cNvSpPr txBox="1">
            <a:spLocks noGrp="1"/>
          </p:cNvSpPr>
          <p:nvPr>
            <p:ph type="title"/>
          </p:nvPr>
        </p:nvSpPr>
        <p:spPr>
          <a:xfrm>
            <a:off x="3471701" y="580479"/>
            <a:ext cx="9070848" cy="1838973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sz="4800" dirty="0"/>
              <a:t>FLE - NPS </a:t>
            </a:r>
            <a:r>
              <a:rPr sz="4800" dirty="0" err="1"/>
              <a:t>vyšetření</a:t>
            </a:r>
            <a:endParaRPr sz="4800" dirty="0"/>
          </a:p>
        </p:txBody>
      </p:sp>
      <p:sp>
        <p:nvSpPr>
          <p:cNvPr id="255" name="Mapujeme opět exekutivní fce,pozornost, myšlení, paměť ( konkrétně pracovní paměť, epizodickou + řazení událostí v čase + prospektivní paměťˇ, procedurální a deklarativní paměť, znovupoznání a vybavení již uložených informací, asociační učení), řečové schopnosti, motorické schopnosti (programování pohybů; v návaznosti na léze v dominantní hemisféře se pak vzácně objevuje ideomotorická apraxie ći naprostá agrafie)…"/>
          <p:cNvSpPr txBox="1">
            <a:spLocks noGrp="1"/>
          </p:cNvSpPr>
          <p:nvPr>
            <p:ph type="body" idx="1"/>
          </p:nvPr>
        </p:nvSpPr>
        <p:spPr>
          <a:xfrm>
            <a:off x="494271" y="2953265"/>
            <a:ext cx="12048278" cy="646258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8934" indent="-368934" defTabSz="484886">
              <a:lnSpc>
                <a:spcPct val="100000"/>
              </a:lnSpc>
              <a:spcBef>
                <a:spcPts val="3400"/>
              </a:spcBef>
              <a:defRPr sz="2656"/>
            </a:pPr>
            <a:r>
              <a:rPr lang="cs-CZ" sz="2200" dirty="0" err="1" smtClean="0"/>
              <a:t>m</a:t>
            </a:r>
            <a:r>
              <a:rPr sz="2200" dirty="0" err="1" smtClean="0"/>
              <a:t>apujeme</a:t>
            </a:r>
            <a:r>
              <a:rPr sz="2200" dirty="0" smtClean="0"/>
              <a:t> </a:t>
            </a:r>
            <a:r>
              <a:rPr sz="2200" dirty="0" err="1"/>
              <a:t>opět</a:t>
            </a:r>
            <a:r>
              <a:rPr sz="2200" dirty="0"/>
              <a:t> </a:t>
            </a:r>
            <a:r>
              <a:rPr sz="2200" dirty="0" err="1"/>
              <a:t>exekutivní</a:t>
            </a:r>
            <a:r>
              <a:rPr sz="2200" dirty="0"/>
              <a:t> </a:t>
            </a:r>
            <a:r>
              <a:rPr sz="2200" dirty="0" err="1"/>
              <a:t>fce</a:t>
            </a:r>
            <a:r>
              <a:rPr sz="2200" dirty="0" smtClean="0"/>
              <a:t>,</a:t>
            </a:r>
            <a:r>
              <a:rPr lang="cs-CZ" sz="2200" dirty="0" smtClean="0"/>
              <a:t> </a:t>
            </a:r>
            <a:r>
              <a:rPr sz="2200" dirty="0" err="1" smtClean="0"/>
              <a:t>pozornost</a:t>
            </a:r>
            <a:r>
              <a:rPr sz="2200" dirty="0"/>
              <a:t>, </a:t>
            </a:r>
            <a:r>
              <a:rPr sz="2200" dirty="0" err="1"/>
              <a:t>myšlení</a:t>
            </a:r>
            <a:r>
              <a:rPr sz="2200" dirty="0"/>
              <a:t>, </a:t>
            </a:r>
            <a:r>
              <a:rPr sz="2200" dirty="0" err="1"/>
              <a:t>paměť</a:t>
            </a:r>
            <a:r>
              <a:rPr sz="2200" dirty="0"/>
              <a:t> </a:t>
            </a:r>
            <a:r>
              <a:rPr lang="cs-CZ" sz="2200" dirty="0" smtClean="0"/>
              <a:t>– (</a:t>
            </a:r>
            <a:r>
              <a:rPr sz="2200" dirty="0" err="1" smtClean="0"/>
              <a:t>konkrétně</a:t>
            </a:r>
            <a:r>
              <a:rPr sz="2200" dirty="0" smtClean="0"/>
              <a:t> </a:t>
            </a:r>
            <a:r>
              <a:rPr sz="2200" dirty="0" err="1"/>
              <a:t>pracovní</a:t>
            </a:r>
            <a:r>
              <a:rPr sz="2200" dirty="0"/>
              <a:t> </a:t>
            </a:r>
            <a:r>
              <a:rPr sz="2200" dirty="0" err="1"/>
              <a:t>paměť</a:t>
            </a:r>
            <a:r>
              <a:rPr sz="2200" dirty="0"/>
              <a:t>, </a:t>
            </a:r>
            <a:r>
              <a:rPr sz="2200" dirty="0" err="1"/>
              <a:t>epizodickou</a:t>
            </a:r>
            <a:r>
              <a:rPr sz="2200" dirty="0"/>
              <a:t> + </a:t>
            </a:r>
            <a:r>
              <a:rPr sz="2200" dirty="0" err="1"/>
              <a:t>řazení</a:t>
            </a:r>
            <a:r>
              <a:rPr sz="2200" dirty="0"/>
              <a:t> </a:t>
            </a:r>
            <a:r>
              <a:rPr sz="2200" dirty="0" err="1"/>
              <a:t>událostí</a:t>
            </a:r>
            <a:r>
              <a:rPr sz="2200" dirty="0"/>
              <a:t> v </a:t>
            </a:r>
            <a:r>
              <a:rPr sz="2200" dirty="0" err="1"/>
              <a:t>čase</a:t>
            </a:r>
            <a:r>
              <a:rPr sz="2200" dirty="0"/>
              <a:t> + </a:t>
            </a:r>
            <a:r>
              <a:rPr sz="2200" dirty="0" err="1"/>
              <a:t>prospektivní</a:t>
            </a:r>
            <a:r>
              <a:rPr sz="2200" dirty="0"/>
              <a:t> </a:t>
            </a:r>
            <a:r>
              <a:rPr sz="2200" dirty="0" err="1" smtClean="0"/>
              <a:t>paměť</a:t>
            </a:r>
            <a:r>
              <a:rPr sz="2200" dirty="0" smtClean="0"/>
              <a:t>, </a:t>
            </a:r>
            <a:r>
              <a:rPr sz="2200" dirty="0" err="1"/>
              <a:t>procedurální</a:t>
            </a:r>
            <a:r>
              <a:rPr sz="2200" dirty="0"/>
              <a:t> </a:t>
            </a:r>
            <a:r>
              <a:rPr lang="cs-CZ" sz="2200" dirty="0" smtClean="0"/>
              <a:t>             </a:t>
            </a:r>
            <a:r>
              <a:rPr sz="2200" dirty="0" smtClean="0"/>
              <a:t>a </a:t>
            </a:r>
            <a:r>
              <a:rPr sz="2200" dirty="0" err="1"/>
              <a:t>deklarativní</a:t>
            </a:r>
            <a:r>
              <a:rPr sz="2200" dirty="0"/>
              <a:t> </a:t>
            </a:r>
            <a:r>
              <a:rPr sz="2200" dirty="0" err="1"/>
              <a:t>paměť</a:t>
            </a:r>
            <a:r>
              <a:rPr sz="2200" dirty="0"/>
              <a:t>, </a:t>
            </a:r>
            <a:r>
              <a:rPr sz="2200" dirty="0" err="1"/>
              <a:t>znovupoznání</a:t>
            </a:r>
            <a:r>
              <a:rPr sz="2200" dirty="0"/>
              <a:t> a </a:t>
            </a:r>
            <a:r>
              <a:rPr sz="2200" dirty="0" err="1"/>
              <a:t>vybavení</a:t>
            </a:r>
            <a:r>
              <a:rPr sz="2200" dirty="0"/>
              <a:t> </a:t>
            </a:r>
            <a:r>
              <a:rPr sz="2200" dirty="0" err="1"/>
              <a:t>již</a:t>
            </a:r>
            <a:r>
              <a:rPr sz="2200" dirty="0"/>
              <a:t> </a:t>
            </a:r>
            <a:r>
              <a:rPr sz="2200" dirty="0" err="1"/>
              <a:t>uložených</a:t>
            </a:r>
            <a:r>
              <a:rPr sz="2200" dirty="0"/>
              <a:t> </a:t>
            </a:r>
            <a:r>
              <a:rPr sz="2200" dirty="0" err="1"/>
              <a:t>informací</a:t>
            </a:r>
            <a:r>
              <a:rPr sz="2200" dirty="0"/>
              <a:t>, </a:t>
            </a:r>
            <a:r>
              <a:rPr sz="2200" dirty="0" err="1"/>
              <a:t>asociační</a:t>
            </a:r>
            <a:r>
              <a:rPr sz="2200" dirty="0"/>
              <a:t> </a:t>
            </a:r>
            <a:r>
              <a:rPr sz="2200" dirty="0" err="1"/>
              <a:t>učení</a:t>
            </a:r>
            <a:r>
              <a:rPr sz="2200" dirty="0"/>
              <a:t>), </a:t>
            </a:r>
            <a:r>
              <a:rPr sz="2200" dirty="0" err="1"/>
              <a:t>řečové</a:t>
            </a:r>
            <a:r>
              <a:rPr sz="2200" dirty="0"/>
              <a:t> </a:t>
            </a:r>
            <a:r>
              <a:rPr sz="2200" dirty="0" err="1"/>
              <a:t>schopnosti</a:t>
            </a:r>
            <a:r>
              <a:rPr sz="2200" dirty="0"/>
              <a:t>, </a:t>
            </a:r>
            <a:r>
              <a:rPr sz="2200" dirty="0" err="1"/>
              <a:t>motorické</a:t>
            </a:r>
            <a:r>
              <a:rPr sz="2200" dirty="0"/>
              <a:t> </a:t>
            </a:r>
            <a:r>
              <a:rPr sz="2200" dirty="0" err="1"/>
              <a:t>schopnosti</a:t>
            </a:r>
            <a:r>
              <a:rPr sz="2200" dirty="0"/>
              <a:t> (</a:t>
            </a:r>
            <a:r>
              <a:rPr sz="2200" dirty="0" err="1"/>
              <a:t>programování</a:t>
            </a:r>
            <a:r>
              <a:rPr sz="2200" dirty="0"/>
              <a:t> </a:t>
            </a:r>
            <a:r>
              <a:rPr sz="2200" dirty="0" err="1"/>
              <a:t>pohybů</a:t>
            </a:r>
            <a:r>
              <a:rPr sz="2200" dirty="0"/>
              <a:t>; </a:t>
            </a:r>
            <a:r>
              <a:rPr lang="cs-CZ" sz="2200" dirty="0" smtClean="0"/>
              <a:t>                           </a:t>
            </a:r>
            <a:r>
              <a:rPr sz="2200" dirty="0" smtClean="0"/>
              <a:t>v </a:t>
            </a:r>
            <a:r>
              <a:rPr sz="2200" dirty="0" err="1"/>
              <a:t>návaznosti</a:t>
            </a:r>
            <a:r>
              <a:rPr sz="2200" dirty="0"/>
              <a:t> </a:t>
            </a:r>
            <a:r>
              <a:rPr sz="2200" dirty="0" err="1"/>
              <a:t>na</a:t>
            </a:r>
            <a:r>
              <a:rPr sz="2200" dirty="0"/>
              <a:t> </a:t>
            </a:r>
            <a:r>
              <a:rPr sz="2200" dirty="0" err="1"/>
              <a:t>léze</a:t>
            </a:r>
            <a:r>
              <a:rPr sz="2200" dirty="0"/>
              <a:t> v </a:t>
            </a:r>
            <a:r>
              <a:rPr sz="2200" dirty="0" err="1"/>
              <a:t>dominantní</a:t>
            </a:r>
            <a:r>
              <a:rPr sz="2200" dirty="0"/>
              <a:t> </a:t>
            </a:r>
            <a:r>
              <a:rPr sz="2200" dirty="0" err="1"/>
              <a:t>hemisféře</a:t>
            </a:r>
            <a:r>
              <a:rPr sz="2200" dirty="0"/>
              <a:t> se </a:t>
            </a:r>
            <a:r>
              <a:rPr sz="2200" dirty="0" err="1"/>
              <a:t>pak</a:t>
            </a:r>
            <a:r>
              <a:rPr sz="2200" dirty="0"/>
              <a:t> </a:t>
            </a:r>
            <a:r>
              <a:rPr sz="2200" dirty="0" err="1"/>
              <a:t>vzácně</a:t>
            </a:r>
            <a:r>
              <a:rPr sz="2200" dirty="0"/>
              <a:t> </a:t>
            </a:r>
            <a:r>
              <a:rPr sz="2200" dirty="0" err="1"/>
              <a:t>objevuje</a:t>
            </a:r>
            <a:r>
              <a:rPr sz="2200" dirty="0"/>
              <a:t> </a:t>
            </a:r>
            <a:r>
              <a:rPr sz="2200" dirty="0" err="1"/>
              <a:t>ideomotorická</a:t>
            </a:r>
            <a:r>
              <a:rPr sz="2200" dirty="0"/>
              <a:t> </a:t>
            </a:r>
            <a:r>
              <a:rPr sz="2200" dirty="0" err="1"/>
              <a:t>apraxie</a:t>
            </a:r>
            <a:r>
              <a:rPr sz="2200" dirty="0"/>
              <a:t> </a:t>
            </a:r>
            <a:r>
              <a:rPr lang="cs-CZ" sz="2200" dirty="0" err="1"/>
              <a:t>č</a:t>
            </a:r>
            <a:r>
              <a:rPr sz="2200" dirty="0" err="1" smtClean="0"/>
              <a:t>i</a:t>
            </a:r>
            <a:r>
              <a:rPr sz="2200" dirty="0" smtClean="0"/>
              <a:t> </a:t>
            </a:r>
            <a:r>
              <a:rPr sz="2200" dirty="0" err="1"/>
              <a:t>naprostá</a:t>
            </a:r>
            <a:r>
              <a:rPr sz="2200" dirty="0"/>
              <a:t> </a:t>
            </a:r>
            <a:r>
              <a:rPr sz="2200" dirty="0" err="1"/>
              <a:t>agrafie</a:t>
            </a:r>
            <a:r>
              <a:rPr sz="2200" dirty="0"/>
              <a:t>)</a:t>
            </a:r>
          </a:p>
          <a:p>
            <a:pPr marL="368934" indent="-368934" defTabSz="484886">
              <a:lnSpc>
                <a:spcPct val="100000"/>
              </a:lnSpc>
              <a:spcBef>
                <a:spcPts val="3400"/>
              </a:spcBef>
              <a:defRPr sz="2656"/>
            </a:pPr>
            <a:r>
              <a:rPr lang="cs-CZ" sz="2200" dirty="0" err="1" smtClean="0"/>
              <a:t>t</a:t>
            </a:r>
            <a:r>
              <a:rPr sz="2200" dirty="0" err="1" smtClean="0"/>
              <a:t>ypicky</a:t>
            </a:r>
            <a:r>
              <a:rPr sz="2200" dirty="0" smtClean="0"/>
              <a:t> </a:t>
            </a:r>
            <a:r>
              <a:rPr sz="2200" dirty="0" err="1"/>
              <a:t>užívané</a:t>
            </a:r>
            <a:r>
              <a:rPr sz="2200" dirty="0"/>
              <a:t> testy v </a:t>
            </a:r>
            <a:r>
              <a:rPr sz="2200" dirty="0" err="1"/>
              <a:t>souvislosti</a:t>
            </a:r>
            <a:r>
              <a:rPr sz="2200" dirty="0"/>
              <a:t> s FLE</a:t>
            </a:r>
          </a:p>
          <a:p>
            <a:pPr marL="368934" indent="-368934" defTabSz="484886">
              <a:lnSpc>
                <a:spcPct val="100000"/>
              </a:lnSpc>
              <a:spcBef>
                <a:spcPts val="3400"/>
              </a:spcBef>
              <a:defRPr sz="2656"/>
            </a:pPr>
            <a:r>
              <a:rPr sz="2200" dirty="0" err="1"/>
              <a:t>Wisconsinský</a:t>
            </a:r>
            <a:r>
              <a:rPr sz="2200" dirty="0"/>
              <a:t> test </a:t>
            </a:r>
            <a:r>
              <a:rPr sz="2200" dirty="0" err="1"/>
              <a:t>třídění</a:t>
            </a:r>
            <a:r>
              <a:rPr sz="2200" dirty="0"/>
              <a:t> </a:t>
            </a:r>
            <a:r>
              <a:rPr sz="2200" dirty="0" err="1"/>
              <a:t>karet</a:t>
            </a:r>
            <a:r>
              <a:rPr sz="2200" dirty="0"/>
              <a:t>, Test </a:t>
            </a:r>
            <a:r>
              <a:rPr sz="2200" dirty="0" err="1"/>
              <a:t>Londýnské</a:t>
            </a:r>
            <a:r>
              <a:rPr sz="2200" dirty="0"/>
              <a:t> </a:t>
            </a:r>
            <a:r>
              <a:rPr sz="2200" dirty="0" err="1"/>
              <a:t>věže</a:t>
            </a:r>
            <a:r>
              <a:rPr sz="2200" dirty="0"/>
              <a:t>, Stroop Test, Trail Making Test, </a:t>
            </a:r>
            <a:r>
              <a:rPr sz="2200" dirty="0" err="1"/>
              <a:t>zkoušky</a:t>
            </a:r>
            <a:r>
              <a:rPr sz="2200" dirty="0"/>
              <a:t> </a:t>
            </a:r>
            <a:r>
              <a:rPr sz="2200" dirty="0" err="1"/>
              <a:t>cílené</a:t>
            </a:r>
            <a:r>
              <a:rPr sz="2200" dirty="0"/>
              <a:t> </a:t>
            </a:r>
            <a:r>
              <a:rPr sz="2200" dirty="0" err="1"/>
              <a:t>verbální</a:t>
            </a:r>
            <a:r>
              <a:rPr sz="2200" dirty="0"/>
              <a:t> </a:t>
            </a:r>
            <a:r>
              <a:rPr sz="2200" dirty="0" err="1"/>
              <a:t>fluence</a:t>
            </a:r>
            <a:r>
              <a:rPr sz="2200" dirty="0"/>
              <a:t> (</a:t>
            </a:r>
            <a:r>
              <a:rPr sz="2200" dirty="0" err="1"/>
              <a:t>sémantické</a:t>
            </a:r>
            <a:r>
              <a:rPr sz="2200" dirty="0"/>
              <a:t>, </a:t>
            </a:r>
            <a:r>
              <a:rPr sz="2200" dirty="0" err="1"/>
              <a:t>lexikální</a:t>
            </a:r>
            <a:r>
              <a:rPr sz="2200" dirty="0"/>
              <a:t>) + </a:t>
            </a:r>
            <a:r>
              <a:rPr sz="2200" dirty="0" err="1"/>
              <a:t>zkoušky</a:t>
            </a:r>
            <a:r>
              <a:rPr sz="2200" dirty="0"/>
              <a:t> </a:t>
            </a:r>
            <a:r>
              <a:rPr sz="2200" dirty="0" err="1"/>
              <a:t>cílené</a:t>
            </a:r>
            <a:r>
              <a:rPr sz="2200" dirty="0"/>
              <a:t> </a:t>
            </a:r>
            <a:r>
              <a:rPr sz="2200" dirty="0" err="1"/>
              <a:t>vizuální</a:t>
            </a:r>
            <a:r>
              <a:rPr sz="2200" dirty="0"/>
              <a:t> </a:t>
            </a:r>
            <a:r>
              <a:rPr sz="2200" dirty="0" err="1"/>
              <a:t>fluence</a:t>
            </a:r>
            <a:r>
              <a:rPr sz="2200" dirty="0"/>
              <a:t>, Test </a:t>
            </a:r>
            <a:r>
              <a:rPr sz="2200" dirty="0" err="1"/>
              <a:t>kognitivního</a:t>
            </a:r>
            <a:r>
              <a:rPr sz="2200" dirty="0"/>
              <a:t> </a:t>
            </a:r>
            <a:r>
              <a:rPr sz="2200" dirty="0" err="1"/>
              <a:t>odhadu</a:t>
            </a:r>
            <a:r>
              <a:rPr sz="2200" dirty="0"/>
              <a:t>, Frontal Assessment Battery </a:t>
            </a:r>
            <a:r>
              <a:rPr lang="cs-CZ" sz="2200" dirty="0" smtClean="0"/>
              <a:t>(</a:t>
            </a:r>
            <a:r>
              <a:rPr sz="2200" dirty="0" smtClean="0"/>
              <a:t>FAB</a:t>
            </a:r>
            <a:r>
              <a:rPr lang="cs-CZ" sz="2200" dirty="0" smtClean="0"/>
              <a:t>)</a:t>
            </a:r>
            <a:r>
              <a:rPr sz="2200" dirty="0" smtClean="0"/>
              <a:t>, </a:t>
            </a:r>
            <a:r>
              <a:rPr sz="2200" dirty="0"/>
              <a:t>Behavioral </a:t>
            </a:r>
            <a:r>
              <a:rPr sz="2200" dirty="0" err="1"/>
              <a:t>Dyscontrol</a:t>
            </a:r>
            <a:r>
              <a:rPr sz="2200" dirty="0"/>
              <a:t> Scale </a:t>
            </a:r>
            <a:r>
              <a:rPr lang="cs-CZ" sz="2200" dirty="0" smtClean="0"/>
              <a:t>(</a:t>
            </a:r>
            <a:r>
              <a:rPr sz="2200" dirty="0" smtClean="0"/>
              <a:t>BDS</a:t>
            </a:r>
            <a:r>
              <a:rPr lang="cs-CZ" sz="2200" smtClean="0"/>
              <a:t>)</a:t>
            </a:r>
            <a:r>
              <a:rPr sz="2200" smtClean="0"/>
              <a:t>, </a:t>
            </a:r>
            <a:r>
              <a:rPr sz="2200" dirty="0"/>
              <a:t>testy </a:t>
            </a:r>
            <a:r>
              <a:rPr sz="2200" dirty="0" err="1"/>
              <a:t>motorických</a:t>
            </a:r>
            <a:r>
              <a:rPr sz="2200" dirty="0"/>
              <a:t>, </a:t>
            </a:r>
            <a:r>
              <a:rPr sz="2200" dirty="0" err="1"/>
              <a:t>řečových</a:t>
            </a:r>
            <a:r>
              <a:rPr sz="2200" dirty="0"/>
              <a:t> a </a:t>
            </a:r>
            <a:r>
              <a:rPr sz="2200" dirty="0" err="1"/>
              <a:t>praktických</a:t>
            </a:r>
            <a:r>
              <a:rPr sz="2200" dirty="0"/>
              <a:t> </a:t>
            </a:r>
            <a:r>
              <a:rPr sz="2200" dirty="0" err="1"/>
              <a:t>schopností</a:t>
            </a:r>
            <a:endParaRPr sz="22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Epilepsie parietálního laloku - PLE (parietal lobe epilepsy)"/>
          <p:cNvSpPr txBox="1">
            <a:spLocks noGrp="1"/>
          </p:cNvSpPr>
          <p:nvPr>
            <p:ph type="title"/>
          </p:nvPr>
        </p:nvSpPr>
        <p:spPr>
          <a:xfrm>
            <a:off x="3422274" y="518695"/>
            <a:ext cx="9070848" cy="1838973"/>
          </a:xfrm>
          <a:prstGeom prst="rect">
            <a:avLst/>
          </a:prstGeom>
        </p:spPr>
        <p:txBody>
          <a:bodyPr>
            <a:noAutofit/>
          </a:bodyPr>
          <a:lstStyle>
            <a:lvl1pPr defTabSz="473201">
              <a:defRPr sz="6480"/>
            </a:lvl1pPr>
          </a:lstStyle>
          <a:p>
            <a:r>
              <a:rPr sz="4800" dirty="0" err="1"/>
              <a:t>Epilepsie</a:t>
            </a:r>
            <a:r>
              <a:rPr sz="4800" dirty="0"/>
              <a:t> </a:t>
            </a:r>
            <a:r>
              <a:rPr sz="4800" dirty="0" err="1"/>
              <a:t>parietálního</a:t>
            </a:r>
            <a:r>
              <a:rPr sz="4800" dirty="0"/>
              <a:t> </a:t>
            </a:r>
            <a:r>
              <a:rPr sz="4800" dirty="0" err="1"/>
              <a:t>laloku</a:t>
            </a:r>
            <a:r>
              <a:rPr sz="4800" dirty="0"/>
              <a:t> - PLE </a:t>
            </a:r>
            <a:r>
              <a:rPr sz="2800" dirty="0"/>
              <a:t>(parietal lobe epilepsy)</a:t>
            </a:r>
          </a:p>
        </p:txBody>
      </p:sp>
      <p:sp>
        <p:nvSpPr>
          <p:cNvPr id="258" name="Vyskytuje se méně často, obtížné stanovení diagnózy…"/>
          <p:cNvSpPr txBox="1">
            <a:spLocks noGrp="1"/>
          </p:cNvSpPr>
          <p:nvPr>
            <p:ph type="body" idx="1"/>
          </p:nvPr>
        </p:nvSpPr>
        <p:spPr>
          <a:xfrm>
            <a:off x="630195" y="2767914"/>
            <a:ext cx="12010767" cy="6623221"/>
          </a:xfrm>
          <a:prstGeom prst="rect">
            <a:avLst/>
          </a:prstGeom>
        </p:spPr>
        <p:txBody>
          <a:bodyPr>
            <a:noAutofit/>
          </a:bodyPr>
          <a:lstStyle/>
          <a:p>
            <a:pPr marL="297815" indent="-297815" defTabSz="391414">
              <a:lnSpc>
                <a:spcPct val="100000"/>
              </a:lnSpc>
              <a:spcBef>
                <a:spcPts val="2800"/>
              </a:spcBef>
              <a:defRPr sz="2144"/>
            </a:pPr>
            <a:r>
              <a:rPr lang="cs-CZ" sz="2200" dirty="0" err="1" smtClean="0"/>
              <a:t>v</a:t>
            </a:r>
            <a:r>
              <a:rPr sz="2200" dirty="0" err="1" smtClean="0"/>
              <a:t>yskytuje</a:t>
            </a:r>
            <a:r>
              <a:rPr sz="2200" dirty="0" smtClean="0"/>
              <a:t> </a:t>
            </a:r>
            <a:r>
              <a:rPr sz="2200" dirty="0"/>
              <a:t>se </a:t>
            </a:r>
            <a:r>
              <a:rPr sz="2200" dirty="0" err="1"/>
              <a:t>méně</a:t>
            </a:r>
            <a:r>
              <a:rPr sz="2200" dirty="0"/>
              <a:t> </a:t>
            </a:r>
            <a:r>
              <a:rPr sz="2200" dirty="0" err="1"/>
              <a:t>často</a:t>
            </a:r>
            <a:r>
              <a:rPr sz="2200" dirty="0"/>
              <a:t>, </a:t>
            </a:r>
            <a:r>
              <a:rPr sz="2200" dirty="0" err="1"/>
              <a:t>obtížné</a:t>
            </a:r>
            <a:r>
              <a:rPr sz="2200" dirty="0"/>
              <a:t> </a:t>
            </a:r>
            <a:r>
              <a:rPr sz="2200" dirty="0" err="1"/>
              <a:t>stanovení</a:t>
            </a:r>
            <a:r>
              <a:rPr sz="2200" dirty="0"/>
              <a:t> </a:t>
            </a:r>
            <a:r>
              <a:rPr sz="2200" dirty="0" err="1"/>
              <a:t>diagnózy</a:t>
            </a:r>
            <a:endParaRPr sz="2200" dirty="0"/>
          </a:p>
          <a:p>
            <a:pPr marL="297815" indent="-297815" defTabSz="391414">
              <a:lnSpc>
                <a:spcPct val="100000"/>
              </a:lnSpc>
              <a:spcBef>
                <a:spcPts val="2800"/>
              </a:spcBef>
              <a:defRPr sz="2144"/>
            </a:pPr>
            <a:r>
              <a:rPr lang="cs-CZ" sz="2200" dirty="0" err="1" smtClean="0"/>
              <a:t>n</a:t>
            </a:r>
            <a:r>
              <a:rPr sz="2200" dirty="0" err="1" smtClean="0"/>
              <a:t>ižší</a:t>
            </a:r>
            <a:r>
              <a:rPr sz="2200" dirty="0" smtClean="0"/>
              <a:t> </a:t>
            </a:r>
            <a:r>
              <a:rPr sz="2200" dirty="0" err="1"/>
              <a:t>četnost</a:t>
            </a:r>
            <a:r>
              <a:rPr sz="2200" dirty="0"/>
              <a:t> </a:t>
            </a:r>
            <a:r>
              <a:rPr sz="2200" dirty="0" err="1"/>
              <a:t>výskytu</a:t>
            </a:r>
            <a:r>
              <a:rPr sz="2200" dirty="0"/>
              <a:t> </a:t>
            </a:r>
            <a:r>
              <a:rPr sz="2200" dirty="0" err="1"/>
              <a:t>i</a:t>
            </a:r>
            <a:r>
              <a:rPr sz="2200" dirty="0"/>
              <a:t> </a:t>
            </a:r>
            <a:r>
              <a:rPr sz="2200" dirty="0" err="1"/>
              <a:t>sporá</a:t>
            </a:r>
            <a:r>
              <a:rPr sz="2200" dirty="0"/>
              <a:t> </a:t>
            </a:r>
            <a:r>
              <a:rPr sz="2200" dirty="0" err="1"/>
              <a:t>záchvatová</a:t>
            </a:r>
            <a:r>
              <a:rPr sz="2200" dirty="0"/>
              <a:t> </a:t>
            </a:r>
            <a:r>
              <a:rPr sz="2200" dirty="0" err="1"/>
              <a:t>symptomatologie</a:t>
            </a:r>
            <a:r>
              <a:rPr sz="2200" dirty="0"/>
              <a:t> a </a:t>
            </a:r>
            <a:r>
              <a:rPr sz="2200" dirty="0" err="1"/>
              <a:t>rychlé</a:t>
            </a:r>
            <a:r>
              <a:rPr sz="2200" dirty="0"/>
              <a:t> </a:t>
            </a:r>
            <a:r>
              <a:rPr sz="2200" dirty="0" err="1"/>
              <a:t>šíření</a:t>
            </a:r>
            <a:r>
              <a:rPr sz="2200" dirty="0"/>
              <a:t> </a:t>
            </a:r>
            <a:r>
              <a:rPr sz="2200" dirty="0" err="1"/>
              <a:t>paroxyzmální</a:t>
            </a:r>
            <a:r>
              <a:rPr sz="2200" dirty="0"/>
              <a:t> </a:t>
            </a:r>
            <a:r>
              <a:rPr sz="2200" dirty="0" err="1"/>
              <a:t>aktivity</a:t>
            </a:r>
            <a:r>
              <a:rPr sz="2200" dirty="0"/>
              <a:t> v </a:t>
            </a:r>
            <a:r>
              <a:rPr sz="2200" dirty="0" err="1"/>
              <a:t>počátku</a:t>
            </a:r>
            <a:r>
              <a:rPr sz="2200" dirty="0"/>
              <a:t> do </a:t>
            </a:r>
            <a:r>
              <a:rPr sz="2200" dirty="0" err="1"/>
              <a:t>ostatních</a:t>
            </a:r>
            <a:r>
              <a:rPr sz="2200" dirty="0"/>
              <a:t> </a:t>
            </a:r>
            <a:r>
              <a:rPr sz="2200" dirty="0" err="1"/>
              <a:t>laloků</a:t>
            </a:r>
            <a:r>
              <a:rPr sz="2200" dirty="0"/>
              <a:t>, a to </a:t>
            </a:r>
            <a:r>
              <a:rPr sz="2200" dirty="0" err="1"/>
              <a:t>i</a:t>
            </a:r>
            <a:r>
              <a:rPr sz="2200" dirty="0"/>
              <a:t> </a:t>
            </a:r>
            <a:r>
              <a:rPr sz="2200" dirty="0" err="1"/>
              <a:t>kontalaterálně</a:t>
            </a:r>
            <a:r>
              <a:rPr sz="2200" dirty="0"/>
              <a:t> - </a:t>
            </a:r>
            <a:r>
              <a:rPr sz="2200" dirty="0" err="1"/>
              <a:t>sekundárně</a:t>
            </a:r>
            <a:r>
              <a:rPr sz="2200" dirty="0"/>
              <a:t> </a:t>
            </a:r>
            <a:r>
              <a:rPr sz="2200" dirty="0" err="1"/>
              <a:t>výrazný</a:t>
            </a:r>
            <a:r>
              <a:rPr sz="2200" dirty="0"/>
              <a:t> </a:t>
            </a:r>
            <a:r>
              <a:rPr sz="2200" dirty="0" err="1"/>
              <a:t>dopad</a:t>
            </a:r>
            <a:r>
              <a:rPr sz="2200" dirty="0"/>
              <a:t> </a:t>
            </a:r>
            <a:r>
              <a:rPr sz="2200" dirty="0" err="1"/>
              <a:t>na</a:t>
            </a:r>
            <a:r>
              <a:rPr sz="2200" dirty="0"/>
              <a:t> </a:t>
            </a:r>
            <a:r>
              <a:rPr sz="2200" dirty="0" err="1"/>
              <a:t>kvalitu</a:t>
            </a:r>
            <a:r>
              <a:rPr sz="2200" dirty="0"/>
              <a:t> KF, </a:t>
            </a:r>
            <a:r>
              <a:rPr sz="2200" dirty="0" err="1"/>
              <a:t>které</a:t>
            </a:r>
            <a:r>
              <a:rPr sz="2200" dirty="0"/>
              <a:t> </a:t>
            </a:r>
            <a:r>
              <a:rPr sz="2200" dirty="0" err="1"/>
              <a:t>primárně</a:t>
            </a:r>
            <a:r>
              <a:rPr sz="2200" dirty="0"/>
              <a:t> s </a:t>
            </a:r>
            <a:r>
              <a:rPr sz="2200" dirty="0" err="1"/>
              <a:t>parietálními</a:t>
            </a:r>
            <a:r>
              <a:rPr sz="2200" dirty="0"/>
              <a:t> </a:t>
            </a:r>
            <a:r>
              <a:rPr sz="2200" dirty="0" err="1"/>
              <a:t>oblastmi</a:t>
            </a:r>
            <a:r>
              <a:rPr sz="2200" dirty="0"/>
              <a:t> </a:t>
            </a:r>
            <a:r>
              <a:rPr sz="2200" dirty="0" err="1"/>
              <a:t>nesouvisí</a:t>
            </a:r>
            <a:endParaRPr sz="2200" dirty="0"/>
          </a:p>
          <a:p>
            <a:pPr marL="297815" indent="-297815" defTabSz="391414">
              <a:lnSpc>
                <a:spcPct val="100000"/>
              </a:lnSpc>
              <a:spcBef>
                <a:spcPts val="2800"/>
              </a:spcBef>
              <a:defRPr sz="2144"/>
            </a:pPr>
            <a:r>
              <a:rPr sz="2200" dirty="0"/>
              <a:t>u </a:t>
            </a:r>
            <a:r>
              <a:rPr sz="2200" dirty="0" err="1"/>
              <a:t>pac.</a:t>
            </a:r>
            <a:r>
              <a:rPr sz="2200" dirty="0"/>
              <a:t> </a:t>
            </a:r>
            <a:r>
              <a:rPr sz="2200" dirty="0" err="1"/>
              <a:t>nacházíme</a:t>
            </a:r>
            <a:r>
              <a:rPr sz="2200" dirty="0"/>
              <a:t> </a:t>
            </a:r>
            <a:r>
              <a:rPr sz="2200" dirty="0" err="1"/>
              <a:t>potíže</a:t>
            </a:r>
            <a:r>
              <a:rPr sz="2200" dirty="0"/>
              <a:t> v </a:t>
            </a:r>
            <a:r>
              <a:rPr sz="2200" dirty="0" err="1"/>
              <a:t>oblasti</a:t>
            </a:r>
            <a:r>
              <a:rPr sz="2200" dirty="0"/>
              <a:t> </a:t>
            </a:r>
            <a:r>
              <a:rPr sz="2200" dirty="0" err="1"/>
              <a:t>pozornosti</a:t>
            </a:r>
            <a:r>
              <a:rPr sz="2200" dirty="0"/>
              <a:t>, </a:t>
            </a:r>
            <a:r>
              <a:rPr sz="2200" dirty="0" err="1"/>
              <a:t>symbolických</a:t>
            </a:r>
            <a:r>
              <a:rPr sz="2200" dirty="0"/>
              <a:t> </a:t>
            </a:r>
            <a:r>
              <a:rPr sz="2200" dirty="0" err="1"/>
              <a:t>schopností</a:t>
            </a:r>
            <a:r>
              <a:rPr sz="2200" dirty="0"/>
              <a:t> (</a:t>
            </a:r>
            <a:r>
              <a:rPr sz="2200" dirty="0" err="1"/>
              <a:t>mohou</a:t>
            </a:r>
            <a:r>
              <a:rPr sz="2200" dirty="0"/>
              <a:t> </a:t>
            </a:r>
            <a:r>
              <a:rPr sz="2200" dirty="0" err="1"/>
              <a:t>vykazovat</a:t>
            </a:r>
            <a:r>
              <a:rPr sz="2200" dirty="0"/>
              <a:t> </a:t>
            </a:r>
            <a:r>
              <a:rPr sz="2200" dirty="0" err="1"/>
              <a:t>sy</a:t>
            </a:r>
            <a:r>
              <a:rPr sz="2200" dirty="0"/>
              <a:t> </a:t>
            </a:r>
            <a:r>
              <a:rPr sz="2200" dirty="0" err="1"/>
              <a:t>akalkulie</a:t>
            </a:r>
            <a:r>
              <a:rPr sz="2200" dirty="0"/>
              <a:t>, </a:t>
            </a:r>
            <a:r>
              <a:rPr sz="2200" dirty="0" err="1"/>
              <a:t>alexie</a:t>
            </a:r>
            <a:r>
              <a:rPr sz="2200" dirty="0"/>
              <a:t>, </a:t>
            </a:r>
            <a:r>
              <a:rPr sz="2200" dirty="0" err="1"/>
              <a:t>agrafie</a:t>
            </a:r>
            <a:r>
              <a:rPr sz="2200" dirty="0"/>
              <a:t>, </a:t>
            </a:r>
            <a:r>
              <a:rPr sz="2200" dirty="0" err="1"/>
              <a:t>apraxie</a:t>
            </a:r>
            <a:r>
              <a:rPr sz="2200" dirty="0"/>
              <a:t> - </a:t>
            </a:r>
            <a:r>
              <a:rPr sz="2200" dirty="0" err="1"/>
              <a:t>včetně</a:t>
            </a:r>
            <a:r>
              <a:rPr sz="2200" dirty="0"/>
              <a:t> </a:t>
            </a:r>
            <a:r>
              <a:rPr sz="2200" dirty="0" err="1"/>
              <a:t>motorického</a:t>
            </a:r>
            <a:r>
              <a:rPr sz="2200" dirty="0"/>
              <a:t> </a:t>
            </a:r>
            <a:r>
              <a:rPr sz="2200" dirty="0" err="1"/>
              <a:t>sekvencování</a:t>
            </a:r>
            <a:r>
              <a:rPr sz="2200" dirty="0"/>
              <a:t>), v </a:t>
            </a:r>
            <a:r>
              <a:rPr sz="2200" dirty="0" err="1"/>
              <a:t>oblasti</a:t>
            </a:r>
            <a:r>
              <a:rPr sz="2200" dirty="0"/>
              <a:t> </a:t>
            </a:r>
            <a:r>
              <a:rPr sz="2200" dirty="0" err="1"/>
              <a:t>somatosenzorických</a:t>
            </a:r>
            <a:r>
              <a:rPr sz="2200" dirty="0"/>
              <a:t> </a:t>
            </a:r>
            <a:r>
              <a:rPr sz="2200" dirty="0" err="1"/>
              <a:t>fcí</a:t>
            </a:r>
            <a:r>
              <a:rPr sz="2200" dirty="0"/>
              <a:t> (</a:t>
            </a:r>
            <a:r>
              <a:rPr sz="2200" dirty="0" err="1"/>
              <a:t>taktilní</a:t>
            </a:r>
            <a:r>
              <a:rPr sz="2200" dirty="0"/>
              <a:t> </a:t>
            </a:r>
            <a:r>
              <a:rPr sz="2200" dirty="0" err="1"/>
              <a:t>agnózie</a:t>
            </a:r>
            <a:r>
              <a:rPr sz="2200" dirty="0"/>
              <a:t>, </a:t>
            </a:r>
            <a:r>
              <a:rPr sz="2200" dirty="0" err="1"/>
              <a:t>taktilní</a:t>
            </a:r>
            <a:r>
              <a:rPr sz="2200" dirty="0"/>
              <a:t> </a:t>
            </a:r>
            <a:r>
              <a:rPr sz="2200" dirty="0" err="1"/>
              <a:t>extinkce</a:t>
            </a:r>
            <a:r>
              <a:rPr sz="2200" dirty="0"/>
              <a:t>)</a:t>
            </a:r>
          </a:p>
          <a:p>
            <a:pPr marL="297815" indent="-297815" defTabSz="391414">
              <a:lnSpc>
                <a:spcPct val="100000"/>
              </a:lnSpc>
              <a:spcBef>
                <a:spcPts val="2800"/>
              </a:spcBef>
              <a:defRPr sz="2144"/>
            </a:pPr>
            <a:r>
              <a:rPr lang="cs-CZ" sz="2200" dirty="0" err="1" smtClean="0"/>
              <a:t>a</a:t>
            </a:r>
            <a:r>
              <a:rPr sz="2200" dirty="0" err="1" smtClean="0"/>
              <a:t>lterované</a:t>
            </a:r>
            <a:r>
              <a:rPr sz="2200" dirty="0" smtClean="0"/>
              <a:t> </a:t>
            </a:r>
            <a:r>
              <a:rPr sz="2200" dirty="0" err="1"/>
              <a:t>výkony</a:t>
            </a:r>
            <a:r>
              <a:rPr sz="2200" dirty="0"/>
              <a:t> </a:t>
            </a:r>
            <a:r>
              <a:rPr sz="2200" dirty="0" err="1"/>
              <a:t>ve</a:t>
            </a:r>
            <a:r>
              <a:rPr sz="2200" dirty="0"/>
              <a:t> </a:t>
            </a:r>
            <a:r>
              <a:rPr sz="2200" dirty="0" err="1"/>
              <a:t>zkouškách</a:t>
            </a:r>
            <a:r>
              <a:rPr sz="2200" dirty="0"/>
              <a:t> </a:t>
            </a:r>
            <a:r>
              <a:rPr sz="2200" dirty="0" err="1"/>
              <a:t>hodnotících</a:t>
            </a:r>
            <a:r>
              <a:rPr sz="2200" dirty="0"/>
              <a:t> </a:t>
            </a:r>
            <a:r>
              <a:rPr sz="2200" dirty="0" err="1"/>
              <a:t>orientaci</a:t>
            </a:r>
            <a:r>
              <a:rPr sz="2200" dirty="0"/>
              <a:t> v </a:t>
            </a:r>
            <a:r>
              <a:rPr sz="2200" dirty="0" err="1"/>
              <a:t>tělesnému</a:t>
            </a:r>
            <a:r>
              <a:rPr sz="2200" dirty="0"/>
              <a:t> </a:t>
            </a:r>
            <a:r>
              <a:rPr sz="2200" dirty="0" err="1"/>
              <a:t>schématu</a:t>
            </a:r>
            <a:r>
              <a:rPr sz="2200" dirty="0"/>
              <a:t> (</a:t>
            </a:r>
            <a:r>
              <a:rPr sz="2200" dirty="0" err="1"/>
              <a:t>agnózie</a:t>
            </a:r>
            <a:r>
              <a:rPr sz="2200" dirty="0"/>
              <a:t> </a:t>
            </a:r>
            <a:r>
              <a:rPr sz="2200" dirty="0" err="1"/>
              <a:t>poznávání</a:t>
            </a:r>
            <a:r>
              <a:rPr sz="2200" dirty="0"/>
              <a:t> </a:t>
            </a:r>
            <a:r>
              <a:rPr sz="2200" dirty="0" err="1"/>
              <a:t>prstů</a:t>
            </a:r>
            <a:r>
              <a:rPr sz="2200" dirty="0"/>
              <a:t>, </a:t>
            </a:r>
            <a:r>
              <a:rPr sz="2200" dirty="0" err="1" smtClean="0"/>
              <a:t>autotopagnózie</a:t>
            </a:r>
            <a:r>
              <a:rPr lang="cs-CZ" sz="2200" dirty="0" smtClean="0"/>
              <a:t> </a:t>
            </a:r>
            <a:r>
              <a:rPr sz="2200" dirty="0" smtClean="0"/>
              <a:t>-</a:t>
            </a:r>
            <a:r>
              <a:rPr lang="cs-CZ" sz="2200" dirty="0" smtClean="0"/>
              <a:t> </a:t>
            </a:r>
            <a:r>
              <a:rPr sz="2200" dirty="0" err="1" smtClean="0"/>
              <a:t>neschopnost</a:t>
            </a:r>
            <a:r>
              <a:rPr sz="2200" dirty="0" smtClean="0"/>
              <a:t> </a:t>
            </a:r>
            <a:r>
              <a:rPr sz="2200" dirty="0" err="1"/>
              <a:t>pojmenovat</a:t>
            </a:r>
            <a:r>
              <a:rPr sz="2200" dirty="0"/>
              <a:t> </a:t>
            </a:r>
            <a:r>
              <a:rPr sz="2200" dirty="0" err="1"/>
              <a:t>nebo</a:t>
            </a:r>
            <a:r>
              <a:rPr sz="2200" dirty="0"/>
              <a:t> </a:t>
            </a:r>
            <a:r>
              <a:rPr sz="2200" dirty="0" err="1"/>
              <a:t>lokalizovat</a:t>
            </a:r>
            <a:r>
              <a:rPr sz="2200" dirty="0"/>
              <a:t> </a:t>
            </a:r>
            <a:r>
              <a:rPr sz="2200" dirty="0" err="1"/>
              <a:t>části</a:t>
            </a:r>
            <a:r>
              <a:rPr sz="2200" dirty="0"/>
              <a:t> </a:t>
            </a:r>
            <a:r>
              <a:rPr sz="2200" dirty="0" err="1"/>
              <a:t>těla</a:t>
            </a:r>
            <a:r>
              <a:rPr sz="2200" dirty="0"/>
              <a:t>) a </a:t>
            </a:r>
            <a:r>
              <a:rPr sz="2200" dirty="0" err="1"/>
              <a:t>pravo-levou</a:t>
            </a:r>
            <a:r>
              <a:rPr sz="2200" dirty="0"/>
              <a:t> </a:t>
            </a:r>
            <a:r>
              <a:rPr sz="2200" dirty="0" err="1"/>
              <a:t>orientaci</a:t>
            </a:r>
            <a:endParaRPr sz="2200" dirty="0"/>
          </a:p>
          <a:p>
            <a:pPr marL="297815" indent="-297815" defTabSz="391414">
              <a:lnSpc>
                <a:spcPct val="100000"/>
              </a:lnSpc>
              <a:spcBef>
                <a:spcPts val="2800"/>
              </a:spcBef>
              <a:defRPr sz="2144"/>
            </a:pPr>
            <a:r>
              <a:rPr lang="cs-CZ" sz="2200" dirty="0" err="1" smtClean="0"/>
              <a:t>v</a:t>
            </a:r>
            <a:r>
              <a:rPr sz="2200" dirty="0" err="1" smtClean="0"/>
              <a:t>zhledem</a:t>
            </a:r>
            <a:r>
              <a:rPr sz="2200" dirty="0" smtClean="0"/>
              <a:t> </a:t>
            </a:r>
            <a:r>
              <a:rPr sz="2200" dirty="0"/>
              <a:t>k </a:t>
            </a:r>
            <a:r>
              <a:rPr sz="2200" dirty="0" err="1"/>
              <a:t>fčímu</a:t>
            </a:r>
            <a:r>
              <a:rPr sz="2200" dirty="0"/>
              <a:t> </a:t>
            </a:r>
            <a:r>
              <a:rPr sz="2200" dirty="0" err="1"/>
              <a:t>propojení</a:t>
            </a:r>
            <a:r>
              <a:rPr sz="2200" dirty="0"/>
              <a:t> </a:t>
            </a:r>
            <a:r>
              <a:rPr sz="2200" dirty="0" err="1"/>
              <a:t>temporo-parieto-okcipitálních</a:t>
            </a:r>
            <a:r>
              <a:rPr sz="2200" dirty="0"/>
              <a:t> (T-P-O) </a:t>
            </a:r>
            <a:r>
              <a:rPr sz="2200" dirty="0" err="1"/>
              <a:t>oblastí</a:t>
            </a:r>
            <a:r>
              <a:rPr sz="2200" dirty="0"/>
              <a:t> - </a:t>
            </a:r>
            <a:r>
              <a:rPr sz="2200" dirty="0" err="1"/>
              <a:t>dopad</a:t>
            </a:r>
            <a:r>
              <a:rPr sz="2200" dirty="0"/>
              <a:t> </a:t>
            </a:r>
            <a:r>
              <a:rPr lang="cs-CZ" sz="2200" dirty="0" smtClean="0"/>
              <a:t>              </a:t>
            </a:r>
            <a:r>
              <a:rPr sz="2200" dirty="0" err="1" smtClean="0"/>
              <a:t>i</a:t>
            </a:r>
            <a:r>
              <a:rPr sz="2200" dirty="0" smtClean="0"/>
              <a:t> </a:t>
            </a:r>
            <a:r>
              <a:rPr sz="2200" dirty="0" err="1"/>
              <a:t>na</a:t>
            </a:r>
            <a:r>
              <a:rPr sz="2200" dirty="0"/>
              <a:t> </a:t>
            </a:r>
            <a:r>
              <a:rPr sz="2200" dirty="0" err="1"/>
              <a:t>vizuomotorické</a:t>
            </a:r>
            <a:r>
              <a:rPr sz="2200" dirty="0"/>
              <a:t> a </a:t>
            </a:r>
            <a:r>
              <a:rPr sz="2200" dirty="0" err="1"/>
              <a:t>vizuospaciální</a:t>
            </a:r>
            <a:r>
              <a:rPr sz="2200" dirty="0"/>
              <a:t> </a:t>
            </a:r>
            <a:r>
              <a:rPr sz="2200" dirty="0" err="1"/>
              <a:t>schopnosti</a:t>
            </a:r>
            <a:r>
              <a:rPr sz="2200" dirty="0"/>
              <a:t> - </a:t>
            </a:r>
            <a:r>
              <a:rPr sz="2200" dirty="0" err="1"/>
              <a:t>potíže</a:t>
            </a:r>
            <a:r>
              <a:rPr sz="2200" dirty="0"/>
              <a:t> </a:t>
            </a:r>
            <a:r>
              <a:rPr sz="2200" dirty="0" err="1"/>
              <a:t>při</a:t>
            </a:r>
            <a:r>
              <a:rPr sz="2200" dirty="0"/>
              <a:t> </a:t>
            </a:r>
            <a:r>
              <a:rPr sz="2200" dirty="0" err="1"/>
              <a:t>lokalizaci</a:t>
            </a:r>
            <a:r>
              <a:rPr sz="2200" dirty="0"/>
              <a:t> </a:t>
            </a:r>
            <a:r>
              <a:rPr sz="2200" dirty="0" err="1" smtClean="0"/>
              <a:t>předmětu</a:t>
            </a:r>
            <a:r>
              <a:rPr lang="cs-CZ" sz="2200" dirty="0" smtClean="0"/>
              <a:t>                    </a:t>
            </a:r>
            <a:r>
              <a:rPr sz="2200" dirty="0" smtClean="0"/>
              <a:t> </a:t>
            </a:r>
            <a:r>
              <a:rPr sz="2200" dirty="0"/>
              <a:t>v </a:t>
            </a:r>
            <a:r>
              <a:rPr sz="2200" dirty="0" err="1"/>
              <a:t>prostoru</a:t>
            </a:r>
            <a:r>
              <a:rPr sz="2200" dirty="0"/>
              <a:t>, </a:t>
            </a:r>
            <a:r>
              <a:rPr sz="2200" dirty="0" err="1"/>
              <a:t>narušení</a:t>
            </a:r>
            <a:r>
              <a:rPr sz="2200" dirty="0"/>
              <a:t> </a:t>
            </a:r>
            <a:r>
              <a:rPr sz="2200" dirty="0" err="1"/>
              <a:t>schopnost</a:t>
            </a:r>
            <a:r>
              <a:rPr sz="2200" dirty="0"/>
              <a:t> </a:t>
            </a:r>
            <a:r>
              <a:rPr sz="2200" dirty="0" err="1"/>
              <a:t>odhadnout</a:t>
            </a:r>
            <a:r>
              <a:rPr sz="2200" dirty="0"/>
              <a:t> </a:t>
            </a:r>
            <a:r>
              <a:rPr sz="2200" dirty="0" err="1"/>
              <a:t>vzdálenost</a:t>
            </a:r>
            <a:r>
              <a:rPr sz="2200" dirty="0"/>
              <a:t> a </a:t>
            </a:r>
            <a:r>
              <a:rPr sz="2200" dirty="0" err="1"/>
              <a:t>směr</a:t>
            </a:r>
            <a:r>
              <a:rPr sz="2200" dirty="0"/>
              <a:t>, </a:t>
            </a:r>
            <a:r>
              <a:rPr sz="2200" dirty="0" err="1"/>
              <a:t>topografická</a:t>
            </a:r>
            <a:r>
              <a:rPr sz="2200" dirty="0"/>
              <a:t> </a:t>
            </a:r>
            <a:r>
              <a:rPr sz="2200" dirty="0" err="1"/>
              <a:t>paměť</a:t>
            </a:r>
            <a:r>
              <a:rPr sz="2200" dirty="0"/>
              <a:t>, </a:t>
            </a:r>
            <a:r>
              <a:rPr sz="2200" dirty="0" err="1"/>
              <a:t>schopnost</a:t>
            </a:r>
            <a:r>
              <a:rPr sz="2200" dirty="0"/>
              <a:t> </a:t>
            </a:r>
            <a:r>
              <a:rPr sz="2200" dirty="0" err="1"/>
              <a:t>kopírovat</a:t>
            </a:r>
            <a:r>
              <a:rPr sz="2200" dirty="0"/>
              <a:t> </a:t>
            </a:r>
            <a:r>
              <a:rPr sz="2200" dirty="0" err="1"/>
              <a:t>nebo</a:t>
            </a:r>
            <a:r>
              <a:rPr sz="2200" dirty="0"/>
              <a:t> </a:t>
            </a:r>
            <a:r>
              <a:rPr sz="2200" dirty="0" err="1"/>
              <a:t>kreslit</a:t>
            </a:r>
            <a:r>
              <a:rPr sz="2200" dirty="0"/>
              <a:t> </a:t>
            </a:r>
            <a:r>
              <a:rPr sz="2200" dirty="0" err="1"/>
              <a:t>komplexnější</a:t>
            </a:r>
            <a:r>
              <a:rPr sz="2200" dirty="0"/>
              <a:t> </a:t>
            </a:r>
            <a:r>
              <a:rPr sz="2200" dirty="0" err="1"/>
              <a:t>obrazce</a:t>
            </a:r>
            <a:endParaRPr sz="22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u pac. s PLE specifické syndromy…"/>
          <p:cNvSpPr txBox="1">
            <a:spLocks noGrp="1"/>
          </p:cNvSpPr>
          <p:nvPr>
            <p:ph type="body" idx="1"/>
          </p:nvPr>
        </p:nvSpPr>
        <p:spPr>
          <a:xfrm>
            <a:off x="952500" y="1714845"/>
            <a:ext cx="11099800" cy="7213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22275" indent="-422275" defTabSz="554990">
              <a:lnSpc>
                <a:spcPct val="100000"/>
              </a:lnSpc>
              <a:spcBef>
                <a:spcPts val="3900"/>
              </a:spcBef>
              <a:defRPr sz="3040"/>
            </a:pPr>
            <a:r>
              <a:rPr sz="2200" dirty="0"/>
              <a:t>u </a:t>
            </a:r>
            <a:r>
              <a:rPr sz="2200" dirty="0" err="1"/>
              <a:t>pac.</a:t>
            </a:r>
            <a:r>
              <a:rPr sz="2200" dirty="0"/>
              <a:t> s PLE </a:t>
            </a:r>
            <a:r>
              <a:rPr sz="2200" dirty="0" err="1"/>
              <a:t>specifické</a:t>
            </a:r>
            <a:r>
              <a:rPr sz="2200" dirty="0"/>
              <a:t> </a:t>
            </a:r>
            <a:r>
              <a:rPr sz="2200" dirty="0" err="1"/>
              <a:t>syndromy</a:t>
            </a:r>
            <a:endParaRPr sz="2200" dirty="0"/>
          </a:p>
          <a:p>
            <a:pPr marL="422275" indent="-422275" defTabSz="554990">
              <a:lnSpc>
                <a:spcPct val="100000"/>
              </a:lnSpc>
              <a:spcBef>
                <a:spcPts val="3900"/>
              </a:spcBef>
              <a:defRPr sz="3040"/>
            </a:pPr>
            <a:r>
              <a:rPr sz="2200" b="1" dirty="0"/>
              <a:t>1. </a:t>
            </a:r>
            <a:r>
              <a:rPr sz="2200" b="1" dirty="0" err="1"/>
              <a:t>Gerstmanův</a:t>
            </a:r>
            <a:r>
              <a:rPr sz="2200" b="1" dirty="0"/>
              <a:t> </a:t>
            </a:r>
            <a:r>
              <a:rPr sz="2200" dirty="0"/>
              <a:t>- v </a:t>
            </a:r>
            <a:r>
              <a:rPr sz="2200" dirty="0" err="1"/>
              <a:t>důsledku</a:t>
            </a:r>
            <a:r>
              <a:rPr sz="2200" dirty="0"/>
              <a:t> </a:t>
            </a:r>
            <a:r>
              <a:rPr sz="2200" dirty="0" err="1"/>
              <a:t>lézí</a:t>
            </a:r>
            <a:r>
              <a:rPr sz="2200" dirty="0"/>
              <a:t> </a:t>
            </a:r>
            <a:r>
              <a:rPr sz="2200" dirty="0" err="1"/>
              <a:t>angulárního</a:t>
            </a:r>
            <a:r>
              <a:rPr sz="2200" dirty="0"/>
              <a:t> </a:t>
            </a:r>
            <a:r>
              <a:rPr sz="2200" dirty="0" err="1"/>
              <a:t>gyru</a:t>
            </a:r>
            <a:r>
              <a:rPr sz="2200" dirty="0"/>
              <a:t> </a:t>
            </a:r>
            <a:r>
              <a:rPr sz="2200" dirty="0" err="1"/>
              <a:t>dominantní</a:t>
            </a:r>
            <a:r>
              <a:rPr sz="2200" dirty="0"/>
              <a:t> </a:t>
            </a:r>
            <a:r>
              <a:rPr sz="2200" dirty="0" err="1"/>
              <a:t>hemisféry</a:t>
            </a:r>
            <a:endParaRPr sz="2200" dirty="0"/>
          </a:p>
          <a:p>
            <a:pPr marL="1072505" lvl="1" indent="-422275" defTabSz="554990">
              <a:lnSpc>
                <a:spcPct val="100000"/>
              </a:lnSpc>
              <a:spcBef>
                <a:spcPts val="3900"/>
              </a:spcBef>
              <a:defRPr sz="3040"/>
            </a:pPr>
            <a:r>
              <a:rPr sz="1915" dirty="0" err="1"/>
              <a:t>agnózie</a:t>
            </a:r>
            <a:r>
              <a:rPr sz="1915" dirty="0"/>
              <a:t> </a:t>
            </a:r>
            <a:r>
              <a:rPr sz="1915" dirty="0" err="1"/>
              <a:t>prstů</a:t>
            </a:r>
            <a:r>
              <a:rPr sz="1915" dirty="0"/>
              <a:t>, </a:t>
            </a:r>
            <a:r>
              <a:rPr sz="1915" dirty="0" err="1"/>
              <a:t>prostá</a:t>
            </a:r>
            <a:r>
              <a:rPr sz="1915" dirty="0"/>
              <a:t> </a:t>
            </a:r>
            <a:r>
              <a:rPr sz="1915" dirty="0" err="1"/>
              <a:t>agrafie</a:t>
            </a:r>
            <a:r>
              <a:rPr sz="1915" dirty="0"/>
              <a:t> (</a:t>
            </a:r>
            <a:r>
              <a:rPr sz="1915" dirty="0" err="1"/>
              <a:t>agrafie</a:t>
            </a:r>
            <a:r>
              <a:rPr sz="1915" dirty="0"/>
              <a:t> bez </a:t>
            </a:r>
            <a:r>
              <a:rPr sz="1915" dirty="0" err="1"/>
              <a:t>alexie</a:t>
            </a:r>
            <a:r>
              <a:rPr sz="1915" dirty="0"/>
              <a:t>), </a:t>
            </a:r>
            <a:r>
              <a:rPr sz="1915" dirty="0" err="1"/>
              <a:t>porucha</a:t>
            </a:r>
            <a:r>
              <a:rPr sz="1915" dirty="0"/>
              <a:t> </a:t>
            </a:r>
            <a:r>
              <a:rPr sz="1915" dirty="0" err="1"/>
              <a:t>pravo-levé</a:t>
            </a:r>
            <a:r>
              <a:rPr sz="1915" dirty="0"/>
              <a:t> </a:t>
            </a:r>
            <a:r>
              <a:rPr sz="1915" dirty="0" err="1"/>
              <a:t>orientace</a:t>
            </a:r>
            <a:r>
              <a:rPr sz="1915" dirty="0"/>
              <a:t>, </a:t>
            </a:r>
            <a:r>
              <a:rPr sz="1915" dirty="0" err="1"/>
              <a:t>akalkulie</a:t>
            </a:r>
            <a:endParaRPr sz="1915" dirty="0"/>
          </a:p>
          <a:p>
            <a:pPr marL="422275" indent="-422275" defTabSz="554990">
              <a:lnSpc>
                <a:spcPct val="100000"/>
              </a:lnSpc>
              <a:spcBef>
                <a:spcPts val="3900"/>
              </a:spcBef>
              <a:defRPr sz="3040"/>
            </a:pPr>
            <a:r>
              <a:rPr sz="2200" b="1" dirty="0"/>
              <a:t>2. Neglect </a:t>
            </a:r>
            <a:r>
              <a:rPr sz="2200" dirty="0"/>
              <a:t>- </a:t>
            </a:r>
            <a:r>
              <a:rPr sz="2200" dirty="0" err="1"/>
              <a:t>vzniká</a:t>
            </a:r>
            <a:r>
              <a:rPr sz="2200" dirty="0"/>
              <a:t> </a:t>
            </a:r>
            <a:r>
              <a:rPr sz="2200" dirty="0" err="1"/>
              <a:t>při</a:t>
            </a:r>
            <a:r>
              <a:rPr sz="2200" dirty="0"/>
              <a:t> </a:t>
            </a:r>
            <a:r>
              <a:rPr sz="2200" dirty="0" err="1"/>
              <a:t>lézích</a:t>
            </a:r>
            <a:r>
              <a:rPr sz="2200" dirty="0"/>
              <a:t> </a:t>
            </a:r>
            <a:r>
              <a:rPr sz="2200" dirty="0" err="1"/>
              <a:t>nedominantního</a:t>
            </a:r>
            <a:r>
              <a:rPr sz="2200" dirty="0"/>
              <a:t> </a:t>
            </a:r>
            <a:r>
              <a:rPr sz="2200" dirty="0" err="1"/>
              <a:t>parietálního</a:t>
            </a:r>
            <a:r>
              <a:rPr sz="2200" dirty="0"/>
              <a:t>, </a:t>
            </a:r>
            <a:r>
              <a:rPr sz="2200" dirty="0" err="1"/>
              <a:t>vzácně</a:t>
            </a:r>
            <a:r>
              <a:rPr sz="2200" dirty="0"/>
              <a:t> FL</a:t>
            </a:r>
          </a:p>
          <a:p>
            <a:pPr marL="1072505" lvl="1" indent="-422275" defTabSz="554990">
              <a:lnSpc>
                <a:spcPct val="100000"/>
              </a:lnSpc>
              <a:spcBef>
                <a:spcPts val="3900"/>
              </a:spcBef>
              <a:defRPr sz="3040"/>
            </a:pPr>
            <a:r>
              <a:rPr sz="1915" dirty="0" err="1"/>
              <a:t>porucha</a:t>
            </a:r>
            <a:r>
              <a:rPr sz="1915" dirty="0"/>
              <a:t> </a:t>
            </a:r>
            <a:r>
              <a:rPr sz="1915" dirty="0" err="1"/>
              <a:t>pozornosti</a:t>
            </a:r>
            <a:r>
              <a:rPr sz="1915" dirty="0"/>
              <a:t> pro </a:t>
            </a:r>
            <a:r>
              <a:rPr sz="1915" dirty="0" err="1"/>
              <a:t>kontralaterální</a:t>
            </a:r>
            <a:r>
              <a:rPr sz="1915" dirty="0"/>
              <a:t> </a:t>
            </a:r>
            <a:r>
              <a:rPr sz="1915" dirty="0" err="1"/>
              <a:t>polovinu</a:t>
            </a:r>
            <a:r>
              <a:rPr sz="1915" dirty="0"/>
              <a:t> </a:t>
            </a:r>
            <a:r>
              <a:rPr sz="1915" dirty="0" err="1"/>
              <a:t>prostoru</a:t>
            </a:r>
            <a:r>
              <a:rPr sz="1915" dirty="0"/>
              <a:t> bez </a:t>
            </a:r>
            <a:r>
              <a:rPr sz="1915" dirty="0" err="1"/>
              <a:t>ohledu</a:t>
            </a:r>
            <a:r>
              <a:rPr sz="1915" dirty="0"/>
              <a:t> </a:t>
            </a:r>
            <a:r>
              <a:rPr sz="1915" dirty="0" err="1"/>
              <a:t>na</a:t>
            </a:r>
            <a:r>
              <a:rPr sz="1915" dirty="0"/>
              <a:t> </a:t>
            </a:r>
            <a:r>
              <a:rPr sz="1915" dirty="0" err="1"/>
              <a:t>modalitu</a:t>
            </a:r>
            <a:r>
              <a:rPr sz="1915" dirty="0"/>
              <a:t> </a:t>
            </a:r>
            <a:r>
              <a:rPr sz="1915" dirty="0" err="1"/>
              <a:t>podnětu</a:t>
            </a:r>
            <a:r>
              <a:rPr sz="1915" dirty="0"/>
              <a:t>, </a:t>
            </a:r>
            <a:r>
              <a:rPr sz="1915" dirty="0" err="1" smtClean="0"/>
              <a:t>extin</a:t>
            </a:r>
            <a:r>
              <a:rPr lang="cs-CZ" sz="1915" dirty="0" err="1" smtClean="0"/>
              <a:t>kce</a:t>
            </a:r>
            <a:r>
              <a:rPr sz="1915" dirty="0" smtClean="0"/>
              <a:t> </a:t>
            </a:r>
            <a:r>
              <a:rPr sz="1915" dirty="0"/>
              <a:t>(</a:t>
            </a:r>
            <a:r>
              <a:rPr sz="1915" dirty="0" err="1"/>
              <a:t>taktilní</a:t>
            </a:r>
            <a:r>
              <a:rPr sz="1915" dirty="0"/>
              <a:t> a </a:t>
            </a:r>
            <a:r>
              <a:rPr sz="1915" dirty="0" err="1"/>
              <a:t>zraková</a:t>
            </a:r>
            <a:r>
              <a:rPr sz="1915" dirty="0"/>
              <a:t>), </a:t>
            </a:r>
            <a:r>
              <a:rPr sz="1915" dirty="0" err="1"/>
              <a:t>anozognózie</a:t>
            </a:r>
            <a:r>
              <a:rPr sz="1915" dirty="0"/>
              <a:t> (</a:t>
            </a:r>
            <a:r>
              <a:rPr sz="1915" dirty="0" err="1"/>
              <a:t>popírání</a:t>
            </a:r>
            <a:r>
              <a:rPr sz="1915" dirty="0"/>
              <a:t> </a:t>
            </a:r>
            <a:r>
              <a:rPr sz="1915" dirty="0" err="1"/>
              <a:t>deficitu</a:t>
            </a:r>
            <a:r>
              <a:rPr sz="1915" dirty="0"/>
              <a:t>), </a:t>
            </a:r>
            <a:r>
              <a:rPr sz="1915" dirty="0" err="1"/>
              <a:t>anozodiaforie</a:t>
            </a:r>
            <a:r>
              <a:rPr sz="1915" dirty="0"/>
              <a:t> (</a:t>
            </a:r>
            <a:r>
              <a:rPr sz="1915" dirty="0" err="1"/>
              <a:t>lhostejnost</a:t>
            </a:r>
            <a:r>
              <a:rPr sz="1915" dirty="0"/>
              <a:t> </a:t>
            </a:r>
            <a:r>
              <a:rPr sz="1915" dirty="0" err="1"/>
              <a:t>vůči</a:t>
            </a:r>
            <a:r>
              <a:rPr sz="1915" dirty="0"/>
              <a:t> </a:t>
            </a:r>
            <a:r>
              <a:rPr sz="1915" dirty="0" err="1"/>
              <a:t>vnímané</a:t>
            </a:r>
            <a:r>
              <a:rPr sz="1915" dirty="0"/>
              <a:t> </a:t>
            </a:r>
            <a:r>
              <a:rPr sz="1915" dirty="0" err="1"/>
              <a:t>poruše</a:t>
            </a:r>
            <a:r>
              <a:rPr sz="1915" dirty="0"/>
              <a:t> </a:t>
            </a:r>
            <a:r>
              <a:rPr sz="1915" dirty="0" err="1"/>
              <a:t>funkcí</a:t>
            </a:r>
            <a:r>
              <a:rPr sz="1915" dirty="0"/>
              <a:t>), </a:t>
            </a:r>
            <a:r>
              <a:rPr sz="1915" dirty="0" smtClean="0"/>
              <a:t>hemi</a:t>
            </a:r>
            <a:r>
              <a:rPr lang="cs-CZ" sz="1915" dirty="0" smtClean="0"/>
              <a:t> </a:t>
            </a:r>
            <a:r>
              <a:rPr sz="1915" dirty="0" err="1" smtClean="0"/>
              <a:t>akineze</a:t>
            </a:r>
            <a:endParaRPr sz="1915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NPS vyšetření"/>
          <p:cNvSpPr txBox="1">
            <a:spLocks noGrp="1"/>
          </p:cNvSpPr>
          <p:nvPr>
            <p:ph type="title"/>
          </p:nvPr>
        </p:nvSpPr>
        <p:spPr>
          <a:xfrm>
            <a:off x="3088640" y="580479"/>
            <a:ext cx="9070848" cy="1838973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sz="4800" dirty="0"/>
              <a:t>NPS </a:t>
            </a:r>
            <a:r>
              <a:rPr sz="4800" dirty="0" err="1"/>
              <a:t>vyšetření</a:t>
            </a:r>
            <a:endParaRPr sz="4800" dirty="0"/>
          </a:p>
        </p:txBody>
      </p:sp>
      <p:sp>
        <p:nvSpPr>
          <p:cNvPr id="263" name="Zkoušky symbolických schopností - nespecifické zkoušky nebo subtesty z komplexních baterií hodnotících kvalitu řečových fcí a afázií…"/>
          <p:cNvSpPr txBox="1">
            <a:spLocks noGrp="1"/>
          </p:cNvSpPr>
          <p:nvPr>
            <p:ph type="body" idx="1"/>
          </p:nvPr>
        </p:nvSpPr>
        <p:spPr>
          <a:xfrm>
            <a:off x="845312" y="3133509"/>
            <a:ext cx="11314176" cy="5787136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 sz="2400" b="1" dirty="0" err="1" smtClean="0"/>
              <a:t>z</a:t>
            </a:r>
            <a:r>
              <a:rPr sz="2400" b="1" dirty="0" err="1" smtClean="0"/>
              <a:t>koušky</a:t>
            </a:r>
            <a:r>
              <a:rPr sz="2400" b="1" dirty="0" smtClean="0"/>
              <a:t> </a:t>
            </a:r>
            <a:r>
              <a:rPr sz="2400" b="1" dirty="0" err="1"/>
              <a:t>symbolických</a:t>
            </a:r>
            <a:r>
              <a:rPr sz="2400" b="1" dirty="0"/>
              <a:t> </a:t>
            </a:r>
            <a:r>
              <a:rPr sz="2400" b="1" dirty="0" err="1"/>
              <a:t>schopností</a:t>
            </a:r>
            <a:r>
              <a:rPr sz="2400" b="1" dirty="0"/>
              <a:t> </a:t>
            </a:r>
            <a:r>
              <a:rPr sz="2400" dirty="0"/>
              <a:t>- </a:t>
            </a:r>
            <a:r>
              <a:rPr sz="2400" dirty="0" err="1"/>
              <a:t>nespecifické</a:t>
            </a:r>
            <a:r>
              <a:rPr sz="2400" dirty="0"/>
              <a:t> </a:t>
            </a:r>
            <a:r>
              <a:rPr sz="2400" dirty="0" err="1"/>
              <a:t>zkoušky</a:t>
            </a:r>
            <a:r>
              <a:rPr sz="2400" dirty="0"/>
              <a:t> </a:t>
            </a:r>
            <a:r>
              <a:rPr sz="2400" dirty="0" err="1"/>
              <a:t>nebo</a:t>
            </a:r>
            <a:r>
              <a:rPr sz="2400" dirty="0"/>
              <a:t> </a:t>
            </a:r>
            <a:r>
              <a:rPr sz="2400" dirty="0" err="1"/>
              <a:t>subtesty</a:t>
            </a:r>
            <a:r>
              <a:rPr sz="2400" dirty="0"/>
              <a:t> </a:t>
            </a:r>
            <a:r>
              <a:rPr lang="cs-CZ" sz="2400" dirty="0" smtClean="0"/>
              <a:t>                         </a:t>
            </a:r>
            <a:r>
              <a:rPr sz="2400" dirty="0" smtClean="0"/>
              <a:t>z </a:t>
            </a:r>
            <a:r>
              <a:rPr sz="2400" dirty="0" err="1"/>
              <a:t>komplexních</a:t>
            </a:r>
            <a:r>
              <a:rPr sz="2400" dirty="0"/>
              <a:t> </a:t>
            </a:r>
            <a:r>
              <a:rPr sz="2400" dirty="0" err="1"/>
              <a:t>baterií</a:t>
            </a:r>
            <a:r>
              <a:rPr sz="2400" dirty="0"/>
              <a:t> </a:t>
            </a:r>
            <a:r>
              <a:rPr sz="2400" dirty="0" err="1"/>
              <a:t>hodnotících</a:t>
            </a:r>
            <a:r>
              <a:rPr sz="2400" dirty="0"/>
              <a:t> </a:t>
            </a:r>
            <a:r>
              <a:rPr sz="2400" dirty="0" err="1"/>
              <a:t>kvalitu</a:t>
            </a:r>
            <a:r>
              <a:rPr sz="2400" dirty="0"/>
              <a:t> </a:t>
            </a:r>
            <a:r>
              <a:rPr sz="2400" dirty="0" err="1"/>
              <a:t>řečových</a:t>
            </a:r>
            <a:r>
              <a:rPr sz="2400" dirty="0"/>
              <a:t> </a:t>
            </a:r>
            <a:r>
              <a:rPr sz="2400" dirty="0" err="1"/>
              <a:t>fcí</a:t>
            </a:r>
            <a:r>
              <a:rPr sz="2400" dirty="0"/>
              <a:t> a </a:t>
            </a:r>
            <a:r>
              <a:rPr sz="2400" dirty="0" err="1"/>
              <a:t>afázií</a:t>
            </a:r>
            <a:endParaRPr sz="2400" dirty="0"/>
          </a:p>
          <a:p>
            <a:pPr>
              <a:lnSpc>
                <a:spcPct val="100000"/>
              </a:lnSpc>
            </a:pPr>
            <a:r>
              <a:rPr lang="cs-CZ" sz="2400" b="1" dirty="0" smtClean="0"/>
              <a:t>t</a:t>
            </a:r>
            <a:r>
              <a:rPr sz="2400" b="1" dirty="0" err="1" smtClean="0"/>
              <a:t>esty</a:t>
            </a:r>
            <a:r>
              <a:rPr sz="2400" b="1" dirty="0" smtClean="0"/>
              <a:t> </a:t>
            </a:r>
            <a:r>
              <a:rPr sz="2400" b="1" dirty="0" err="1"/>
              <a:t>konstrukčně-praktických</a:t>
            </a:r>
            <a:r>
              <a:rPr sz="2400" b="1" dirty="0"/>
              <a:t> a </a:t>
            </a:r>
            <a:r>
              <a:rPr sz="2400" b="1" dirty="0" err="1"/>
              <a:t>vizuospaciálních</a:t>
            </a:r>
            <a:r>
              <a:rPr sz="2400" b="1" dirty="0"/>
              <a:t> </a:t>
            </a:r>
            <a:r>
              <a:rPr sz="2400" b="1" dirty="0" err="1"/>
              <a:t>schopností</a:t>
            </a:r>
            <a:r>
              <a:rPr sz="2400" b="1" dirty="0"/>
              <a:t> </a:t>
            </a:r>
            <a:r>
              <a:rPr sz="2400" dirty="0"/>
              <a:t>- Test </a:t>
            </a:r>
            <a:r>
              <a:rPr sz="2400" dirty="0" err="1"/>
              <a:t>kresby</a:t>
            </a:r>
            <a:r>
              <a:rPr sz="2400" dirty="0"/>
              <a:t> </a:t>
            </a:r>
            <a:r>
              <a:rPr sz="2400" dirty="0" err="1"/>
              <a:t>hodin</a:t>
            </a:r>
            <a:r>
              <a:rPr sz="2400" dirty="0"/>
              <a:t> - kola, </a:t>
            </a:r>
            <a:r>
              <a:rPr sz="2400" dirty="0" err="1"/>
              <a:t>domu</a:t>
            </a:r>
            <a:r>
              <a:rPr sz="2400" dirty="0"/>
              <a:t>, </a:t>
            </a:r>
            <a:r>
              <a:rPr sz="2400" dirty="0" err="1"/>
              <a:t>květiny</a:t>
            </a:r>
            <a:r>
              <a:rPr sz="2400" dirty="0"/>
              <a:t>; ROCFT; BVRT; Bender-Gestalt Test; </a:t>
            </a:r>
            <a:r>
              <a:rPr sz="2400" dirty="0" err="1"/>
              <a:t>Kostky</a:t>
            </a:r>
            <a:r>
              <a:rPr sz="2400" dirty="0"/>
              <a:t> z WAIS-III</a:t>
            </a:r>
          </a:p>
          <a:p>
            <a:pPr>
              <a:lnSpc>
                <a:spcPct val="100000"/>
              </a:lnSpc>
            </a:pPr>
            <a:r>
              <a:rPr lang="cs-CZ" sz="2400" b="1" dirty="0" smtClean="0"/>
              <a:t>t</a:t>
            </a:r>
            <a:r>
              <a:rPr sz="2400" b="1" dirty="0" err="1" smtClean="0"/>
              <a:t>esty</a:t>
            </a:r>
            <a:r>
              <a:rPr sz="2400" b="1" dirty="0" smtClean="0"/>
              <a:t> </a:t>
            </a:r>
            <a:r>
              <a:rPr sz="2400" b="1" dirty="0" err="1"/>
              <a:t>taktilní</a:t>
            </a:r>
            <a:r>
              <a:rPr sz="2400" b="1" dirty="0"/>
              <a:t> </a:t>
            </a:r>
            <a:r>
              <a:rPr sz="2400" b="1" dirty="0" err="1"/>
              <a:t>percepce</a:t>
            </a:r>
            <a:r>
              <a:rPr sz="2400" b="1" dirty="0"/>
              <a:t>, </a:t>
            </a:r>
            <a:r>
              <a:rPr sz="2400" b="1" dirty="0" err="1"/>
              <a:t>motoriky</a:t>
            </a:r>
            <a:r>
              <a:rPr sz="2400" b="1" dirty="0"/>
              <a:t> a </a:t>
            </a:r>
            <a:r>
              <a:rPr sz="2400" b="1" dirty="0" err="1"/>
              <a:t>praxe</a:t>
            </a:r>
            <a:r>
              <a:rPr sz="2400" b="1" dirty="0"/>
              <a:t> </a:t>
            </a:r>
            <a:r>
              <a:rPr sz="2400" dirty="0"/>
              <a:t>- </a:t>
            </a:r>
            <a:r>
              <a:rPr sz="2400" dirty="0" err="1"/>
              <a:t>nestandardní</a:t>
            </a:r>
            <a:r>
              <a:rPr sz="2400" dirty="0"/>
              <a:t> </a:t>
            </a:r>
            <a:r>
              <a:rPr sz="2400" dirty="0" err="1"/>
              <a:t>zkoušky</a:t>
            </a:r>
            <a:r>
              <a:rPr sz="2400" dirty="0"/>
              <a:t>; Testy </a:t>
            </a:r>
            <a:r>
              <a:rPr sz="2400" dirty="0" err="1"/>
              <a:t>apraxií</a:t>
            </a:r>
            <a:r>
              <a:rPr sz="2400" dirty="0"/>
              <a:t>; Finger Tapping Test; </a:t>
            </a:r>
            <a:r>
              <a:rPr sz="2400" dirty="0" smtClean="0"/>
              <a:t>Han</a:t>
            </a:r>
            <a:r>
              <a:rPr lang="cs-CZ" sz="2400" smtClean="0"/>
              <a:t>d</a:t>
            </a:r>
            <a:r>
              <a:rPr sz="2400" smtClean="0"/>
              <a:t> </a:t>
            </a:r>
            <a:r>
              <a:rPr sz="2400" dirty="0" err="1"/>
              <a:t>Dynamometr</a:t>
            </a:r>
            <a:r>
              <a:rPr sz="2400" dirty="0"/>
              <a:t>; Tactile Form Perception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Základní medicínské informace"/>
          <p:cNvSpPr txBox="1">
            <a:spLocks noGrp="1"/>
          </p:cNvSpPr>
          <p:nvPr>
            <p:ph type="title"/>
          </p:nvPr>
        </p:nvSpPr>
        <p:spPr>
          <a:xfrm>
            <a:off x="3175139" y="691690"/>
            <a:ext cx="9070848" cy="1838973"/>
          </a:xfrm>
          <a:prstGeom prst="rect">
            <a:avLst/>
          </a:prstGeom>
        </p:spPr>
        <p:txBody>
          <a:bodyPr>
            <a:normAutofit/>
          </a:bodyPr>
          <a:lstStyle>
            <a:lvl1pPr defTabSz="484886">
              <a:defRPr sz="6640"/>
            </a:lvl1pPr>
          </a:lstStyle>
          <a:p>
            <a:r>
              <a:rPr sz="4800" dirty="0" err="1"/>
              <a:t>Základní</a:t>
            </a:r>
            <a:r>
              <a:rPr sz="4800" dirty="0"/>
              <a:t> </a:t>
            </a:r>
            <a:r>
              <a:rPr sz="4800" dirty="0" err="1"/>
              <a:t>medicínské</a:t>
            </a:r>
            <a:r>
              <a:rPr sz="4800" dirty="0"/>
              <a:t> </a:t>
            </a:r>
            <a:r>
              <a:rPr sz="4800" dirty="0" err="1"/>
              <a:t>informace</a:t>
            </a:r>
            <a:endParaRPr sz="4800" dirty="0"/>
          </a:p>
        </p:txBody>
      </p:sp>
      <p:sp>
        <p:nvSpPr>
          <p:cNvPr id="219" name="Jedno z nejčastějších neurologických onemocnění; cca 50 mil. lidí na celém světě…"/>
          <p:cNvSpPr txBox="1">
            <a:spLocks noGrp="1"/>
          </p:cNvSpPr>
          <p:nvPr>
            <p:ph type="body" idx="1"/>
          </p:nvPr>
        </p:nvSpPr>
        <p:spPr>
          <a:xfrm>
            <a:off x="617838" y="2792627"/>
            <a:ext cx="11961340" cy="654908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20040" indent="-320040" defTabSz="420624">
              <a:lnSpc>
                <a:spcPct val="100000"/>
              </a:lnSpc>
              <a:spcBef>
                <a:spcPts val="3000"/>
              </a:spcBef>
              <a:defRPr sz="2304"/>
            </a:pPr>
            <a:r>
              <a:rPr lang="cs-CZ" sz="2200" dirty="0" err="1" smtClean="0"/>
              <a:t>j</a:t>
            </a:r>
            <a:r>
              <a:rPr sz="2200" dirty="0" err="1" smtClean="0"/>
              <a:t>edno</a:t>
            </a:r>
            <a:r>
              <a:rPr sz="2200" dirty="0" smtClean="0"/>
              <a:t> </a:t>
            </a:r>
            <a:r>
              <a:rPr sz="2200" dirty="0"/>
              <a:t>z </a:t>
            </a:r>
            <a:r>
              <a:rPr sz="2200" dirty="0" err="1"/>
              <a:t>nejčastějších</a:t>
            </a:r>
            <a:r>
              <a:rPr sz="2200" dirty="0"/>
              <a:t> </a:t>
            </a:r>
            <a:r>
              <a:rPr sz="2200" dirty="0" err="1"/>
              <a:t>neurologických</a:t>
            </a:r>
            <a:r>
              <a:rPr sz="2200" dirty="0"/>
              <a:t> </a:t>
            </a:r>
            <a:r>
              <a:rPr sz="2200" dirty="0" err="1"/>
              <a:t>onemocnění</a:t>
            </a:r>
            <a:r>
              <a:rPr sz="2200" dirty="0"/>
              <a:t>; </a:t>
            </a:r>
            <a:r>
              <a:rPr sz="2200" dirty="0" err="1"/>
              <a:t>cca</a:t>
            </a:r>
            <a:r>
              <a:rPr sz="2200" dirty="0"/>
              <a:t> 50 mil. </a:t>
            </a:r>
            <a:r>
              <a:rPr sz="2200" dirty="0" err="1"/>
              <a:t>lidí</a:t>
            </a:r>
            <a:r>
              <a:rPr sz="2200" dirty="0"/>
              <a:t> </a:t>
            </a:r>
            <a:r>
              <a:rPr sz="2200" dirty="0" err="1"/>
              <a:t>na</a:t>
            </a:r>
            <a:r>
              <a:rPr sz="2200" dirty="0"/>
              <a:t> </a:t>
            </a:r>
            <a:r>
              <a:rPr sz="2200" dirty="0" err="1"/>
              <a:t>celém</a:t>
            </a:r>
            <a:r>
              <a:rPr sz="2200" dirty="0"/>
              <a:t> </a:t>
            </a:r>
            <a:r>
              <a:rPr sz="2200" dirty="0" err="1"/>
              <a:t>světě</a:t>
            </a:r>
            <a:endParaRPr sz="2200" dirty="0"/>
          </a:p>
          <a:p>
            <a:pPr marL="320040" indent="-320040" defTabSz="420624">
              <a:lnSpc>
                <a:spcPct val="100000"/>
              </a:lnSpc>
              <a:spcBef>
                <a:spcPts val="3000"/>
              </a:spcBef>
              <a:defRPr sz="2304"/>
            </a:pPr>
            <a:r>
              <a:rPr lang="cs-CZ" sz="2200" dirty="0" smtClean="0"/>
              <a:t>p</a:t>
            </a:r>
            <a:r>
              <a:rPr sz="2200" dirty="0" err="1" smtClean="0"/>
              <a:t>revalence</a:t>
            </a:r>
            <a:r>
              <a:rPr sz="2200" dirty="0" smtClean="0"/>
              <a:t> </a:t>
            </a:r>
            <a:r>
              <a:rPr sz="2200" dirty="0"/>
              <a:t>0.4-1% </a:t>
            </a:r>
            <a:r>
              <a:rPr sz="2200" dirty="0" err="1"/>
              <a:t>ve</a:t>
            </a:r>
            <a:r>
              <a:rPr sz="2200" dirty="0"/>
              <a:t> </a:t>
            </a:r>
            <a:r>
              <a:rPr sz="2200" dirty="0" err="1"/>
              <a:t>vyspělých</a:t>
            </a:r>
            <a:r>
              <a:rPr sz="2200" dirty="0"/>
              <a:t> </a:t>
            </a:r>
            <a:r>
              <a:rPr sz="2200" dirty="0" err="1"/>
              <a:t>zemích</a:t>
            </a:r>
            <a:r>
              <a:rPr sz="2200" dirty="0"/>
              <a:t>, v </a:t>
            </a:r>
            <a:r>
              <a:rPr sz="2200" dirty="0" err="1"/>
              <a:t>rozvojových</a:t>
            </a:r>
            <a:r>
              <a:rPr sz="2200" dirty="0"/>
              <a:t> </a:t>
            </a:r>
            <a:r>
              <a:rPr sz="2200" dirty="0" err="1"/>
              <a:t>až</a:t>
            </a:r>
            <a:r>
              <a:rPr sz="2200" dirty="0"/>
              <a:t> </a:t>
            </a:r>
            <a:r>
              <a:rPr sz="2200" dirty="0" err="1"/>
              <a:t>dvojnásobek</a:t>
            </a:r>
            <a:endParaRPr sz="2200" dirty="0"/>
          </a:p>
          <a:p>
            <a:pPr marL="320040" indent="-320040" defTabSz="420624">
              <a:lnSpc>
                <a:spcPct val="100000"/>
              </a:lnSpc>
              <a:spcBef>
                <a:spcPts val="3000"/>
              </a:spcBef>
              <a:defRPr sz="2304"/>
            </a:pPr>
            <a:r>
              <a:rPr lang="cs-CZ" sz="2200" dirty="0" smtClean="0"/>
              <a:t>i</a:t>
            </a:r>
            <a:r>
              <a:rPr sz="2200" dirty="0" err="1" smtClean="0"/>
              <a:t>ncidence</a:t>
            </a:r>
            <a:r>
              <a:rPr sz="2200" dirty="0" smtClean="0"/>
              <a:t> </a:t>
            </a:r>
            <a:r>
              <a:rPr sz="2200" dirty="0"/>
              <a:t>24-53/100000 </a:t>
            </a:r>
            <a:r>
              <a:rPr sz="2200" dirty="0" err="1"/>
              <a:t>jedinců</a:t>
            </a:r>
            <a:r>
              <a:rPr sz="2200" dirty="0"/>
              <a:t> </a:t>
            </a:r>
            <a:r>
              <a:rPr sz="2200" dirty="0" err="1"/>
              <a:t>za</a:t>
            </a:r>
            <a:r>
              <a:rPr sz="2200" dirty="0"/>
              <a:t> </a:t>
            </a:r>
            <a:r>
              <a:rPr sz="2200" dirty="0" err="1"/>
              <a:t>rok</a:t>
            </a:r>
            <a:r>
              <a:rPr sz="2200" dirty="0"/>
              <a:t>, v </a:t>
            </a:r>
            <a:r>
              <a:rPr sz="2200" dirty="0" err="1"/>
              <a:t>rozvojových</a:t>
            </a:r>
            <a:r>
              <a:rPr sz="2200" dirty="0"/>
              <a:t> </a:t>
            </a:r>
            <a:r>
              <a:rPr sz="2200" dirty="0" err="1"/>
              <a:t>zemích</a:t>
            </a:r>
            <a:r>
              <a:rPr sz="2200" dirty="0"/>
              <a:t> 3x</a:t>
            </a:r>
          </a:p>
          <a:p>
            <a:pPr marL="320040" indent="-320040" defTabSz="420624">
              <a:lnSpc>
                <a:spcPct val="100000"/>
              </a:lnSpc>
              <a:spcBef>
                <a:spcPts val="3000"/>
              </a:spcBef>
              <a:defRPr sz="2304"/>
            </a:pPr>
            <a:r>
              <a:rPr lang="cs-CZ" sz="2200" dirty="0" smtClean="0"/>
              <a:t>v</a:t>
            </a:r>
            <a:r>
              <a:rPr sz="2200" dirty="0" smtClean="0"/>
              <a:t> </a:t>
            </a:r>
            <a:r>
              <a:rPr sz="2200" dirty="0"/>
              <a:t>ČR </a:t>
            </a:r>
            <a:r>
              <a:rPr sz="2200" dirty="0" err="1"/>
              <a:t>více</a:t>
            </a:r>
            <a:r>
              <a:rPr sz="2200" dirty="0"/>
              <a:t> </a:t>
            </a:r>
            <a:r>
              <a:rPr sz="2200" dirty="0" err="1"/>
              <a:t>než</a:t>
            </a:r>
            <a:r>
              <a:rPr sz="2200" dirty="0"/>
              <a:t> 70000 </a:t>
            </a:r>
            <a:r>
              <a:rPr sz="2200" dirty="0" err="1"/>
              <a:t>pacientů</a:t>
            </a:r>
            <a:r>
              <a:rPr sz="2200" dirty="0"/>
              <a:t> s </a:t>
            </a:r>
            <a:r>
              <a:rPr sz="2200" dirty="0" err="1"/>
              <a:t>aktivní</a:t>
            </a:r>
            <a:r>
              <a:rPr sz="2200" dirty="0"/>
              <a:t> EPI</a:t>
            </a:r>
          </a:p>
          <a:p>
            <a:pPr marL="320040" indent="-320040" defTabSz="420624">
              <a:lnSpc>
                <a:spcPct val="100000"/>
              </a:lnSpc>
              <a:spcBef>
                <a:spcPts val="3000"/>
              </a:spcBef>
              <a:defRPr sz="2304"/>
            </a:pPr>
            <a:r>
              <a:rPr lang="cs-CZ" sz="2200" dirty="0" smtClean="0"/>
              <a:t>d</a:t>
            </a:r>
            <a:r>
              <a:rPr sz="2200" dirty="0" err="1" smtClean="0"/>
              <a:t>ef</a:t>
            </a:r>
            <a:r>
              <a:rPr sz="2200" dirty="0"/>
              <a:t>. - </a:t>
            </a:r>
            <a:r>
              <a:rPr sz="2200" dirty="0" err="1"/>
              <a:t>chronické</a:t>
            </a:r>
            <a:r>
              <a:rPr sz="2200" dirty="0"/>
              <a:t> </a:t>
            </a:r>
            <a:r>
              <a:rPr sz="2200" dirty="0" err="1"/>
              <a:t>neurologické</a:t>
            </a:r>
            <a:r>
              <a:rPr sz="2200" dirty="0"/>
              <a:t> </a:t>
            </a:r>
            <a:r>
              <a:rPr sz="2200" dirty="0" err="1"/>
              <a:t>onemocnění</a:t>
            </a:r>
            <a:r>
              <a:rPr sz="2200" dirty="0"/>
              <a:t> </a:t>
            </a:r>
            <a:r>
              <a:rPr sz="2200" dirty="0" err="1"/>
              <a:t>mozku</a:t>
            </a:r>
            <a:r>
              <a:rPr sz="2200" dirty="0"/>
              <a:t> </a:t>
            </a:r>
            <a:r>
              <a:rPr sz="2200" dirty="0" err="1"/>
              <a:t>charakterizované</a:t>
            </a:r>
            <a:r>
              <a:rPr sz="2200" dirty="0"/>
              <a:t> </a:t>
            </a:r>
            <a:r>
              <a:rPr sz="2200" dirty="0" err="1"/>
              <a:t>opakovanými</a:t>
            </a:r>
            <a:r>
              <a:rPr sz="2200" dirty="0"/>
              <a:t> </a:t>
            </a:r>
            <a:r>
              <a:rPr sz="2200" dirty="0" err="1"/>
              <a:t>záchvaty</a:t>
            </a:r>
            <a:r>
              <a:rPr sz="2200" dirty="0"/>
              <a:t> a </a:t>
            </a:r>
            <a:r>
              <a:rPr sz="2200" dirty="0" err="1"/>
              <a:t>abnormálními</a:t>
            </a:r>
            <a:r>
              <a:rPr sz="2200" dirty="0"/>
              <a:t> </a:t>
            </a:r>
            <a:r>
              <a:rPr sz="2200" dirty="0" err="1"/>
              <a:t>výboji</a:t>
            </a:r>
            <a:r>
              <a:rPr sz="2200" dirty="0"/>
              <a:t> </a:t>
            </a:r>
            <a:r>
              <a:rPr sz="2200" dirty="0" err="1"/>
              <a:t>mozkových</a:t>
            </a:r>
            <a:r>
              <a:rPr sz="2200" dirty="0"/>
              <a:t> </a:t>
            </a:r>
            <a:r>
              <a:rPr sz="2200" dirty="0" err="1"/>
              <a:t>neuronů</a:t>
            </a:r>
            <a:endParaRPr sz="2200" dirty="0"/>
          </a:p>
          <a:p>
            <a:pPr marL="320040" indent="-320040" defTabSz="420624">
              <a:lnSpc>
                <a:spcPct val="100000"/>
              </a:lnSpc>
              <a:spcBef>
                <a:spcPts val="3000"/>
              </a:spcBef>
              <a:defRPr sz="2304"/>
            </a:pPr>
            <a:r>
              <a:rPr lang="cs-CZ" sz="2200" dirty="0" err="1" smtClean="0"/>
              <a:t>k</a:t>
            </a:r>
            <a:r>
              <a:rPr sz="2200" dirty="0" smtClean="0"/>
              <a:t>e </a:t>
            </a:r>
            <a:r>
              <a:rPr sz="2200" dirty="0" err="1"/>
              <a:t>stanovení</a:t>
            </a:r>
            <a:r>
              <a:rPr sz="2200" dirty="0"/>
              <a:t> dg je </a:t>
            </a:r>
            <a:r>
              <a:rPr sz="2200" dirty="0" err="1"/>
              <a:t>nutný</a:t>
            </a:r>
            <a:r>
              <a:rPr sz="2200" dirty="0"/>
              <a:t> </a:t>
            </a:r>
            <a:r>
              <a:rPr sz="2200" dirty="0" err="1"/>
              <a:t>výskyt</a:t>
            </a:r>
            <a:r>
              <a:rPr sz="2200" dirty="0"/>
              <a:t> </a:t>
            </a:r>
            <a:r>
              <a:rPr sz="2200" dirty="0" err="1"/>
              <a:t>alespoň</a:t>
            </a:r>
            <a:r>
              <a:rPr sz="2200" dirty="0"/>
              <a:t> </a:t>
            </a:r>
            <a:r>
              <a:rPr sz="2200" dirty="0" err="1"/>
              <a:t>dvou</a:t>
            </a:r>
            <a:r>
              <a:rPr sz="2200" dirty="0"/>
              <a:t> </a:t>
            </a:r>
            <a:r>
              <a:rPr sz="2200" dirty="0" err="1"/>
              <a:t>nevyprovokovaných</a:t>
            </a:r>
            <a:r>
              <a:rPr sz="2200" dirty="0"/>
              <a:t> </a:t>
            </a:r>
            <a:r>
              <a:rPr sz="2200" dirty="0" err="1"/>
              <a:t>záchvatů</a:t>
            </a:r>
            <a:endParaRPr sz="2200" dirty="0"/>
          </a:p>
          <a:p>
            <a:pPr marL="320040" indent="-320040" defTabSz="420624">
              <a:lnSpc>
                <a:spcPct val="100000"/>
              </a:lnSpc>
              <a:spcBef>
                <a:spcPts val="3000"/>
              </a:spcBef>
              <a:defRPr sz="2304"/>
            </a:pPr>
            <a:r>
              <a:rPr sz="2200" dirty="0"/>
              <a:t>1-4% populace </a:t>
            </a:r>
            <a:r>
              <a:rPr sz="2200" dirty="0" err="1"/>
              <a:t>prodělá</a:t>
            </a:r>
            <a:r>
              <a:rPr sz="2200" dirty="0"/>
              <a:t> v </a:t>
            </a:r>
            <a:r>
              <a:rPr sz="2200" dirty="0" err="1"/>
              <a:t>životě</a:t>
            </a:r>
            <a:r>
              <a:rPr sz="2200" dirty="0"/>
              <a:t> </a:t>
            </a:r>
            <a:r>
              <a:rPr sz="2200" dirty="0" err="1"/>
              <a:t>zcela</a:t>
            </a:r>
            <a:r>
              <a:rPr sz="2200" dirty="0"/>
              <a:t> </a:t>
            </a:r>
            <a:r>
              <a:rPr sz="2200" dirty="0" err="1"/>
              <a:t>ojedinělý</a:t>
            </a:r>
            <a:r>
              <a:rPr sz="2200" dirty="0"/>
              <a:t> EPI </a:t>
            </a:r>
            <a:r>
              <a:rPr sz="2200" dirty="0" err="1"/>
              <a:t>záchvat</a:t>
            </a:r>
            <a:r>
              <a:rPr sz="2200" dirty="0"/>
              <a:t> </a:t>
            </a:r>
            <a:r>
              <a:rPr sz="2200" dirty="0" err="1"/>
              <a:t>většinou</a:t>
            </a:r>
            <a:r>
              <a:rPr sz="2200" dirty="0"/>
              <a:t> </a:t>
            </a:r>
            <a:r>
              <a:rPr sz="2200" dirty="0" err="1"/>
              <a:t>situačně</a:t>
            </a:r>
            <a:r>
              <a:rPr sz="2200" dirty="0"/>
              <a:t> </a:t>
            </a:r>
            <a:r>
              <a:rPr sz="2200" dirty="0" err="1"/>
              <a:t>podmíněný</a:t>
            </a:r>
            <a:r>
              <a:rPr sz="2200" dirty="0"/>
              <a:t> </a:t>
            </a:r>
            <a:r>
              <a:rPr sz="2200" dirty="0" smtClean="0"/>
              <a:t>(</a:t>
            </a:r>
            <a:r>
              <a:rPr sz="2200" dirty="0" err="1" smtClean="0"/>
              <a:t>porucha</a:t>
            </a:r>
            <a:r>
              <a:rPr sz="2200" dirty="0" smtClean="0"/>
              <a:t> </a:t>
            </a:r>
            <a:r>
              <a:rPr sz="2200" dirty="0" err="1"/>
              <a:t>životosprávy</a:t>
            </a:r>
            <a:r>
              <a:rPr sz="2200" dirty="0"/>
              <a:t>, </a:t>
            </a:r>
            <a:r>
              <a:rPr sz="2200" dirty="0" err="1"/>
              <a:t>spánková</a:t>
            </a:r>
            <a:r>
              <a:rPr sz="2200" dirty="0"/>
              <a:t> </a:t>
            </a:r>
            <a:r>
              <a:rPr sz="2200" dirty="0" err="1"/>
              <a:t>deprivace</a:t>
            </a:r>
            <a:r>
              <a:rPr sz="2200" dirty="0"/>
              <a:t>, </a:t>
            </a:r>
            <a:r>
              <a:rPr sz="2200" dirty="0" err="1"/>
              <a:t>nadměrná</a:t>
            </a:r>
            <a:r>
              <a:rPr sz="2200" dirty="0"/>
              <a:t> </a:t>
            </a:r>
            <a:r>
              <a:rPr sz="2200" dirty="0" err="1"/>
              <a:t>zátěž</a:t>
            </a:r>
            <a:r>
              <a:rPr sz="2200" dirty="0"/>
              <a:t> </a:t>
            </a:r>
            <a:r>
              <a:rPr sz="2200" dirty="0" err="1"/>
              <a:t>organismu</a:t>
            </a:r>
            <a:r>
              <a:rPr sz="2200" dirty="0"/>
              <a:t>,...)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Epilepsie okcipitálního laloku - OLE"/>
          <p:cNvSpPr txBox="1">
            <a:spLocks noGrp="1"/>
          </p:cNvSpPr>
          <p:nvPr>
            <p:ph type="title"/>
          </p:nvPr>
        </p:nvSpPr>
        <p:spPr>
          <a:xfrm>
            <a:off x="3348136" y="666976"/>
            <a:ext cx="9070848" cy="1838973"/>
          </a:xfrm>
          <a:prstGeom prst="rect">
            <a:avLst/>
          </a:prstGeom>
        </p:spPr>
        <p:txBody>
          <a:bodyPr>
            <a:normAutofit/>
          </a:bodyPr>
          <a:lstStyle>
            <a:lvl1pPr defTabSz="385572">
              <a:defRPr sz="5280"/>
            </a:lvl1pPr>
          </a:lstStyle>
          <a:p>
            <a:r>
              <a:rPr sz="4800" dirty="0" err="1"/>
              <a:t>Epilepsie</a:t>
            </a:r>
            <a:r>
              <a:rPr sz="4800" dirty="0"/>
              <a:t> </a:t>
            </a:r>
            <a:r>
              <a:rPr sz="4800" dirty="0" err="1"/>
              <a:t>okcipitálního</a:t>
            </a:r>
            <a:r>
              <a:rPr sz="4800" dirty="0"/>
              <a:t> </a:t>
            </a:r>
            <a:r>
              <a:rPr sz="4800" dirty="0" err="1"/>
              <a:t>laloku</a:t>
            </a:r>
            <a:r>
              <a:rPr sz="4800" dirty="0"/>
              <a:t> - OLE</a:t>
            </a:r>
          </a:p>
        </p:txBody>
      </p:sp>
      <p:sp>
        <p:nvSpPr>
          <p:cNvPr id="266" name="Není moc častá, tvoří méně než 10% všech fokálních EPI…"/>
          <p:cNvSpPr txBox="1">
            <a:spLocks noGrp="1"/>
          </p:cNvSpPr>
          <p:nvPr>
            <p:ph type="body" idx="1"/>
          </p:nvPr>
        </p:nvSpPr>
        <p:spPr>
          <a:xfrm>
            <a:off x="845311" y="2669059"/>
            <a:ext cx="11684439" cy="677150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24485" indent="-324485" defTabSz="426466">
              <a:lnSpc>
                <a:spcPct val="100000"/>
              </a:lnSpc>
              <a:spcBef>
                <a:spcPts val="3000"/>
              </a:spcBef>
              <a:defRPr sz="2336"/>
            </a:pPr>
            <a:r>
              <a:rPr lang="cs-CZ" sz="2200" dirty="0" err="1" smtClean="0"/>
              <a:t>n</a:t>
            </a:r>
            <a:r>
              <a:rPr sz="2200" dirty="0" err="1" smtClean="0"/>
              <a:t>ení</a:t>
            </a:r>
            <a:r>
              <a:rPr sz="2200" dirty="0" smtClean="0"/>
              <a:t> </a:t>
            </a:r>
            <a:r>
              <a:rPr sz="2200" dirty="0" err="1"/>
              <a:t>moc</a:t>
            </a:r>
            <a:r>
              <a:rPr sz="2200" dirty="0"/>
              <a:t> </a:t>
            </a:r>
            <a:r>
              <a:rPr sz="2200" dirty="0" err="1"/>
              <a:t>častá</a:t>
            </a:r>
            <a:r>
              <a:rPr sz="2200" dirty="0"/>
              <a:t>, </a:t>
            </a:r>
            <a:r>
              <a:rPr sz="2200" dirty="0" err="1"/>
              <a:t>tvoří</a:t>
            </a:r>
            <a:r>
              <a:rPr sz="2200" dirty="0"/>
              <a:t> </a:t>
            </a:r>
            <a:r>
              <a:rPr sz="2200" dirty="0" err="1"/>
              <a:t>méně</a:t>
            </a:r>
            <a:r>
              <a:rPr sz="2200" dirty="0"/>
              <a:t> </a:t>
            </a:r>
            <a:r>
              <a:rPr sz="2200" dirty="0" err="1"/>
              <a:t>než</a:t>
            </a:r>
            <a:r>
              <a:rPr sz="2200" dirty="0"/>
              <a:t> 10% </a:t>
            </a:r>
            <a:r>
              <a:rPr sz="2200" dirty="0" err="1"/>
              <a:t>všech</a:t>
            </a:r>
            <a:r>
              <a:rPr sz="2200" dirty="0"/>
              <a:t> </a:t>
            </a:r>
            <a:r>
              <a:rPr sz="2200" dirty="0" err="1"/>
              <a:t>fokálních</a:t>
            </a:r>
            <a:r>
              <a:rPr sz="2200" dirty="0"/>
              <a:t> EPI</a:t>
            </a:r>
          </a:p>
          <a:p>
            <a:pPr marL="324485" indent="-324485" defTabSz="426466">
              <a:lnSpc>
                <a:spcPct val="100000"/>
              </a:lnSpc>
              <a:spcBef>
                <a:spcPts val="3000"/>
              </a:spcBef>
              <a:defRPr sz="2336"/>
            </a:pPr>
            <a:r>
              <a:rPr lang="cs-CZ" sz="2200" dirty="0" err="1" smtClean="0"/>
              <a:t>o</a:t>
            </a:r>
            <a:r>
              <a:rPr sz="2200" dirty="0" err="1" smtClean="0"/>
              <a:t>kcipitální</a:t>
            </a:r>
            <a:r>
              <a:rPr sz="2200" dirty="0" smtClean="0"/>
              <a:t> </a:t>
            </a:r>
            <a:r>
              <a:rPr sz="2200" dirty="0" err="1"/>
              <a:t>oblasti</a:t>
            </a:r>
            <a:r>
              <a:rPr sz="2200" dirty="0"/>
              <a:t> </a:t>
            </a:r>
            <a:r>
              <a:rPr sz="2200" dirty="0" err="1"/>
              <a:t>jsou</a:t>
            </a:r>
            <a:r>
              <a:rPr sz="2200" dirty="0"/>
              <a:t> </a:t>
            </a:r>
            <a:r>
              <a:rPr sz="2200" dirty="0" err="1"/>
              <a:t>klíčové</a:t>
            </a:r>
            <a:r>
              <a:rPr sz="2200" dirty="0"/>
              <a:t> pro </a:t>
            </a:r>
            <a:r>
              <a:rPr sz="2200" dirty="0" err="1"/>
              <a:t>vizuální</a:t>
            </a:r>
            <a:r>
              <a:rPr sz="2200" dirty="0"/>
              <a:t> </a:t>
            </a:r>
            <a:r>
              <a:rPr sz="2200" dirty="0" err="1"/>
              <a:t>procesy</a:t>
            </a:r>
            <a:r>
              <a:rPr sz="2200" dirty="0"/>
              <a:t>; </a:t>
            </a:r>
            <a:r>
              <a:rPr sz="2200" dirty="0" err="1"/>
              <a:t>fčně</a:t>
            </a:r>
            <a:r>
              <a:rPr sz="2200" dirty="0"/>
              <a:t> </a:t>
            </a:r>
            <a:r>
              <a:rPr sz="2200" dirty="0" err="1"/>
              <a:t>souvisí</a:t>
            </a:r>
            <a:r>
              <a:rPr sz="2200" dirty="0"/>
              <a:t> s </a:t>
            </a:r>
            <a:r>
              <a:rPr sz="2200" dirty="0" err="1"/>
              <a:t>mnoha</a:t>
            </a:r>
            <a:r>
              <a:rPr sz="2200" dirty="0"/>
              <a:t> </a:t>
            </a:r>
            <a:r>
              <a:rPr sz="2200" dirty="0" err="1"/>
              <a:t>dalšími</a:t>
            </a:r>
            <a:r>
              <a:rPr sz="2200" dirty="0"/>
              <a:t> KF - </a:t>
            </a:r>
            <a:r>
              <a:rPr sz="2200" dirty="0" err="1"/>
              <a:t>hlavně</a:t>
            </a:r>
            <a:r>
              <a:rPr sz="2200" dirty="0"/>
              <a:t> </a:t>
            </a:r>
            <a:r>
              <a:rPr sz="2200" dirty="0" smtClean="0"/>
              <a:t>proto</a:t>
            </a:r>
            <a:r>
              <a:rPr sz="2200" dirty="0"/>
              <a:t>, </a:t>
            </a:r>
            <a:r>
              <a:rPr sz="2200" dirty="0" err="1"/>
              <a:t>že</a:t>
            </a:r>
            <a:r>
              <a:rPr sz="2200" dirty="0"/>
              <a:t> </a:t>
            </a:r>
            <a:r>
              <a:rPr sz="2200" dirty="0" err="1"/>
              <a:t>většinu</a:t>
            </a:r>
            <a:r>
              <a:rPr sz="2200" dirty="0"/>
              <a:t> </a:t>
            </a:r>
            <a:r>
              <a:rPr sz="2200" dirty="0" err="1"/>
              <a:t>informaci</a:t>
            </a:r>
            <a:r>
              <a:rPr sz="2200" dirty="0"/>
              <a:t> z </a:t>
            </a:r>
            <a:r>
              <a:rPr sz="2200" dirty="0" err="1"/>
              <a:t>okolí</a:t>
            </a:r>
            <a:r>
              <a:rPr sz="2200" dirty="0"/>
              <a:t> </a:t>
            </a:r>
            <a:r>
              <a:rPr sz="2200" dirty="0" err="1"/>
              <a:t>zpracováváme</a:t>
            </a:r>
            <a:r>
              <a:rPr sz="2200" dirty="0"/>
              <a:t> </a:t>
            </a:r>
            <a:r>
              <a:rPr sz="2200" dirty="0" err="1"/>
              <a:t>za</a:t>
            </a:r>
            <a:r>
              <a:rPr sz="2200" dirty="0"/>
              <a:t> </a:t>
            </a:r>
            <a:r>
              <a:rPr sz="2200" dirty="0" err="1"/>
              <a:t>pomoci</a:t>
            </a:r>
            <a:r>
              <a:rPr sz="2200" dirty="0"/>
              <a:t> </a:t>
            </a:r>
            <a:r>
              <a:rPr sz="2200" dirty="0" err="1"/>
              <a:t>zraku</a:t>
            </a:r>
            <a:endParaRPr sz="2200" dirty="0"/>
          </a:p>
          <a:p>
            <a:pPr marL="324485" indent="-324485" defTabSz="426466">
              <a:lnSpc>
                <a:spcPct val="100000"/>
              </a:lnSpc>
              <a:spcBef>
                <a:spcPts val="3000"/>
              </a:spcBef>
              <a:defRPr sz="2336"/>
            </a:pPr>
            <a:r>
              <a:rPr sz="2200" dirty="0" err="1"/>
              <a:t>pac.</a:t>
            </a:r>
            <a:r>
              <a:rPr sz="2200" dirty="0"/>
              <a:t> s </a:t>
            </a:r>
            <a:r>
              <a:rPr sz="2200" dirty="0" err="1"/>
              <a:t>lézemi</a:t>
            </a:r>
            <a:r>
              <a:rPr sz="2200" dirty="0"/>
              <a:t> </a:t>
            </a:r>
            <a:r>
              <a:rPr sz="2200" dirty="0" err="1"/>
              <a:t>na</a:t>
            </a:r>
            <a:r>
              <a:rPr sz="2200" dirty="0"/>
              <a:t> T-O </a:t>
            </a:r>
            <a:r>
              <a:rPr sz="2200" dirty="0" err="1"/>
              <a:t>pomezí</a:t>
            </a:r>
            <a:r>
              <a:rPr sz="2200" dirty="0"/>
              <a:t> - </a:t>
            </a:r>
            <a:r>
              <a:rPr sz="2200" dirty="0" err="1"/>
              <a:t>vizuální</a:t>
            </a:r>
            <a:r>
              <a:rPr sz="2200" dirty="0"/>
              <a:t> </a:t>
            </a:r>
            <a:r>
              <a:rPr sz="2200" dirty="0" err="1"/>
              <a:t>agnózie</a:t>
            </a:r>
            <a:r>
              <a:rPr sz="2200" dirty="0"/>
              <a:t>, </a:t>
            </a:r>
            <a:r>
              <a:rPr sz="2200" dirty="0" err="1"/>
              <a:t>kdy</a:t>
            </a:r>
            <a:r>
              <a:rPr sz="2200" dirty="0"/>
              <a:t> </a:t>
            </a:r>
            <a:r>
              <a:rPr sz="2200" dirty="0" err="1"/>
              <a:t>perceptivní</a:t>
            </a:r>
            <a:r>
              <a:rPr sz="2200" dirty="0"/>
              <a:t> </a:t>
            </a:r>
            <a:r>
              <a:rPr sz="2200" dirty="0" err="1"/>
              <a:t>agnózie</a:t>
            </a:r>
            <a:r>
              <a:rPr sz="2200" dirty="0"/>
              <a:t> je </a:t>
            </a:r>
            <a:r>
              <a:rPr sz="2200" dirty="0" err="1"/>
              <a:t>spojována</a:t>
            </a:r>
            <a:r>
              <a:rPr sz="2200" dirty="0"/>
              <a:t> s </a:t>
            </a:r>
            <a:r>
              <a:rPr sz="2200" dirty="0" err="1"/>
              <a:t>pravostrannými</a:t>
            </a:r>
            <a:r>
              <a:rPr sz="2200" dirty="0"/>
              <a:t> </a:t>
            </a:r>
            <a:r>
              <a:rPr sz="2200" dirty="0" err="1"/>
              <a:t>lézemi</a:t>
            </a:r>
            <a:r>
              <a:rPr sz="2200" dirty="0"/>
              <a:t>, </a:t>
            </a:r>
            <a:r>
              <a:rPr sz="2200" dirty="0" err="1"/>
              <a:t>oproti</a:t>
            </a:r>
            <a:r>
              <a:rPr sz="2200" dirty="0"/>
              <a:t> </a:t>
            </a:r>
            <a:r>
              <a:rPr sz="2200" dirty="0" err="1"/>
              <a:t>tomu</a:t>
            </a:r>
            <a:r>
              <a:rPr sz="2200" dirty="0"/>
              <a:t> </a:t>
            </a:r>
            <a:r>
              <a:rPr sz="2200" dirty="0" err="1"/>
              <a:t>asociační</a:t>
            </a:r>
            <a:r>
              <a:rPr sz="2200" dirty="0"/>
              <a:t> </a:t>
            </a:r>
            <a:r>
              <a:rPr sz="2200" dirty="0" err="1"/>
              <a:t>agnózie</a:t>
            </a:r>
            <a:r>
              <a:rPr sz="2200" dirty="0"/>
              <a:t> u </a:t>
            </a:r>
            <a:r>
              <a:rPr sz="2200" dirty="0" err="1"/>
              <a:t>lézí</a:t>
            </a:r>
            <a:r>
              <a:rPr sz="2200" dirty="0"/>
              <a:t> </a:t>
            </a:r>
            <a:r>
              <a:rPr sz="2200" dirty="0" err="1"/>
              <a:t>levostranných</a:t>
            </a:r>
            <a:endParaRPr sz="2200" dirty="0"/>
          </a:p>
          <a:p>
            <a:pPr marL="324485" indent="-324485" defTabSz="426466">
              <a:lnSpc>
                <a:spcPct val="100000"/>
              </a:lnSpc>
              <a:spcBef>
                <a:spcPts val="3000"/>
              </a:spcBef>
              <a:defRPr sz="2336"/>
            </a:pPr>
            <a:r>
              <a:rPr sz="2200" dirty="0" err="1"/>
              <a:t>pac.</a:t>
            </a:r>
            <a:r>
              <a:rPr sz="2200" dirty="0"/>
              <a:t> s </a:t>
            </a:r>
            <a:r>
              <a:rPr sz="2200" dirty="0" err="1"/>
              <a:t>lézemi</a:t>
            </a:r>
            <a:r>
              <a:rPr sz="2200" dirty="0"/>
              <a:t> </a:t>
            </a:r>
            <a:r>
              <a:rPr sz="2200" dirty="0" err="1"/>
              <a:t>na</a:t>
            </a:r>
            <a:r>
              <a:rPr sz="2200" dirty="0"/>
              <a:t> P-O </a:t>
            </a:r>
            <a:r>
              <a:rPr sz="2200" dirty="0" err="1"/>
              <a:t>pomezí</a:t>
            </a:r>
            <a:r>
              <a:rPr sz="2200" dirty="0"/>
              <a:t> - </a:t>
            </a:r>
            <a:r>
              <a:rPr sz="2200" dirty="0" err="1"/>
              <a:t>pravostranně</a:t>
            </a:r>
            <a:r>
              <a:rPr sz="2200" dirty="0"/>
              <a:t> </a:t>
            </a:r>
            <a:r>
              <a:rPr sz="2200" dirty="0" err="1"/>
              <a:t>vykazují</a:t>
            </a:r>
            <a:r>
              <a:rPr sz="2200" dirty="0"/>
              <a:t> abnormality </a:t>
            </a:r>
            <a:r>
              <a:rPr sz="2200" dirty="0" err="1"/>
              <a:t>ve</a:t>
            </a:r>
            <a:r>
              <a:rPr sz="2200" dirty="0"/>
              <a:t> </a:t>
            </a:r>
            <a:r>
              <a:rPr sz="2200" dirty="0" err="1"/>
              <a:t>vnímání</a:t>
            </a:r>
            <a:r>
              <a:rPr sz="2200" dirty="0"/>
              <a:t> </a:t>
            </a:r>
            <a:r>
              <a:rPr sz="2200" dirty="0" err="1"/>
              <a:t>hloubky</a:t>
            </a:r>
            <a:r>
              <a:rPr sz="2200" dirty="0"/>
              <a:t>, </a:t>
            </a:r>
            <a:r>
              <a:rPr sz="2200" dirty="0" err="1"/>
              <a:t>formy</a:t>
            </a:r>
            <a:r>
              <a:rPr sz="2200" dirty="0"/>
              <a:t> a </a:t>
            </a:r>
            <a:r>
              <a:rPr sz="2200" dirty="0" err="1"/>
              <a:t>prostorových</a:t>
            </a:r>
            <a:r>
              <a:rPr sz="2200" dirty="0"/>
              <a:t> </a:t>
            </a:r>
            <a:r>
              <a:rPr sz="2200" dirty="0" err="1"/>
              <a:t>vztahů</a:t>
            </a:r>
            <a:r>
              <a:rPr sz="2200" dirty="0"/>
              <a:t>; </a:t>
            </a:r>
            <a:r>
              <a:rPr sz="2200" dirty="0" err="1"/>
              <a:t>mohou</a:t>
            </a:r>
            <a:r>
              <a:rPr sz="2200" dirty="0"/>
              <a:t> </a:t>
            </a:r>
            <a:r>
              <a:rPr sz="2200" dirty="0" err="1"/>
              <a:t>mít</a:t>
            </a:r>
            <a:r>
              <a:rPr sz="2200" dirty="0"/>
              <a:t> </a:t>
            </a:r>
            <a:r>
              <a:rPr sz="2200" dirty="0" err="1"/>
              <a:t>problém</a:t>
            </a:r>
            <a:r>
              <a:rPr sz="2200" dirty="0"/>
              <a:t> </a:t>
            </a:r>
            <a:r>
              <a:rPr sz="2200" dirty="0" err="1"/>
              <a:t>rozpoznat</a:t>
            </a:r>
            <a:r>
              <a:rPr sz="2200" dirty="0"/>
              <a:t> </a:t>
            </a:r>
            <a:r>
              <a:rPr sz="2200" dirty="0" err="1"/>
              <a:t>komplexní</a:t>
            </a:r>
            <a:r>
              <a:rPr sz="2200" dirty="0"/>
              <a:t> </a:t>
            </a:r>
            <a:r>
              <a:rPr sz="2200" dirty="0" err="1"/>
              <a:t>objekty</a:t>
            </a:r>
            <a:r>
              <a:rPr sz="2200" dirty="0"/>
              <a:t>, </a:t>
            </a:r>
            <a:r>
              <a:rPr sz="2200" dirty="0" err="1"/>
              <a:t>tváře</a:t>
            </a:r>
            <a:r>
              <a:rPr sz="2200" dirty="0"/>
              <a:t> (</a:t>
            </a:r>
            <a:r>
              <a:rPr sz="2200" dirty="0" err="1"/>
              <a:t>prozopagnózie</a:t>
            </a:r>
            <a:r>
              <a:rPr sz="2200" dirty="0"/>
              <a:t>) </a:t>
            </a:r>
            <a:r>
              <a:rPr sz="2200" dirty="0" err="1"/>
              <a:t>nebo</a:t>
            </a:r>
            <a:r>
              <a:rPr sz="2200" dirty="0"/>
              <a:t> </a:t>
            </a:r>
            <a:r>
              <a:rPr sz="2200" dirty="0" err="1"/>
              <a:t>barvy</a:t>
            </a:r>
            <a:r>
              <a:rPr sz="2200" dirty="0"/>
              <a:t> (</a:t>
            </a:r>
            <a:r>
              <a:rPr sz="2200" dirty="0" err="1"/>
              <a:t>achromatopsie</a:t>
            </a:r>
            <a:r>
              <a:rPr sz="2200" dirty="0"/>
              <a:t>)</a:t>
            </a:r>
          </a:p>
          <a:p>
            <a:pPr marL="324485" indent="-324485" defTabSz="426466">
              <a:lnSpc>
                <a:spcPct val="100000"/>
              </a:lnSpc>
              <a:spcBef>
                <a:spcPts val="3000"/>
              </a:spcBef>
              <a:defRPr sz="2336"/>
            </a:pPr>
            <a:r>
              <a:rPr lang="cs-CZ" sz="2200" dirty="0" smtClean="0"/>
              <a:t>k</a:t>
            </a:r>
            <a:r>
              <a:rPr sz="2200" dirty="0" smtClean="0"/>
              <a:t> </a:t>
            </a:r>
            <a:r>
              <a:rPr sz="2200" dirty="0" err="1"/>
              <a:t>často</a:t>
            </a:r>
            <a:r>
              <a:rPr sz="2200" dirty="0"/>
              <a:t> </a:t>
            </a:r>
            <a:r>
              <a:rPr sz="2200" dirty="0" err="1"/>
              <a:t>používaným</a:t>
            </a:r>
            <a:r>
              <a:rPr sz="2200" dirty="0"/>
              <a:t> NPS </a:t>
            </a:r>
            <a:r>
              <a:rPr sz="2200" dirty="0" err="1"/>
              <a:t>testům</a:t>
            </a:r>
            <a:r>
              <a:rPr sz="2200" dirty="0"/>
              <a:t> </a:t>
            </a:r>
            <a:r>
              <a:rPr sz="2200" dirty="0" err="1"/>
              <a:t>patří</a:t>
            </a:r>
            <a:r>
              <a:rPr sz="2200" dirty="0"/>
              <a:t> - Visual Object and Space Perception Battery (VOSP); Face Recognition Test; ROCFT; Benton Judgment of Line Orientation (JLO); </a:t>
            </a:r>
            <a:r>
              <a:rPr sz="2200" dirty="0" err="1"/>
              <a:t>případně</a:t>
            </a:r>
            <a:r>
              <a:rPr sz="2200" dirty="0"/>
              <a:t> </a:t>
            </a:r>
            <a:r>
              <a:rPr sz="2200" dirty="0" err="1"/>
              <a:t>nespecifické</a:t>
            </a:r>
            <a:r>
              <a:rPr sz="2200" dirty="0"/>
              <a:t> </a:t>
            </a:r>
            <a:r>
              <a:rPr sz="2200" dirty="0" err="1"/>
              <a:t>zkoušky</a:t>
            </a:r>
            <a:endParaRPr sz="22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Epileptochirurgie - NPS aspekty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/>
          </a:bodyPr>
          <a:lstStyle>
            <a:lvl1pPr defTabSz="484886">
              <a:defRPr sz="6640"/>
            </a:lvl1pPr>
          </a:lstStyle>
          <a:p>
            <a:r>
              <a:rPr sz="4800" dirty="0" err="1"/>
              <a:t>Epileptochirurgie</a:t>
            </a:r>
            <a:r>
              <a:rPr sz="4800" dirty="0"/>
              <a:t> - NPS </a:t>
            </a:r>
            <a:r>
              <a:rPr sz="4800" dirty="0" err="1"/>
              <a:t>aspekty</a:t>
            </a:r>
            <a:endParaRPr sz="4800" dirty="0"/>
          </a:p>
        </p:txBody>
      </p:sp>
      <p:sp>
        <p:nvSpPr>
          <p:cNvPr id="269" name="NPS - nedílná součást týmu; participuje na diagnostickým procesu - výběr vhodných kandidátů, upřesnění lokalizace epileptogenní léze, vyjádření se k případným pooperačním rizikům stran KF a kvality spolupráce), na pooperačním sledování, podporuje a provází pacienty či jejich rodinné příslušníky - formou podpůrné psychologické péče nebo PST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sz="2200" dirty="0"/>
              <a:t>NPS - </a:t>
            </a:r>
            <a:r>
              <a:rPr sz="2200" dirty="0" err="1"/>
              <a:t>nedílná</a:t>
            </a:r>
            <a:r>
              <a:rPr sz="2200" dirty="0"/>
              <a:t> </a:t>
            </a:r>
            <a:r>
              <a:rPr sz="2200" dirty="0" err="1"/>
              <a:t>součást</a:t>
            </a:r>
            <a:r>
              <a:rPr sz="2200" dirty="0"/>
              <a:t> </a:t>
            </a:r>
            <a:r>
              <a:rPr sz="2200" dirty="0" err="1"/>
              <a:t>týmu</a:t>
            </a:r>
            <a:r>
              <a:rPr sz="2200" dirty="0"/>
              <a:t>; </a:t>
            </a:r>
            <a:r>
              <a:rPr sz="2200" dirty="0" err="1"/>
              <a:t>participuje</a:t>
            </a:r>
            <a:r>
              <a:rPr sz="2200" dirty="0"/>
              <a:t> </a:t>
            </a:r>
            <a:r>
              <a:rPr sz="2200" dirty="0" err="1"/>
              <a:t>na</a:t>
            </a:r>
            <a:r>
              <a:rPr sz="2200" dirty="0"/>
              <a:t> </a:t>
            </a:r>
            <a:r>
              <a:rPr sz="2200" dirty="0" err="1" smtClean="0"/>
              <a:t>diagnostick</a:t>
            </a:r>
            <a:r>
              <a:rPr lang="cs-CZ" sz="2200" dirty="0" smtClean="0"/>
              <a:t>é</a:t>
            </a:r>
            <a:r>
              <a:rPr sz="2200" dirty="0" smtClean="0"/>
              <a:t>m </a:t>
            </a:r>
            <a:r>
              <a:rPr sz="2200" dirty="0" err="1"/>
              <a:t>procesu</a:t>
            </a:r>
            <a:r>
              <a:rPr sz="2200" dirty="0"/>
              <a:t> - </a:t>
            </a:r>
            <a:r>
              <a:rPr sz="2200" dirty="0" err="1"/>
              <a:t>výběr</a:t>
            </a:r>
            <a:r>
              <a:rPr sz="2200" dirty="0"/>
              <a:t> </a:t>
            </a:r>
            <a:r>
              <a:rPr sz="2200" dirty="0" err="1"/>
              <a:t>vhodných</a:t>
            </a:r>
            <a:r>
              <a:rPr sz="2200" dirty="0"/>
              <a:t> </a:t>
            </a:r>
            <a:r>
              <a:rPr sz="2200" dirty="0" err="1"/>
              <a:t>kandidátů</a:t>
            </a:r>
            <a:r>
              <a:rPr sz="2200" dirty="0"/>
              <a:t>, </a:t>
            </a:r>
            <a:r>
              <a:rPr sz="2200" dirty="0" err="1"/>
              <a:t>upřesnění</a:t>
            </a:r>
            <a:r>
              <a:rPr sz="2200" dirty="0"/>
              <a:t> </a:t>
            </a:r>
            <a:r>
              <a:rPr sz="2200" dirty="0" err="1"/>
              <a:t>lokalizace</a:t>
            </a:r>
            <a:r>
              <a:rPr sz="2200" dirty="0"/>
              <a:t> </a:t>
            </a:r>
            <a:r>
              <a:rPr sz="2200" dirty="0" err="1"/>
              <a:t>epileptogenní</a:t>
            </a:r>
            <a:r>
              <a:rPr sz="2200" dirty="0"/>
              <a:t> </a:t>
            </a:r>
            <a:r>
              <a:rPr sz="2200" dirty="0" err="1"/>
              <a:t>léze</a:t>
            </a:r>
            <a:r>
              <a:rPr sz="2200" dirty="0"/>
              <a:t>, </a:t>
            </a:r>
            <a:r>
              <a:rPr sz="2200" dirty="0" err="1"/>
              <a:t>vyjádření</a:t>
            </a:r>
            <a:r>
              <a:rPr sz="2200" dirty="0"/>
              <a:t> se </a:t>
            </a:r>
            <a:r>
              <a:rPr lang="cs-CZ" sz="2200" dirty="0" smtClean="0"/>
              <a:t>                  </a:t>
            </a:r>
            <a:r>
              <a:rPr sz="2200" dirty="0" smtClean="0"/>
              <a:t>k </a:t>
            </a:r>
            <a:r>
              <a:rPr sz="2200" dirty="0" err="1"/>
              <a:t>případným</a:t>
            </a:r>
            <a:r>
              <a:rPr sz="2200" dirty="0"/>
              <a:t> </a:t>
            </a:r>
            <a:r>
              <a:rPr sz="2200" dirty="0" err="1"/>
              <a:t>pooperačním</a:t>
            </a:r>
            <a:r>
              <a:rPr sz="2200" dirty="0"/>
              <a:t> </a:t>
            </a:r>
            <a:r>
              <a:rPr sz="2200" dirty="0" err="1"/>
              <a:t>rizikům</a:t>
            </a:r>
            <a:r>
              <a:rPr sz="2200" dirty="0"/>
              <a:t> </a:t>
            </a:r>
            <a:r>
              <a:rPr sz="2200" dirty="0" err="1"/>
              <a:t>stran</a:t>
            </a:r>
            <a:r>
              <a:rPr sz="2200" dirty="0"/>
              <a:t> KF a </a:t>
            </a:r>
            <a:r>
              <a:rPr sz="2200" dirty="0" err="1"/>
              <a:t>kvality</a:t>
            </a:r>
            <a:r>
              <a:rPr sz="2200" dirty="0"/>
              <a:t> </a:t>
            </a:r>
            <a:r>
              <a:rPr sz="2200" dirty="0" err="1"/>
              <a:t>spolupráce</a:t>
            </a:r>
            <a:r>
              <a:rPr sz="2200" dirty="0"/>
              <a:t>), </a:t>
            </a:r>
            <a:r>
              <a:rPr sz="2200" dirty="0" err="1"/>
              <a:t>na</a:t>
            </a:r>
            <a:r>
              <a:rPr sz="2200" dirty="0"/>
              <a:t> </a:t>
            </a:r>
            <a:r>
              <a:rPr sz="2200" dirty="0" err="1"/>
              <a:t>pooperačním</a:t>
            </a:r>
            <a:r>
              <a:rPr sz="2200" dirty="0"/>
              <a:t> </a:t>
            </a:r>
            <a:r>
              <a:rPr sz="2200" dirty="0" err="1"/>
              <a:t>sledování</a:t>
            </a:r>
            <a:r>
              <a:rPr sz="2200" dirty="0"/>
              <a:t>, </a:t>
            </a:r>
            <a:r>
              <a:rPr sz="2200" dirty="0" err="1"/>
              <a:t>podporuje</a:t>
            </a:r>
            <a:r>
              <a:rPr sz="2200" dirty="0"/>
              <a:t> a </a:t>
            </a:r>
            <a:r>
              <a:rPr sz="2200" dirty="0" err="1"/>
              <a:t>provází</a:t>
            </a:r>
            <a:r>
              <a:rPr sz="2200" dirty="0"/>
              <a:t> </a:t>
            </a:r>
            <a:r>
              <a:rPr sz="2200" dirty="0" err="1"/>
              <a:t>pacienty</a:t>
            </a:r>
            <a:r>
              <a:rPr sz="2200" dirty="0"/>
              <a:t> </a:t>
            </a:r>
            <a:r>
              <a:rPr sz="2200" dirty="0" err="1"/>
              <a:t>či</a:t>
            </a:r>
            <a:r>
              <a:rPr sz="2200" dirty="0"/>
              <a:t> </a:t>
            </a:r>
            <a:r>
              <a:rPr sz="2200" dirty="0" err="1"/>
              <a:t>jejich</a:t>
            </a:r>
            <a:r>
              <a:rPr sz="2200" dirty="0"/>
              <a:t> </a:t>
            </a:r>
            <a:r>
              <a:rPr sz="2200" dirty="0" err="1"/>
              <a:t>rodinné</a:t>
            </a:r>
            <a:r>
              <a:rPr sz="2200" dirty="0"/>
              <a:t> </a:t>
            </a:r>
            <a:r>
              <a:rPr sz="2200" dirty="0" err="1"/>
              <a:t>příslušníky</a:t>
            </a:r>
            <a:r>
              <a:rPr sz="2200" dirty="0"/>
              <a:t> - </a:t>
            </a:r>
            <a:r>
              <a:rPr sz="2200" dirty="0" err="1"/>
              <a:t>formou</a:t>
            </a:r>
            <a:r>
              <a:rPr sz="2200" dirty="0"/>
              <a:t> </a:t>
            </a:r>
            <a:r>
              <a:rPr sz="2200" dirty="0" err="1"/>
              <a:t>podpůrné</a:t>
            </a:r>
            <a:r>
              <a:rPr sz="2200" dirty="0"/>
              <a:t> </a:t>
            </a:r>
            <a:r>
              <a:rPr sz="2200" dirty="0" err="1"/>
              <a:t>psychologické</a:t>
            </a:r>
            <a:r>
              <a:rPr sz="2200" dirty="0"/>
              <a:t> </a:t>
            </a:r>
            <a:r>
              <a:rPr sz="2200" dirty="0" err="1"/>
              <a:t>péče</a:t>
            </a:r>
            <a:r>
              <a:rPr sz="2200" dirty="0"/>
              <a:t> </a:t>
            </a:r>
            <a:r>
              <a:rPr sz="2200" dirty="0" err="1"/>
              <a:t>nebo</a:t>
            </a:r>
            <a:r>
              <a:rPr sz="2200" dirty="0"/>
              <a:t> PST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Wada test"/>
          <p:cNvSpPr txBox="1">
            <a:spLocks noGrp="1"/>
          </p:cNvSpPr>
          <p:nvPr>
            <p:ph type="title"/>
          </p:nvPr>
        </p:nvSpPr>
        <p:spPr>
          <a:xfrm>
            <a:off x="3088640" y="-12645"/>
            <a:ext cx="9070848" cy="1838973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sz="4800" dirty="0"/>
              <a:t>Wada test</a:t>
            </a:r>
          </a:p>
        </p:txBody>
      </p:sp>
      <p:sp>
        <p:nvSpPr>
          <p:cNvPr id="272" name="Součást preoperačních vyšetření…"/>
          <p:cNvSpPr txBox="1">
            <a:spLocks noGrp="1"/>
          </p:cNvSpPr>
          <p:nvPr>
            <p:ph type="body" idx="1"/>
          </p:nvPr>
        </p:nvSpPr>
        <p:spPr>
          <a:xfrm>
            <a:off x="469557" y="2446638"/>
            <a:ext cx="12171405" cy="699392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66700" indent="-266700" defTabSz="350520">
              <a:lnSpc>
                <a:spcPct val="100000"/>
              </a:lnSpc>
              <a:spcBef>
                <a:spcPts val="2500"/>
              </a:spcBef>
              <a:defRPr sz="1920"/>
            </a:pPr>
            <a:r>
              <a:rPr lang="cs-CZ" sz="2200" dirty="0" err="1" smtClean="0"/>
              <a:t>s</a:t>
            </a:r>
            <a:r>
              <a:rPr sz="2200" dirty="0" err="1" smtClean="0"/>
              <a:t>oučást</a:t>
            </a:r>
            <a:r>
              <a:rPr sz="2200" dirty="0" smtClean="0"/>
              <a:t> </a:t>
            </a:r>
            <a:r>
              <a:rPr sz="2200" dirty="0" err="1"/>
              <a:t>preoperačních</a:t>
            </a:r>
            <a:r>
              <a:rPr sz="2200" dirty="0"/>
              <a:t> </a:t>
            </a:r>
            <a:r>
              <a:rPr sz="2200" dirty="0" err="1"/>
              <a:t>vyšetření</a:t>
            </a:r>
            <a:endParaRPr sz="2200" dirty="0"/>
          </a:p>
          <a:p>
            <a:pPr marL="266700" indent="-266700" defTabSz="350520">
              <a:lnSpc>
                <a:spcPct val="100000"/>
              </a:lnSpc>
              <a:spcBef>
                <a:spcPts val="2500"/>
              </a:spcBef>
              <a:defRPr sz="1920"/>
            </a:pPr>
            <a:r>
              <a:rPr lang="cs-CZ" sz="2200" dirty="0" err="1" smtClean="0"/>
              <a:t>a</a:t>
            </a:r>
            <a:r>
              <a:rPr sz="2200" dirty="0" err="1" smtClean="0"/>
              <a:t>dministruje</a:t>
            </a:r>
            <a:r>
              <a:rPr sz="2200" dirty="0" smtClean="0"/>
              <a:t> </a:t>
            </a:r>
            <a:r>
              <a:rPr sz="2200" dirty="0"/>
              <a:t>NPS </a:t>
            </a:r>
            <a:r>
              <a:rPr sz="2200" dirty="0" err="1"/>
              <a:t>ve</a:t>
            </a:r>
            <a:r>
              <a:rPr sz="2200" dirty="0"/>
              <a:t> </a:t>
            </a:r>
            <a:r>
              <a:rPr sz="2200" dirty="0" err="1"/>
              <a:t>spolupráci</a:t>
            </a:r>
            <a:r>
              <a:rPr sz="2200" dirty="0"/>
              <a:t> s </a:t>
            </a:r>
            <a:r>
              <a:rPr sz="2200" dirty="0" err="1"/>
              <a:t>neurologem</a:t>
            </a:r>
            <a:r>
              <a:rPr sz="2200" dirty="0"/>
              <a:t>, </a:t>
            </a:r>
            <a:r>
              <a:rPr sz="2200" dirty="0" err="1"/>
              <a:t>radiologem</a:t>
            </a:r>
            <a:r>
              <a:rPr sz="2200" dirty="0"/>
              <a:t> a </a:t>
            </a:r>
            <a:r>
              <a:rPr sz="2200" dirty="0" err="1"/>
              <a:t>laborantem</a:t>
            </a:r>
            <a:r>
              <a:rPr sz="2200" dirty="0"/>
              <a:t> EEG</a:t>
            </a:r>
          </a:p>
          <a:p>
            <a:pPr marL="266700" indent="-266700" defTabSz="350520">
              <a:lnSpc>
                <a:spcPct val="100000"/>
              </a:lnSpc>
              <a:spcBef>
                <a:spcPts val="2500"/>
              </a:spcBef>
              <a:defRPr sz="1920"/>
            </a:pPr>
            <a:r>
              <a:rPr lang="cs-CZ" sz="2200" dirty="0" smtClean="0"/>
              <a:t>n</a:t>
            </a:r>
            <a:r>
              <a:rPr sz="2200" dirty="0" smtClean="0"/>
              <a:t>a </a:t>
            </a:r>
            <a:r>
              <a:rPr sz="2200" dirty="0" err="1"/>
              <a:t>počátku</a:t>
            </a:r>
            <a:r>
              <a:rPr sz="2200" dirty="0"/>
              <a:t> je </a:t>
            </a:r>
            <a:r>
              <a:rPr sz="2200" dirty="0" err="1"/>
              <a:t>zavedena</a:t>
            </a:r>
            <a:r>
              <a:rPr sz="2200" dirty="0"/>
              <a:t> </a:t>
            </a:r>
            <a:r>
              <a:rPr sz="2200" dirty="0" err="1"/>
              <a:t>skrz</a:t>
            </a:r>
            <a:r>
              <a:rPr sz="2200" dirty="0"/>
              <a:t> </a:t>
            </a:r>
            <a:r>
              <a:rPr sz="2200" dirty="0" err="1"/>
              <a:t>tříslo</a:t>
            </a:r>
            <a:r>
              <a:rPr sz="2200" dirty="0"/>
              <a:t> </a:t>
            </a:r>
            <a:r>
              <a:rPr sz="2200" dirty="0" err="1"/>
              <a:t>kanyla</a:t>
            </a:r>
            <a:r>
              <a:rPr sz="2200" dirty="0"/>
              <a:t> do </a:t>
            </a:r>
            <a:r>
              <a:rPr sz="2200" dirty="0" err="1"/>
              <a:t>jedné</a:t>
            </a:r>
            <a:r>
              <a:rPr sz="2200" dirty="0"/>
              <a:t> z arteria </a:t>
            </a:r>
            <a:r>
              <a:rPr sz="2200" dirty="0" err="1"/>
              <a:t>carotis</a:t>
            </a:r>
            <a:r>
              <a:rPr sz="2200" dirty="0"/>
              <a:t> </a:t>
            </a:r>
            <a:r>
              <a:rPr sz="2200" dirty="0" err="1"/>
              <a:t>interna</a:t>
            </a:r>
            <a:r>
              <a:rPr sz="2200" dirty="0"/>
              <a:t> - </a:t>
            </a:r>
            <a:r>
              <a:rPr sz="2200" dirty="0" err="1"/>
              <a:t>pacient</a:t>
            </a:r>
            <a:r>
              <a:rPr sz="2200" dirty="0"/>
              <a:t> </a:t>
            </a:r>
            <a:r>
              <a:rPr sz="2200" dirty="0" err="1"/>
              <a:t>má</a:t>
            </a:r>
            <a:r>
              <a:rPr sz="2200" dirty="0"/>
              <a:t> </a:t>
            </a:r>
            <a:r>
              <a:rPr sz="2200" dirty="0" err="1"/>
              <a:t>za</a:t>
            </a:r>
            <a:r>
              <a:rPr sz="2200" dirty="0"/>
              <a:t> </a:t>
            </a:r>
            <a:r>
              <a:rPr sz="2200" dirty="0" err="1"/>
              <a:t>úkol</a:t>
            </a:r>
            <a:r>
              <a:rPr sz="2200" dirty="0"/>
              <a:t> </a:t>
            </a:r>
            <a:r>
              <a:rPr sz="2200" dirty="0" err="1"/>
              <a:t>si</a:t>
            </a:r>
            <a:r>
              <a:rPr sz="2200" dirty="0"/>
              <a:t> </a:t>
            </a:r>
            <a:r>
              <a:rPr sz="2200" dirty="0" err="1"/>
              <a:t>zapamatovat</a:t>
            </a:r>
            <a:r>
              <a:rPr sz="2200" dirty="0"/>
              <a:t> </a:t>
            </a:r>
            <a:r>
              <a:rPr sz="2200" dirty="0" err="1"/>
              <a:t>prezentované</a:t>
            </a:r>
            <a:r>
              <a:rPr sz="2200" dirty="0"/>
              <a:t> </a:t>
            </a:r>
            <a:r>
              <a:rPr sz="2200" dirty="0" err="1"/>
              <a:t>paměťové</a:t>
            </a:r>
            <a:r>
              <a:rPr sz="2200" dirty="0"/>
              <a:t> </a:t>
            </a:r>
            <a:r>
              <a:rPr sz="2200" dirty="0" err="1"/>
              <a:t>podněty</a:t>
            </a:r>
            <a:endParaRPr sz="2200" dirty="0"/>
          </a:p>
          <a:p>
            <a:pPr marL="266700" indent="-266700" defTabSz="350520">
              <a:lnSpc>
                <a:spcPct val="100000"/>
              </a:lnSpc>
              <a:spcBef>
                <a:spcPts val="2500"/>
              </a:spcBef>
              <a:defRPr sz="1920"/>
            </a:pPr>
            <a:r>
              <a:rPr lang="cs-CZ" sz="2200" dirty="0" smtClean="0"/>
              <a:t>p</a:t>
            </a:r>
            <a:r>
              <a:rPr sz="2200" dirty="0" err="1" smtClean="0"/>
              <a:t>ak</a:t>
            </a:r>
            <a:r>
              <a:rPr sz="2200" dirty="0" smtClean="0"/>
              <a:t> </a:t>
            </a:r>
            <a:r>
              <a:rPr sz="2200" dirty="0"/>
              <a:t>do </a:t>
            </a:r>
            <a:r>
              <a:rPr sz="2200" dirty="0" err="1"/>
              <a:t>arterie</a:t>
            </a:r>
            <a:r>
              <a:rPr sz="2200" dirty="0"/>
              <a:t> </a:t>
            </a:r>
            <a:r>
              <a:rPr sz="2200" dirty="0" err="1"/>
              <a:t>aplikována</a:t>
            </a:r>
            <a:r>
              <a:rPr sz="2200" dirty="0"/>
              <a:t> </a:t>
            </a:r>
            <a:r>
              <a:rPr sz="2200" dirty="0" err="1"/>
              <a:t>účinná</a:t>
            </a:r>
            <a:r>
              <a:rPr sz="2200" dirty="0"/>
              <a:t> </a:t>
            </a:r>
            <a:r>
              <a:rPr sz="2200" dirty="0" err="1"/>
              <a:t>látka</a:t>
            </a:r>
            <a:r>
              <a:rPr sz="2200" dirty="0"/>
              <a:t>, </a:t>
            </a:r>
            <a:r>
              <a:rPr sz="2200" dirty="0" err="1"/>
              <a:t>která</a:t>
            </a:r>
            <a:r>
              <a:rPr sz="2200" dirty="0"/>
              <a:t> </a:t>
            </a:r>
            <a:r>
              <a:rPr sz="2200" dirty="0" err="1"/>
              <a:t>na</a:t>
            </a:r>
            <a:r>
              <a:rPr sz="2200" dirty="0"/>
              <a:t> </a:t>
            </a:r>
            <a:r>
              <a:rPr sz="2200" dirty="0" err="1"/>
              <a:t>přechodnou</a:t>
            </a:r>
            <a:r>
              <a:rPr sz="2200" dirty="0"/>
              <a:t> </a:t>
            </a:r>
            <a:r>
              <a:rPr sz="2200" dirty="0" err="1"/>
              <a:t>dobu</a:t>
            </a:r>
            <a:r>
              <a:rPr sz="2200" dirty="0"/>
              <a:t> “</a:t>
            </a:r>
            <a:r>
              <a:rPr sz="2200" dirty="0" err="1"/>
              <a:t>vyřadí</a:t>
            </a:r>
            <a:r>
              <a:rPr sz="2200" dirty="0"/>
              <a:t>”  z </a:t>
            </a:r>
            <a:r>
              <a:rPr sz="2200" dirty="0" err="1"/>
              <a:t>fce</a:t>
            </a:r>
            <a:r>
              <a:rPr sz="2200" dirty="0"/>
              <a:t> </a:t>
            </a:r>
            <a:r>
              <a:rPr sz="2200" dirty="0" err="1"/>
              <a:t>převážnou</a:t>
            </a:r>
            <a:r>
              <a:rPr sz="2200" dirty="0"/>
              <a:t> </a:t>
            </a:r>
            <a:r>
              <a:rPr sz="2200" dirty="0" err="1"/>
              <a:t>část</a:t>
            </a:r>
            <a:r>
              <a:rPr sz="2200" dirty="0"/>
              <a:t> </a:t>
            </a:r>
            <a:r>
              <a:rPr sz="2200" dirty="0" err="1"/>
              <a:t>příslušné</a:t>
            </a:r>
            <a:r>
              <a:rPr sz="2200" dirty="0"/>
              <a:t> </a:t>
            </a:r>
            <a:r>
              <a:rPr sz="2200" dirty="0" err="1"/>
              <a:t>hemisféry</a:t>
            </a:r>
            <a:r>
              <a:rPr sz="2200" dirty="0"/>
              <a:t> </a:t>
            </a:r>
            <a:r>
              <a:rPr sz="2200" dirty="0" smtClean="0"/>
              <a:t>(</a:t>
            </a:r>
            <a:r>
              <a:rPr sz="2200" dirty="0" err="1" smtClean="0"/>
              <a:t>převážnou</a:t>
            </a:r>
            <a:r>
              <a:rPr sz="2200" dirty="0" smtClean="0"/>
              <a:t> </a:t>
            </a:r>
            <a:r>
              <a:rPr sz="2200" dirty="0" err="1"/>
              <a:t>část</a:t>
            </a:r>
            <a:r>
              <a:rPr sz="2200" dirty="0"/>
              <a:t> KF, </a:t>
            </a:r>
            <a:r>
              <a:rPr sz="2200" dirty="0" err="1"/>
              <a:t>včetně</a:t>
            </a:r>
            <a:r>
              <a:rPr sz="2200" dirty="0"/>
              <a:t> </a:t>
            </a:r>
            <a:r>
              <a:rPr sz="2200" dirty="0" err="1"/>
              <a:t>paměti</a:t>
            </a:r>
            <a:r>
              <a:rPr sz="2200" dirty="0"/>
              <a:t> a </a:t>
            </a:r>
            <a:r>
              <a:rPr sz="2200" dirty="0" err="1"/>
              <a:t>řeči</a:t>
            </a:r>
            <a:r>
              <a:rPr sz="2200" dirty="0"/>
              <a:t>; </a:t>
            </a:r>
            <a:r>
              <a:rPr sz="2200" dirty="0" err="1"/>
              <a:t>zajišťuje</a:t>
            </a:r>
            <a:r>
              <a:rPr sz="2200" dirty="0"/>
              <a:t> </a:t>
            </a:r>
            <a:r>
              <a:rPr sz="2200" dirty="0" err="1"/>
              <a:t>pouze</a:t>
            </a:r>
            <a:r>
              <a:rPr sz="2200" dirty="0"/>
              <a:t> </a:t>
            </a:r>
            <a:r>
              <a:rPr sz="2200" dirty="0" err="1"/>
              <a:t>druhá</a:t>
            </a:r>
            <a:r>
              <a:rPr sz="2200" dirty="0"/>
              <a:t> z </a:t>
            </a:r>
            <a:r>
              <a:rPr sz="2200" dirty="0" err="1"/>
              <a:t>hemisfér</a:t>
            </a:r>
            <a:r>
              <a:rPr sz="2200" dirty="0"/>
              <a:t>) </a:t>
            </a:r>
            <a:r>
              <a:rPr lang="cs-CZ" sz="2200" b="1" dirty="0" smtClean="0"/>
              <a:t>X </a:t>
            </a:r>
            <a:r>
              <a:rPr sz="2200" dirty="0" smtClean="0"/>
              <a:t>v </a:t>
            </a:r>
            <a:r>
              <a:rPr sz="2200" dirty="0" err="1"/>
              <a:t>tento</a:t>
            </a:r>
            <a:r>
              <a:rPr sz="2200" dirty="0"/>
              <a:t> </a:t>
            </a:r>
            <a:r>
              <a:rPr sz="2200" dirty="0" err="1"/>
              <a:t>okamžik</a:t>
            </a:r>
            <a:r>
              <a:rPr sz="2200" dirty="0"/>
              <a:t> je </a:t>
            </a:r>
            <a:r>
              <a:rPr sz="2200" dirty="0" err="1"/>
              <a:t>prezentována</a:t>
            </a:r>
            <a:r>
              <a:rPr sz="2200" dirty="0"/>
              <a:t> </a:t>
            </a:r>
            <a:r>
              <a:rPr sz="2200" dirty="0" err="1"/>
              <a:t>druhá</a:t>
            </a:r>
            <a:r>
              <a:rPr sz="2200" dirty="0"/>
              <a:t> </a:t>
            </a:r>
            <a:r>
              <a:rPr sz="2200" dirty="0" err="1"/>
              <a:t>alternativní</a:t>
            </a:r>
            <a:r>
              <a:rPr sz="2200" dirty="0"/>
              <a:t> </a:t>
            </a:r>
            <a:r>
              <a:rPr sz="2200" dirty="0" err="1"/>
              <a:t>série</a:t>
            </a:r>
            <a:r>
              <a:rPr sz="2200" dirty="0"/>
              <a:t> </a:t>
            </a:r>
            <a:r>
              <a:rPr sz="2200" dirty="0" err="1"/>
              <a:t>podnětů</a:t>
            </a:r>
            <a:r>
              <a:rPr sz="2200" dirty="0"/>
              <a:t> k </a:t>
            </a:r>
            <a:r>
              <a:rPr sz="2200" dirty="0" err="1"/>
              <a:t>zapamatování</a:t>
            </a:r>
            <a:r>
              <a:rPr sz="2200" dirty="0"/>
              <a:t>, </a:t>
            </a:r>
            <a:r>
              <a:rPr sz="2200" dirty="0" err="1"/>
              <a:t>současně</a:t>
            </a:r>
            <a:r>
              <a:rPr sz="2200" dirty="0"/>
              <a:t> je </a:t>
            </a:r>
            <a:r>
              <a:rPr sz="2200" dirty="0" err="1"/>
              <a:t>hodnocena</a:t>
            </a:r>
            <a:r>
              <a:rPr sz="2200" dirty="0"/>
              <a:t> </a:t>
            </a:r>
            <a:r>
              <a:rPr sz="2200" dirty="0" err="1" smtClean="0"/>
              <a:t>kvalita</a:t>
            </a:r>
            <a:r>
              <a:rPr sz="2200" dirty="0" smtClean="0"/>
              <a:t> </a:t>
            </a:r>
            <a:r>
              <a:rPr sz="2200" dirty="0" err="1"/>
              <a:t>řeči</a:t>
            </a:r>
            <a:r>
              <a:rPr sz="2200" dirty="0"/>
              <a:t> </a:t>
            </a:r>
            <a:r>
              <a:rPr sz="2200" dirty="0" err="1"/>
              <a:t>včetně</a:t>
            </a:r>
            <a:r>
              <a:rPr sz="2200" dirty="0"/>
              <a:t> </a:t>
            </a:r>
            <a:r>
              <a:rPr sz="2200" dirty="0" err="1"/>
              <a:t>expresivní</a:t>
            </a:r>
            <a:r>
              <a:rPr sz="2200" dirty="0"/>
              <a:t> </a:t>
            </a:r>
            <a:r>
              <a:rPr sz="2200" dirty="0" err="1"/>
              <a:t>složky</a:t>
            </a:r>
            <a:r>
              <a:rPr sz="2200" dirty="0"/>
              <a:t>, </a:t>
            </a:r>
            <a:r>
              <a:rPr sz="2200" dirty="0" err="1"/>
              <a:t>porozumění</a:t>
            </a:r>
            <a:r>
              <a:rPr sz="2200" dirty="0"/>
              <a:t>, </a:t>
            </a:r>
            <a:r>
              <a:rPr sz="2200" dirty="0" err="1"/>
              <a:t>vyhovění</a:t>
            </a:r>
            <a:r>
              <a:rPr sz="2200" dirty="0"/>
              <a:t> </a:t>
            </a:r>
            <a:r>
              <a:rPr sz="2200" dirty="0" err="1"/>
              <a:t>požadavkům</a:t>
            </a:r>
            <a:r>
              <a:rPr sz="2200" dirty="0"/>
              <a:t>, </a:t>
            </a:r>
            <a:r>
              <a:rPr sz="2200" dirty="0" err="1"/>
              <a:t>pojmenovávání</a:t>
            </a:r>
            <a:r>
              <a:rPr sz="2200" dirty="0"/>
              <a:t>, </a:t>
            </a:r>
            <a:r>
              <a:rPr sz="2200" dirty="0" err="1"/>
              <a:t>čtení</a:t>
            </a:r>
            <a:r>
              <a:rPr sz="2200" dirty="0"/>
              <a:t> a </a:t>
            </a:r>
            <a:r>
              <a:rPr sz="2200" dirty="0" err="1"/>
              <a:t>počítání</a:t>
            </a:r>
            <a:endParaRPr sz="2200" dirty="0"/>
          </a:p>
          <a:p>
            <a:pPr marL="266700" indent="-266700" defTabSz="350520">
              <a:lnSpc>
                <a:spcPct val="100000"/>
              </a:lnSpc>
              <a:spcBef>
                <a:spcPts val="2500"/>
              </a:spcBef>
              <a:defRPr sz="1920"/>
            </a:pPr>
            <a:r>
              <a:rPr lang="cs-CZ" sz="2200" dirty="0" smtClean="0"/>
              <a:t>p</a:t>
            </a:r>
            <a:r>
              <a:rPr sz="2200" dirty="0" smtClean="0"/>
              <a:t>o </a:t>
            </a:r>
            <a:r>
              <a:rPr sz="2200" dirty="0" err="1"/>
              <a:t>odeznění</a:t>
            </a:r>
            <a:r>
              <a:rPr sz="2200" dirty="0"/>
              <a:t> </a:t>
            </a:r>
            <a:r>
              <a:rPr sz="2200" dirty="0" err="1"/>
              <a:t>látky</a:t>
            </a:r>
            <a:r>
              <a:rPr sz="2200" dirty="0"/>
              <a:t> </a:t>
            </a:r>
            <a:r>
              <a:rPr sz="2200" dirty="0" err="1"/>
              <a:t>dotazy</a:t>
            </a:r>
            <a:r>
              <a:rPr sz="2200" dirty="0"/>
              <a:t> </a:t>
            </a:r>
            <a:r>
              <a:rPr sz="2200" dirty="0" err="1"/>
              <a:t>na</a:t>
            </a:r>
            <a:r>
              <a:rPr sz="2200" dirty="0"/>
              <a:t> </a:t>
            </a:r>
            <a:r>
              <a:rPr sz="2200" dirty="0" err="1"/>
              <a:t>prezentované</a:t>
            </a:r>
            <a:r>
              <a:rPr sz="2200" dirty="0"/>
              <a:t> </a:t>
            </a:r>
            <a:r>
              <a:rPr sz="2200" dirty="0" err="1"/>
              <a:t>podněty</a:t>
            </a:r>
            <a:r>
              <a:rPr sz="2200" dirty="0"/>
              <a:t> </a:t>
            </a:r>
            <a:r>
              <a:rPr sz="2200" dirty="0" err="1"/>
              <a:t>před</a:t>
            </a:r>
            <a:r>
              <a:rPr sz="2200" dirty="0"/>
              <a:t> </a:t>
            </a:r>
            <a:r>
              <a:rPr sz="2200" dirty="0" err="1"/>
              <a:t>aplikací</a:t>
            </a:r>
            <a:r>
              <a:rPr sz="2200" dirty="0"/>
              <a:t> </a:t>
            </a:r>
            <a:r>
              <a:rPr sz="2200" dirty="0" smtClean="0"/>
              <a:t>(</a:t>
            </a:r>
            <a:r>
              <a:rPr sz="2200" dirty="0" err="1" smtClean="0"/>
              <a:t>retrográdní</a:t>
            </a:r>
            <a:r>
              <a:rPr sz="2200" dirty="0" smtClean="0"/>
              <a:t> </a:t>
            </a:r>
            <a:r>
              <a:rPr sz="2200" dirty="0" err="1"/>
              <a:t>paměťový</a:t>
            </a:r>
            <a:r>
              <a:rPr sz="2200" dirty="0"/>
              <a:t> </a:t>
            </a:r>
            <a:r>
              <a:rPr sz="2200" dirty="0" err="1"/>
              <a:t>materiál</a:t>
            </a:r>
            <a:r>
              <a:rPr sz="2200" dirty="0"/>
              <a:t>) a </a:t>
            </a:r>
            <a:r>
              <a:rPr sz="2200" dirty="0" err="1"/>
              <a:t>po</a:t>
            </a:r>
            <a:r>
              <a:rPr sz="2200" dirty="0"/>
              <a:t> </a:t>
            </a:r>
            <a:r>
              <a:rPr sz="2200" dirty="0" err="1"/>
              <a:t>aplikaci</a:t>
            </a:r>
            <a:r>
              <a:rPr sz="2200" dirty="0"/>
              <a:t> </a:t>
            </a:r>
            <a:r>
              <a:rPr sz="2200" dirty="0" err="1"/>
              <a:t>látky</a:t>
            </a:r>
            <a:r>
              <a:rPr sz="2200" dirty="0"/>
              <a:t> (</a:t>
            </a:r>
            <a:r>
              <a:rPr sz="2200" dirty="0" err="1"/>
              <a:t>anterográdní</a:t>
            </a:r>
            <a:r>
              <a:rPr sz="2200" dirty="0"/>
              <a:t> </a:t>
            </a:r>
            <a:r>
              <a:rPr sz="2200" dirty="0" err="1"/>
              <a:t>paměťový</a:t>
            </a:r>
            <a:r>
              <a:rPr sz="2200" dirty="0"/>
              <a:t> </a:t>
            </a:r>
            <a:r>
              <a:rPr sz="2200" dirty="0" err="1"/>
              <a:t>potenciál</a:t>
            </a:r>
            <a:r>
              <a:rPr sz="2200" dirty="0"/>
              <a:t>)</a:t>
            </a:r>
          </a:p>
          <a:p>
            <a:pPr marL="266700" indent="-266700" defTabSz="350520">
              <a:lnSpc>
                <a:spcPct val="100000"/>
              </a:lnSpc>
              <a:spcBef>
                <a:spcPts val="2500"/>
              </a:spcBef>
              <a:defRPr sz="1920"/>
            </a:pPr>
            <a:r>
              <a:rPr lang="cs-CZ" sz="2200" dirty="0" err="1" smtClean="0"/>
              <a:t>p</a:t>
            </a:r>
            <a:r>
              <a:rPr sz="2200" dirty="0" err="1" smtClean="0"/>
              <a:t>acient</a:t>
            </a:r>
            <a:r>
              <a:rPr sz="2200" dirty="0" smtClean="0"/>
              <a:t> </a:t>
            </a:r>
            <a:r>
              <a:rPr sz="2200" dirty="0" err="1"/>
              <a:t>vybavuje</a:t>
            </a:r>
            <a:r>
              <a:rPr sz="2200" dirty="0"/>
              <a:t> </a:t>
            </a:r>
            <a:r>
              <a:rPr sz="2200" dirty="0" err="1"/>
              <a:t>formou</a:t>
            </a:r>
            <a:r>
              <a:rPr sz="2200" dirty="0"/>
              <a:t> </a:t>
            </a:r>
            <a:r>
              <a:rPr sz="2200" dirty="0" err="1"/>
              <a:t>volného</a:t>
            </a:r>
            <a:r>
              <a:rPr sz="2200" dirty="0"/>
              <a:t> </a:t>
            </a:r>
            <a:r>
              <a:rPr sz="2200" dirty="0" err="1"/>
              <a:t>vybavování</a:t>
            </a:r>
            <a:r>
              <a:rPr sz="2200" dirty="0"/>
              <a:t>, ale </a:t>
            </a:r>
            <a:r>
              <a:rPr sz="2200" dirty="0" err="1"/>
              <a:t>též</a:t>
            </a:r>
            <a:r>
              <a:rPr sz="2200" dirty="0"/>
              <a:t> </a:t>
            </a:r>
            <a:r>
              <a:rPr sz="2200" dirty="0" err="1"/>
              <a:t>znovupoznávání</a:t>
            </a:r>
            <a:r>
              <a:rPr sz="2200" dirty="0"/>
              <a:t>; </a:t>
            </a:r>
            <a:r>
              <a:rPr sz="2200" dirty="0" err="1"/>
              <a:t>výkon</a:t>
            </a:r>
            <a:r>
              <a:rPr sz="2200" dirty="0"/>
              <a:t> </a:t>
            </a:r>
            <a:r>
              <a:rPr sz="2200" dirty="0" err="1"/>
              <a:t>hodnocen</a:t>
            </a:r>
            <a:r>
              <a:rPr sz="2200" dirty="0"/>
              <a:t> </a:t>
            </a:r>
            <a:r>
              <a:rPr sz="2200" dirty="0" err="1"/>
              <a:t>kvantitativně</a:t>
            </a:r>
            <a:r>
              <a:rPr sz="2200" dirty="0"/>
              <a:t> </a:t>
            </a:r>
            <a:r>
              <a:rPr sz="2200" dirty="0" err="1"/>
              <a:t>i</a:t>
            </a:r>
            <a:r>
              <a:rPr sz="2200" dirty="0"/>
              <a:t> </a:t>
            </a:r>
            <a:r>
              <a:rPr sz="2200" dirty="0" err="1"/>
              <a:t>kvalitativně</a:t>
            </a:r>
            <a:endParaRPr sz="2200" dirty="0"/>
          </a:p>
          <a:p>
            <a:pPr marL="266700" indent="-266700" defTabSz="350520">
              <a:lnSpc>
                <a:spcPct val="100000"/>
              </a:lnSpc>
              <a:spcBef>
                <a:spcPts val="2500"/>
              </a:spcBef>
              <a:defRPr sz="1920"/>
            </a:pPr>
            <a:r>
              <a:rPr lang="cs-CZ" sz="2200" dirty="0" smtClean="0"/>
              <a:t>t</a:t>
            </a:r>
            <a:r>
              <a:rPr sz="2200" dirty="0" err="1" smtClean="0"/>
              <a:t>est</a:t>
            </a:r>
            <a:r>
              <a:rPr sz="2200" dirty="0" smtClean="0"/>
              <a:t> </a:t>
            </a:r>
            <a:r>
              <a:rPr sz="2200" dirty="0" err="1"/>
              <a:t>administrován</a:t>
            </a:r>
            <a:r>
              <a:rPr sz="2200" dirty="0"/>
              <a:t> </a:t>
            </a:r>
            <a:r>
              <a:rPr sz="2200" dirty="0" err="1"/>
              <a:t>postupně</a:t>
            </a:r>
            <a:r>
              <a:rPr sz="2200" dirty="0"/>
              <a:t> pro </a:t>
            </a:r>
            <a:r>
              <a:rPr sz="2200" dirty="0" err="1"/>
              <a:t>obě</a:t>
            </a:r>
            <a:r>
              <a:rPr sz="2200" dirty="0"/>
              <a:t> </a:t>
            </a:r>
            <a:r>
              <a:rPr sz="2200" dirty="0" err="1"/>
              <a:t>mozkové</a:t>
            </a:r>
            <a:r>
              <a:rPr sz="2200" dirty="0"/>
              <a:t> </a:t>
            </a:r>
            <a:r>
              <a:rPr sz="2200" dirty="0" err="1"/>
              <a:t>hemisféry</a:t>
            </a:r>
            <a:endParaRPr sz="22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Smyslem testu je:…"/>
          <p:cNvSpPr txBox="1">
            <a:spLocks noGrp="1"/>
          </p:cNvSpPr>
          <p:nvPr>
            <p:ph type="body" idx="1"/>
          </p:nvPr>
        </p:nvSpPr>
        <p:spPr>
          <a:xfrm>
            <a:off x="952500" y="1653061"/>
            <a:ext cx="11391900" cy="7213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26719" indent="-426719" defTabSz="560831">
              <a:lnSpc>
                <a:spcPct val="100000"/>
              </a:lnSpc>
              <a:spcBef>
                <a:spcPts val="4000"/>
              </a:spcBef>
              <a:defRPr sz="3072"/>
            </a:pPr>
            <a:r>
              <a:rPr lang="cs-CZ" sz="2400" dirty="0" err="1" smtClean="0"/>
              <a:t>s</a:t>
            </a:r>
            <a:r>
              <a:rPr sz="2400" dirty="0" err="1" smtClean="0"/>
              <a:t>myslem</a:t>
            </a:r>
            <a:r>
              <a:rPr sz="2400" dirty="0" smtClean="0"/>
              <a:t> </a:t>
            </a:r>
            <a:r>
              <a:rPr sz="2400" dirty="0" err="1"/>
              <a:t>testu</a:t>
            </a:r>
            <a:r>
              <a:rPr sz="2400" dirty="0"/>
              <a:t> je:</a:t>
            </a:r>
          </a:p>
          <a:p>
            <a:pPr marL="1076949" lvl="1" indent="-426719" defTabSz="560831">
              <a:lnSpc>
                <a:spcPct val="100000"/>
              </a:lnSpc>
              <a:spcBef>
                <a:spcPts val="4000"/>
              </a:spcBef>
              <a:defRPr sz="3072"/>
            </a:pPr>
            <a:r>
              <a:rPr lang="cs-CZ" sz="2000" dirty="0" err="1" smtClean="0"/>
              <a:t>u</a:t>
            </a:r>
            <a:r>
              <a:rPr sz="2000" dirty="0" err="1" smtClean="0"/>
              <a:t>rčení</a:t>
            </a:r>
            <a:r>
              <a:rPr sz="2000" dirty="0" smtClean="0"/>
              <a:t> </a:t>
            </a:r>
            <a:r>
              <a:rPr sz="2000" dirty="0" err="1"/>
              <a:t>lateralizace</a:t>
            </a:r>
            <a:r>
              <a:rPr sz="2000" dirty="0"/>
              <a:t> </a:t>
            </a:r>
            <a:r>
              <a:rPr sz="2000" dirty="0" err="1"/>
              <a:t>řeči</a:t>
            </a:r>
            <a:r>
              <a:rPr sz="2000" dirty="0"/>
              <a:t> a </a:t>
            </a:r>
            <a:r>
              <a:rPr sz="2000" dirty="0" err="1"/>
              <a:t>tím</a:t>
            </a:r>
            <a:r>
              <a:rPr sz="2000" dirty="0"/>
              <a:t> </a:t>
            </a:r>
            <a:r>
              <a:rPr sz="2000" dirty="0" err="1"/>
              <a:t>i</a:t>
            </a:r>
            <a:r>
              <a:rPr sz="2000" dirty="0"/>
              <a:t> dominance </a:t>
            </a:r>
            <a:r>
              <a:rPr sz="2000" dirty="0" err="1"/>
              <a:t>hemisfér</a:t>
            </a:r>
            <a:r>
              <a:rPr sz="2000" dirty="0"/>
              <a:t> (</a:t>
            </a:r>
            <a:r>
              <a:rPr sz="2000" dirty="0" err="1"/>
              <a:t>při</a:t>
            </a:r>
            <a:r>
              <a:rPr sz="2000" dirty="0"/>
              <a:t> </a:t>
            </a:r>
            <a:r>
              <a:rPr sz="2000" dirty="0" err="1"/>
              <a:t>nástřiku</a:t>
            </a:r>
            <a:r>
              <a:rPr sz="2000" dirty="0"/>
              <a:t> </a:t>
            </a:r>
            <a:r>
              <a:rPr sz="2000" dirty="0" err="1"/>
              <a:t>dominantní</a:t>
            </a:r>
            <a:r>
              <a:rPr sz="2000" dirty="0"/>
              <a:t> - </a:t>
            </a:r>
            <a:r>
              <a:rPr sz="2000" dirty="0" err="1"/>
              <a:t>afázie</a:t>
            </a:r>
            <a:r>
              <a:rPr sz="2000" dirty="0"/>
              <a:t>)</a:t>
            </a:r>
          </a:p>
          <a:p>
            <a:pPr marL="1076949" lvl="1" indent="-426719" defTabSz="560831">
              <a:lnSpc>
                <a:spcPct val="100000"/>
              </a:lnSpc>
              <a:spcBef>
                <a:spcPts val="4000"/>
              </a:spcBef>
              <a:defRPr sz="3072"/>
            </a:pPr>
            <a:r>
              <a:rPr lang="cs-CZ" sz="2000" dirty="0" smtClean="0"/>
              <a:t>z</a:t>
            </a:r>
            <a:r>
              <a:rPr sz="2000" dirty="0" err="1" smtClean="0"/>
              <a:t>mapování</a:t>
            </a:r>
            <a:r>
              <a:rPr sz="2000" dirty="0" smtClean="0"/>
              <a:t> </a:t>
            </a:r>
            <a:r>
              <a:rPr sz="2000" dirty="0" err="1"/>
              <a:t>lateralizace</a:t>
            </a:r>
            <a:r>
              <a:rPr sz="2000" dirty="0"/>
              <a:t> </a:t>
            </a:r>
            <a:r>
              <a:rPr sz="2000" dirty="0" err="1"/>
              <a:t>mnestických</a:t>
            </a:r>
            <a:r>
              <a:rPr sz="2000" dirty="0"/>
              <a:t> </a:t>
            </a:r>
            <a:r>
              <a:rPr sz="2000" dirty="0" err="1"/>
              <a:t>fcí</a:t>
            </a:r>
            <a:r>
              <a:rPr sz="2000" dirty="0"/>
              <a:t> - </a:t>
            </a:r>
            <a:r>
              <a:rPr sz="2000" dirty="0" err="1"/>
              <a:t>umožňuje</a:t>
            </a:r>
            <a:r>
              <a:rPr sz="2000" dirty="0"/>
              <a:t> </a:t>
            </a:r>
            <a:r>
              <a:rPr sz="2000" dirty="0" err="1"/>
              <a:t>vyslovit</a:t>
            </a:r>
            <a:r>
              <a:rPr sz="2000" dirty="0"/>
              <a:t> </a:t>
            </a:r>
            <a:r>
              <a:rPr sz="2000" dirty="0" err="1"/>
              <a:t>předpoklad</a:t>
            </a:r>
            <a:r>
              <a:rPr sz="2000" dirty="0"/>
              <a:t> </a:t>
            </a:r>
            <a:r>
              <a:rPr lang="cs-CZ" sz="2000" dirty="0" smtClean="0"/>
              <a:t>                                      </a:t>
            </a:r>
            <a:r>
              <a:rPr sz="2000" dirty="0" smtClean="0"/>
              <a:t>o </a:t>
            </a:r>
            <a:r>
              <a:rPr sz="2000" dirty="0" err="1"/>
              <a:t>pooperačních</a:t>
            </a:r>
            <a:r>
              <a:rPr sz="2000" dirty="0"/>
              <a:t> </a:t>
            </a:r>
            <a:r>
              <a:rPr sz="2000" dirty="0" err="1"/>
              <a:t>rizicích</a:t>
            </a:r>
            <a:r>
              <a:rPr sz="2000" dirty="0"/>
              <a:t> v </a:t>
            </a:r>
            <a:r>
              <a:rPr sz="2000" dirty="0" err="1"/>
              <a:t>oblasti</a:t>
            </a:r>
            <a:r>
              <a:rPr sz="2000" dirty="0"/>
              <a:t> </a:t>
            </a:r>
            <a:r>
              <a:rPr sz="2000" dirty="0" err="1"/>
              <a:t>paměti</a:t>
            </a:r>
            <a:r>
              <a:rPr sz="2000" dirty="0"/>
              <a:t> (</a:t>
            </a:r>
            <a:r>
              <a:rPr sz="2000" dirty="0" err="1"/>
              <a:t>pac.</a:t>
            </a:r>
            <a:r>
              <a:rPr sz="2000" dirty="0"/>
              <a:t> by </a:t>
            </a:r>
            <a:r>
              <a:rPr sz="2000" dirty="0" err="1"/>
              <a:t>měl</a:t>
            </a:r>
            <a:r>
              <a:rPr sz="2000" dirty="0"/>
              <a:t> </a:t>
            </a:r>
            <a:r>
              <a:rPr sz="2000" dirty="0" err="1"/>
              <a:t>podat</a:t>
            </a:r>
            <a:r>
              <a:rPr sz="2000" dirty="0"/>
              <a:t> </a:t>
            </a:r>
            <a:r>
              <a:rPr sz="2000" dirty="0" err="1"/>
              <a:t>lepší</a:t>
            </a:r>
            <a:r>
              <a:rPr sz="2000" dirty="0"/>
              <a:t> </a:t>
            </a:r>
            <a:r>
              <a:rPr sz="2000" dirty="0" err="1"/>
              <a:t>výkony</a:t>
            </a:r>
            <a:r>
              <a:rPr sz="2000" dirty="0"/>
              <a:t> </a:t>
            </a:r>
            <a:r>
              <a:rPr lang="cs-CZ" sz="2000" dirty="0" smtClean="0"/>
              <a:t>                       </a:t>
            </a:r>
            <a:r>
              <a:rPr sz="2000" dirty="0" smtClean="0"/>
              <a:t>v </a:t>
            </a:r>
            <a:r>
              <a:rPr sz="2000" dirty="0" err="1"/>
              <a:t>návaznosti</a:t>
            </a:r>
            <a:r>
              <a:rPr sz="2000" dirty="0"/>
              <a:t> </a:t>
            </a:r>
            <a:r>
              <a:rPr sz="2000" dirty="0" err="1"/>
              <a:t>na</a:t>
            </a:r>
            <a:r>
              <a:rPr sz="2000" dirty="0"/>
              <a:t> </a:t>
            </a:r>
            <a:r>
              <a:rPr sz="2000" dirty="0" err="1"/>
              <a:t>fungování</a:t>
            </a:r>
            <a:r>
              <a:rPr sz="2000" dirty="0"/>
              <a:t> </a:t>
            </a:r>
            <a:r>
              <a:rPr sz="2000" dirty="0" err="1"/>
              <a:t>hemisféry</a:t>
            </a:r>
            <a:r>
              <a:rPr sz="2000" dirty="0"/>
              <a:t> </a:t>
            </a:r>
            <a:r>
              <a:rPr sz="2000" dirty="0" err="1"/>
              <a:t>kontralaterální</a:t>
            </a:r>
            <a:r>
              <a:rPr sz="2000" dirty="0"/>
              <a:t> k </a:t>
            </a:r>
            <a:r>
              <a:rPr sz="2000" dirty="0" err="1"/>
              <a:t>předpokládanému</a:t>
            </a:r>
            <a:r>
              <a:rPr sz="2000" dirty="0"/>
              <a:t> </a:t>
            </a:r>
            <a:r>
              <a:rPr sz="2000" dirty="0" err="1"/>
              <a:t>epileptogennímu</a:t>
            </a:r>
            <a:r>
              <a:rPr sz="2000" dirty="0"/>
              <a:t> </a:t>
            </a:r>
            <a:r>
              <a:rPr sz="2000" dirty="0" err="1"/>
              <a:t>ložisku</a:t>
            </a:r>
            <a:r>
              <a:rPr sz="2000" dirty="0"/>
              <a:t>)</a:t>
            </a:r>
          </a:p>
          <a:p>
            <a:pPr marL="1076949" lvl="1" indent="-426719" defTabSz="560831">
              <a:lnSpc>
                <a:spcPct val="100000"/>
              </a:lnSpc>
              <a:spcBef>
                <a:spcPts val="4000"/>
              </a:spcBef>
              <a:defRPr sz="3072"/>
            </a:pPr>
            <a:r>
              <a:rPr lang="cs-CZ" sz="2000" dirty="0" smtClean="0"/>
              <a:t>p</a:t>
            </a:r>
            <a:r>
              <a:rPr sz="2000" dirty="0" err="1" smtClean="0"/>
              <a:t>redikce</a:t>
            </a:r>
            <a:r>
              <a:rPr sz="2000" dirty="0" smtClean="0"/>
              <a:t> </a:t>
            </a:r>
            <a:r>
              <a:rPr sz="2000" dirty="0" err="1"/>
              <a:t>lateralizace</a:t>
            </a:r>
            <a:r>
              <a:rPr sz="2000" dirty="0"/>
              <a:t> </a:t>
            </a:r>
            <a:r>
              <a:rPr sz="2000" dirty="0" err="1"/>
              <a:t>předpokládané</a:t>
            </a:r>
            <a:r>
              <a:rPr sz="2000" dirty="0"/>
              <a:t> </a:t>
            </a:r>
            <a:r>
              <a:rPr sz="2000" dirty="0" err="1"/>
              <a:t>epileptogenní</a:t>
            </a:r>
            <a:r>
              <a:rPr sz="2000" dirty="0"/>
              <a:t> </a:t>
            </a:r>
            <a:r>
              <a:rPr sz="2000" dirty="0" err="1"/>
              <a:t>oblasti</a:t>
            </a:r>
            <a:r>
              <a:rPr sz="2000" dirty="0"/>
              <a:t> </a:t>
            </a:r>
            <a:r>
              <a:rPr sz="2000" dirty="0" err="1"/>
              <a:t>mozku</a:t>
            </a:r>
            <a:endParaRPr sz="2000" dirty="0"/>
          </a:p>
          <a:p>
            <a:pPr marL="426719" indent="-426719" defTabSz="560831">
              <a:lnSpc>
                <a:spcPct val="100000"/>
              </a:lnSpc>
              <a:spcBef>
                <a:spcPts val="4000"/>
              </a:spcBef>
              <a:defRPr sz="3072"/>
            </a:pPr>
            <a:r>
              <a:rPr lang="cs-CZ" sz="2400" dirty="0" smtClean="0"/>
              <a:t>v</a:t>
            </a:r>
            <a:r>
              <a:rPr sz="2400" dirty="0" smtClean="0"/>
              <a:t> </a:t>
            </a:r>
            <a:r>
              <a:rPr sz="2400" dirty="0" err="1"/>
              <a:t>posledních</a:t>
            </a:r>
            <a:r>
              <a:rPr sz="2400" dirty="0"/>
              <a:t> </a:t>
            </a:r>
            <a:r>
              <a:rPr sz="2400" dirty="0" err="1"/>
              <a:t>letech</a:t>
            </a:r>
            <a:r>
              <a:rPr sz="2400" dirty="0"/>
              <a:t> </a:t>
            </a:r>
            <a:r>
              <a:rPr sz="2400" dirty="0" err="1"/>
              <a:t>snaha</a:t>
            </a:r>
            <a:r>
              <a:rPr sz="2400" dirty="0"/>
              <a:t> </a:t>
            </a:r>
            <a:r>
              <a:rPr sz="2400" dirty="0" err="1"/>
              <a:t>nahradit</a:t>
            </a:r>
            <a:r>
              <a:rPr sz="2400" dirty="0"/>
              <a:t> </a:t>
            </a:r>
            <a:r>
              <a:rPr sz="2400" dirty="0" err="1"/>
              <a:t>tento</a:t>
            </a:r>
            <a:r>
              <a:rPr sz="2400" dirty="0"/>
              <a:t> test </a:t>
            </a:r>
            <a:r>
              <a:rPr sz="2400" dirty="0" err="1"/>
              <a:t>fMR</a:t>
            </a:r>
            <a:endParaRPr sz="24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Metodou následné epileptochirurgické léčby jsou resekční zákroky - neurochirurgické odstranění části nebo celé předpokládané epileptogenní zóny či léze; dále kalosotomie, hemisferektomie, alternativní pŕistupy - stereotaktická radiologie a termoléze…"/>
          <p:cNvSpPr txBox="1">
            <a:spLocks noGrp="1"/>
          </p:cNvSpPr>
          <p:nvPr>
            <p:ph type="body" idx="1"/>
          </p:nvPr>
        </p:nvSpPr>
        <p:spPr>
          <a:xfrm>
            <a:off x="568411" y="1618734"/>
            <a:ext cx="12035481" cy="772297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55600" indent="-355600" defTabSz="467359">
              <a:lnSpc>
                <a:spcPct val="100000"/>
              </a:lnSpc>
              <a:spcBef>
                <a:spcPts val="3300"/>
              </a:spcBef>
              <a:defRPr sz="2560"/>
            </a:pPr>
            <a:r>
              <a:rPr lang="cs-CZ" sz="2200" dirty="0" err="1" smtClean="0"/>
              <a:t>m</a:t>
            </a:r>
            <a:r>
              <a:rPr sz="2200" dirty="0" err="1" smtClean="0"/>
              <a:t>etodou</a:t>
            </a:r>
            <a:r>
              <a:rPr sz="2200" dirty="0" smtClean="0"/>
              <a:t> </a:t>
            </a:r>
            <a:r>
              <a:rPr sz="2200" dirty="0" err="1"/>
              <a:t>následné</a:t>
            </a:r>
            <a:r>
              <a:rPr sz="2200" dirty="0"/>
              <a:t> </a:t>
            </a:r>
            <a:r>
              <a:rPr sz="2200" dirty="0" err="1"/>
              <a:t>epileptochirurgické</a:t>
            </a:r>
            <a:r>
              <a:rPr sz="2200" dirty="0"/>
              <a:t> </a:t>
            </a:r>
            <a:r>
              <a:rPr sz="2200" dirty="0" err="1"/>
              <a:t>léčby</a:t>
            </a:r>
            <a:r>
              <a:rPr sz="2200" dirty="0"/>
              <a:t> </a:t>
            </a:r>
            <a:r>
              <a:rPr sz="2200" dirty="0" err="1"/>
              <a:t>jsou</a:t>
            </a:r>
            <a:r>
              <a:rPr sz="2200" dirty="0"/>
              <a:t> </a:t>
            </a:r>
            <a:r>
              <a:rPr sz="2200" dirty="0" err="1"/>
              <a:t>resekční</a:t>
            </a:r>
            <a:r>
              <a:rPr sz="2200" dirty="0"/>
              <a:t> </a:t>
            </a:r>
            <a:r>
              <a:rPr sz="2200" dirty="0" err="1"/>
              <a:t>zákroky</a:t>
            </a:r>
            <a:r>
              <a:rPr sz="2200" dirty="0"/>
              <a:t> - </a:t>
            </a:r>
            <a:r>
              <a:rPr sz="2200" dirty="0" err="1"/>
              <a:t>neurochirurgické</a:t>
            </a:r>
            <a:r>
              <a:rPr sz="2200" dirty="0"/>
              <a:t> </a:t>
            </a:r>
            <a:r>
              <a:rPr sz="2200" dirty="0" err="1"/>
              <a:t>odstranění</a:t>
            </a:r>
            <a:r>
              <a:rPr sz="2200" dirty="0"/>
              <a:t> </a:t>
            </a:r>
            <a:r>
              <a:rPr sz="2200" dirty="0" err="1"/>
              <a:t>části</a:t>
            </a:r>
            <a:r>
              <a:rPr sz="2200" dirty="0"/>
              <a:t> </a:t>
            </a:r>
            <a:r>
              <a:rPr sz="2200" dirty="0" err="1"/>
              <a:t>nebo</a:t>
            </a:r>
            <a:r>
              <a:rPr sz="2200" dirty="0"/>
              <a:t> </a:t>
            </a:r>
            <a:r>
              <a:rPr sz="2200" dirty="0" err="1"/>
              <a:t>celé</a:t>
            </a:r>
            <a:r>
              <a:rPr sz="2200" dirty="0"/>
              <a:t> </a:t>
            </a:r>
            <a:r>
              <a:rPr sz="2200" dirty="0" err="1"/>
              <a:t>předpokládané</a:t>
            </a:r>
            <a:r>
              <a:rPr sz="2200" dirty="0"/>
              <a:t> </a:t>
            </a:r>
            <a:r>
              <a:rPr sz="2200" dirty="0" err="1"/>
              <a:t>epileptogenní</a:t>
            </a:r>
            <a:r>
              <a:rPr sz="2200" dirty="0"/>
              <a:t> </a:t>
            </a:r>
            <a:r>
              <a:rPr sz="2200" dirty="0" err="1"/>
              <a:t>zóny</a:t>
            </a:r>
            <a:r>
              <a:rPr sz="2200" dirty="0"/>
              <a:t> </a:t>
            </a:r>
            <a:r>
              <a:rPr sz="2200" dirty="0" err="1"/>
              <a:t>či</a:t>
            </a:r>
            <a:r>
              <a:rPr sz="2200" dirty="0"/>
              <a:t> </a:t>
            </a:r>
            <a:r>
              <a:rPr sz="2200" dirty="0" err="1"/>
              <a:t>léze</a:t>
            </a:r>
            <a:r>
              <a:rPr sz="2200" dirty="0"/>
              <a:t>; </a:t>
            </a:r>
            <a:r>
              <a:rPr sz="2200" dirty="0" err="1"/>
              <a:t>dále</a:t>
            </a:r>
            <a:r>
              <a:rPr sz="2200" dirty="0"/>
              <a:t> </a:t>
            </a:r>
            <a:r>
              <a:rPr sz="2200" dirty="0" err="1"/>
              <a:t>kalosotomie</a:t>
            </a:r>
            <a:r>
              <a:rPr sz="2200" dirty="0"/>
              <a:t>, </a:t>
            </a:r>
            <a:r>
              <a:rPr sz="2200" dirty="0" err="1"/>
              <a:t>hemisferektomie</a:t>
            </a:r>
            <a:r>
              <a:rPr sz="2200" dirty="0"/>
              <a:t>, </a:t>
            </a:r>
            <a:r>
              <a:rPr sz="2200" dirty="0" err="1"/>
              <a:t>alternativní</a:t>
            </a:r>
            <a:r>
              <a:rPr sz="2200" dirty="0"/>
              <a:t> </a:t>
            </a:r>
            <a:r>
              <a:rPr sz="2200" dirty="0" err="1"/>
              <a:t>pŕistupy</a:t>
            </a:r>
            <a:r>
              <a:rPr sz="2200" dirty="0"/>
              <a:t> - </a:t>
            </a:r>
            <a:r>
              <a:rPr sz="2200" dirty="0" err="1"/>
              <a:t>stereotaktická</a:t>
            </a:r>
            <a:r>
              <a:rPr sz="2200" dirty="0"/>
              <a:t> </a:t>
            </a:r>
            <a:r>
              <a:rPr sz="2200" dirty="0" err="1"/>
              <a:t>radiologie</a:t>
            </a:r>
            <a:r>
              <a:rPr sz="2200" dirty="0"/>
              <a:t> a </a:t>
            </a:r>
            <a:r>
              <a:rPr sz="2200" dirty="0" err="1"/>
              <a:t>termoléze</a:t>
            </a:r>
            <a:endParaRPr sz="2200" dirty="0"/>
          </a:p>
          <a:p>
            <a:pPr marL="355600" indent="-355600" defTabSz="467359">
              <a:lnSpc>
                <a:spcPct val="100000"/>
              </a:lnSpc>
              <a:spcBef>
                <a:spcPts val="3300"/>
              </a:spcBef>
              <a:defRPr sz="2560"/>
            </a:pPr>
            <a:r>
              <a:rPr lang="cs-CZ" sz="2200" dirty="0" smtClean="0"/>
              <a:t>p</a:t>
            </a:r>
            <a:r>
              <a:rPr sz="2200" dirty="0" err="1" smtClean="0"/>
              <a:t>okud</a:t>
            </a:r>
            <a:r>
              <a:rPr sz="2200" dirty="0" smtClean="0"/>
              <a:t> </a:t>
            </a:r>
            <a:r>
              <a:rPr sz="2200" dirty="0" err="1"/>
              <a:t>není</a:t>
            </a:r>
            <a:r>
              <a:rPr sz="2200" dirty="0"/>
              <a:t> </a:t>
            </a:r>
            <a:r>
              <a:rPr sz="2200" dirty="0" err="1"/>
              <a:t>vhodná</a:t>
            </a:r>
            <a:r>
              <a:rPr sz="2200" dirty="0"/>
              <a:t> </a:t>
            </a:r>
            <a:r>
              <a:rPr sz="2200" dirty="0" err="1"/>
              <a:t>neurochirurgická</a:t>
            </a:r>
            <a:r>
              <a:rPr sz="2200" dirty="0"/>
              <a:t> </a:t>
            </a:r>
            <a:r>
              <a:rPr sz="2200" dirty="0" err="1"/>
              <a:t>léčba</a:t>
            </a:r>
            <a:r>
              <a:rPr sz="2200" dirty="0"/>
              <a:t> - </a:t>
            </a:r>
            <a:r>
              <a:rPr sz="2200" dirty="0" err="1"/>
              <a:t>další</a:t>
            </a:r>
            <a:r>
              <a:rPr sz="2200" dirty="0"/>
              <a:t> </a:t>
            </a:r>
            <a:r>
              <a:rPr sz="2200" dirty="0" err="1"/>
              <a:t>metody</a:t>
            </a:r>
            <a:r>
              <a:rPr sz="2200" dirty="0"/>
              <a:t>: </a:t>
            </a:r>
            <a:r>
              <a:rPr sz="2200" dirty="0" err="1"/>
              <a:t>zavedení</a:t>
            </a:r>
            <a:r>
              <a:rPr sz="2200" dirty="0"/>
              <a:t> </a:t>
            </a:r>
            <a:r>
              <a:rPr sz="2200" dirty="0" err="1"/>
              <a:t>systému</a:t>
            </a:r>
            <a:r>
              <a:rPr sz="2200" dirty="0"/>
              <a:t> </a:t>
            </a:r>
            <a:r>
              <a:rPr sz="2200" dirty="0" err="1"/>
              <a:t>stimulace</a:t>
            </a:r>
            <a:r>
              <a:rPr sz="2200" dirty="0"/>
              <a:t> </a:t>
            </a:r>
            <a:r>
              <a:rPr sz="2200" dirty="0" err="1"/>
              <a:t>vagového</a:t>
            </a:r>
            <a:r>
              <a:rPr sz="2200" dirty="0"/>
              <a:t> </a:t>
            </a:r>
            <a:r>
              <a:rPr sz="2200" dirty="0" err="1"/>
              <a:t>nervu</a:t>
            </a:r>
            <a:r>
              <a:rPr sz="2200" dirty="0"/>
              <a:t>; </a:t>
            </a:r>
            <a:r>
              <a:rPr sz="2200" dirty="0" err="1"/>
              <a:t>implantace</a:t>
            </a:r>
            <a:r>
              <a:rPr sz="2200" dirty="0"/>
              <a:t> </a:t>
            </a:r>
            <a:r>
              <a:rPr sz="2200" dirty="0" err="1"/>
              <a:t>systému</a:t>
            </a:r>
            <a:r>
              <a:rPr sz="2200" dirty="0"/>
              <a:t> </a:t>
            </a:r>
            <a:r>
              <a:rPr sz="2200" dirty="0" smtClean="0"/>
              <a:t>DBS</a:t>
            </a:r>
            <a:r>
              <a:rPr lang="cs-CZ" sz="2200" dirty="0" smtClean="0"/>
              <a:t> </a:t>
            </a:r>
            <a:r>
              <a:rPr sz="2200" dirty="0" smtClean="0"/>
              <a:t>-</a:t>
            </a:r>
            <a:r>
              <a:rPr lang="cs-CZ" sz="2200" dirty="0" smtClean="0"/>
              <a:t> </a:t>
            </a:r>
            <a:r>
              <a:rPr sz="2200" dirty="0" err="1" smtClean="0"/>
              <a:t>hluboké</a:t>
            </a:r>
            <a:r>
              <a:rPr sz="2200" dirty="0" smtClean="0"/>
              <a:t> </a:t>
            </a:r>
            <a:r>
              <a:rPr sz="2200" dirty="0" err="1"/>
              <a:t>mozkové</a:t>
            </a:r>
            <a:r>
              <a:rPr sz="2200" dirty="0"/>
              <a:t> </a:t>
            </a:r>
            <a:r>
              <a:rPr sz="2200" dirty="0" err="1"/>
              <a:t>stimulace</a:t>
            </a:r>
            <a:endParaRPr sz="2200" dirty="0"/>
          </a:p>
          <a:p>
            <a:pPr marL="355600" indent="-355600" defTabSz="467359">
              <a:lnSpc>
                <a:spcPct val="100000"/>
              </a:lnSpc>
              <a:spcBef>
                <a:spcPts val="3300"/>
              </a:spcBef>
              <a:defRPr sz="2560"/>
            </a:pPr>
            <a:r>
              <a:rPr lang="cs-CZ" sz="2200" dirty="0" err="1" smtClean="0"/>
              <a:t>s</a:t>
            </a:r>
            <a:r>
              <a:rPr sz="2200" dirty="0" err="1" smtClean="0"/>
              <a:t>pecifickou</a:t>
            </a:r>
            <a:r>
              <a:rPr sz="2200" dirty="0" smtClean="0"/>
              <a:t> </a:t>
            </a:r>
            <a:r>
              <a:rPr sz="2200" dirty="0" err="1"/>
              <a:t>oblastí</a:t>
            </a:r>
            <a:r>
              <a:rPr sz="2200" dirty="0"/>
              <a:t> je </a:t>
            </a:r>
            <a:r>
              <a:rPr sz="2200" dirty="0" err="1"/>
              <a:t>participace</a:t>
            </a:r>
            <a:r>
              <a:rPr sz="2200" dirty="0"/>
              <a:t> NPS v </a:t>
            </a:r>
            <a:r>
              <a:rPr sz="2200" dirty="0" err="1"/>
              <a:t>rámci</a:t>
            </a:r>
            <a:r>
              <a:rPr sz="2200" dirty="0"/>
              <a:t> </a:t>
            </a:r>
            <a:r>
              <a:rPr sz="2200" dirty="0" err="1"/>
              <a:t>tzv</a:t>
            </a:r>
            <a:r>
              <a:rPr sz="2200" dirty="0"/>
              <a:t>. </a:t>
            </a:r>
            <a:r>
              <a:rPr sz="2200" b="1" dirty="0"/>
              <a:t>awake craniotomy </a:t>
            </a:r>
            <a:r>
              <a:rPr sz="2200" dirty="0"/>
              <a:t>(AC) - </a:t>
            </a:r>
            <a:r>
              <a:rPr sz="2200" dirty="0" err="1"/>
              <a:t>probíhá</a:t>
            </a:r>
            <a:r>
              <a:rPr sz="2200" dirty="0"/>
              <a:t> </a:t>
            </a:r>
            <a:r>
              <a:rPr sz="2200" dirty="0" err="1"/>
              <a:t>jako</a:t>
            </a:r>
            <a:r>
              <a:rPr sz="2200" dirty="0"/>
              <a:t> </a:t>
            </a:r>
            <a:r>
              <a:rPr sz="2200" dirty="0" err="1"/>
              <a:t>běžná</a:t>
            </a:r>
            <a:r>
              <a:rPr sz="2200" dirty="0"/>
              <a:t> </a:t>
            </a:r>
            <a:r>
              <a:rPr sz="2200" dirty="0" err="1"/>
              <a:t>operace</a:t>
            </a:r>
            <a:r>
              <a:rPr sz="2200" dirty="0"/>
              <a:t>, </a:t>
            </a:r>
            <a:r>
              <a:rPr sz="2200" dirty="0" err="1"/>
              <a:t>pacient</a:t>
            </a:r>
            <a:r>
              <a:rPr sz="2200" dirty="0"/>
              <a:t> je v </a:t>
            </a:r>
            <a:r>
              <a:rPr sz="2200" dirty="0" err="1"/>
              <a:t>průběhu</a:t>
            </a:r>
            <a:r>
              <a:rPr sz="2200" dirty="0"/>
              <a:t> </a:t>
            </a:r>
            <a:r>
              <a:rPr sz="2200" dirty="0" err="1"/>
              <a:t>při</a:t>
            </a:r>
            <a:r>
              <a:rPr sz="2200" dirty="0"/>
              <a:t> </a:t>
            </a:r>
            <a:r>
              <a:rPr sz="2200" dirty="0" err="1"/>
              <a:t>vědomí</a:t>
            </a:r>
            <a:r>
              <a:rPr sz="2200" dirty="0"/>
              <a:t> </a:t>
            </a:r>
            <a:r>
              <a:rPr lang="cs-CZ" sz="2200" dirty="0" smtClean="0"/>
              <a:t>a</a:t>
            </a:r>
            <a:r>
              <a:rPr sz="2200" dirty="0" smtClean="0"/>
              <a:t> </a:t>
            </a:r>
            <a:r>
              <a:rPr sz="2200" dirty="0" err="1"/>
              <a:t>komunikující</a:t>
            </a:r>
            <a:r>
              <a:rPr sz="2200" dirty="0"/>
              <a:t>; </a:t>
            </a:r>
            <a:r>
              <a:rPr sz="2200" dirty="0" err="1"/>
              <a:t>nejčastěji</a:t>
            </a:r>
            <a:r>
              <a:rPr sz="2200" dirty="0"/>
              <a:t> je </a:t>
            </a:r>
            <a:r>
              <a:rPr sz="2200" dirty="0" err="1"/>
              <a:t>účelem</a:t>
            </a:r>
            <a:r>
              <a:rPr sz="2200" dirty="0"/>
              <a:t> </a:t>
            </a:r>
            <a:r>
              <a:rPr sz="2200" dirty="0" err="1"/>
              <a:t>prevence</a:t>
            </a:r>
            <a:r>
              <a:rPr sz="2200" dirty="0"/>
              <a:t> </a:t>
            </a:r>
            <a:r>
              <a:rPr sz="2200" dirty="0" err="1"/>
              <a:t>poškození</a:t>
            </a:r>
            <a:r>
              <a:rPr sz="2200" dirty="0"/>
              <a:t> </a:t>
            </a:r>
            <a:r>
              <a:rPr sz="2200" dirty="0" err="1"/>
              <a:t>kognitivních</a:t>
            </a:r>
            <a:r>
              <a:rPr sz="2200" dirty="0"/>
              <a:t>, </a:t>
            </a:r>
            <a:r>
              <a:rPr sz="2200" dirty="0" err="1"/>
              <a:t>řečových</a:t>
            </a:r>
            <a:r>
              <a:rPr sz="2200" dirty="0"/>
              <a:t> </a:t>
            </a:r>
            <a:r>
              <a:rPr sz="2200" dirty="0" err="1"/>
              <a:t>nebo</a:t>
            </a:r>
            <a:r>
              <a:rPr sz="2200" dirty="0"/>
              <a:t> </a:t>
            </a:r>
            <a:r>
              <a:rPr sz="2200" dirty="0" err="1"/>
              <a:t>motorických</a:t>
            </a:r>
            <a:r>
              <a:rPr sz="2200" dirty="0"/>
              <a:t> </a:t>
            </a:r>
            <a:r>
              <a:rPr sz="2200" dirty="0" err="1"/>
              <a:t>fcí</a:t>
            </a:r>
            <a:endParaRPr sz="2200" dirty="0"/>
          </a:p>
          <a:p>
            <a:pPr marL="355600" indent="-355600" defTabSz="467359">
              <a:lnSpc>
                <a:spcPct val="100000"/>
              </a:lnSpc>
              <a:spcBef>
                <a:spcPts val="3300"/>
              </a:spcBef>
              <a:defRPr sz="2560"/>
            </a:pPr>
            <a:r>
              <a:rPr lang="cs-CZ" sz="2200" dirty="0" err="1" smtClean="0"/>
              <a:t>ú</a:t>
            </a:r>
            <a:r>
              <a:rPr sz="2200" dirty="0" err="1" smtClean="0"/>
              <a:t>kolem</a:t>
            </a:r>
            <a:r>
              <a:rPr sz="2200" dirty="0" smtClean="0"/>
              <a:t> </a:t>
            </a:r>
            <a:r>
              <a:rPr sz="2200" dirty="0"/>
              <a:t>NPS </a:t>
            </a:r>
            <a:r>
              <a:rPr sz="2200" dirty="0" smtClean="0"/>
              <a:t>j</a:t>
            </a:r>
            <a:r>
              <a:rPr lang="cs-CZ" sz="2200" dirty="0" smtClean="0"/>
              <a:t>e</a:t>
            </a:r>
            <a:r>
              <a:rPr sz="2200" dirty="0" smtClean="0"/>
              <a:t> </a:t>
            </a:r>
            <a:r>
              <a:rPr sz="2200" dirty="0" err="1"/>
              <a:t>pacienta</a:t>
            </a:r>
            <a:r>
              <a:rPr sz="2200" dirty="0"/>
              <a:t> </a:t>
            </a:r>
            <a:r>
              <a:rPr sz="2200" dirty="0" err="1"/>
              <a:t>zákrokem</a:t>
            </a:r>
            <a:r>
              <a:rPr sz="2200" dirty="0"/>
              <a:t> </a:t>
            </a:r>
            <a:r>
              <a:rPr sz="2200" dirty="0" err="1" smtClean="0"/>
              <a:t>provést</a:t>
            </a:r>
            <a:r>
              <a:rPr sz="2200" dirty="0" smtClean="0"/>
              <a:t> </a:t>
            </a:r>
            <a:r>
              <a:rPr sz="2200" dirty="0"/>
              <a:t>a </a:t>
            </a:r>
            <a:r>
              <a:rPr sz="2200" dirty="0" err="1"/>
              <a:t>udržovat</a:t>
            </a:r>
            <a:r>
              <a:rPr sz="2200" dirty="0"/>
              <a:t> s </a:t>
            </a:r>
            <a:r>
              <a:rPr sz="2200" dirty="0" err="1"/>
              <a:t>ním</a:t>
            </a:r>
            <a:r>
              <a:rPr sz="2200" dirty="0"/>
              <a:t> </a:t>
            </a:r>
            <a:r>
              <a:rPr sz="2200" dirty="0" err="1"/>
              <a:t>kontakt</a:t>
            </a:r>
            <a:r>
              <a:rPr sz="2200" dirty="0"/>
              <a:t>, </a:t>
            </a:r>
            <a:r>
              <a:rPr sz="2200" dirty="0" err="1"/>
              <a:t>administrovat</a:t>
            </a:r>
            <a:r>
              <a:rPr sz="2200" dirty="0"/>
              <a:t> </a:t>
            </a:r>
            <a:r>
              <a:rPr sz="2200" dirty="0" err="1"/>
              <a:t>jednoduché</a:t>
            </a:r>
            <a:r>
              <a:rPr sz="2200" dirty="0"/>
              <a:t> </a:t>
            </a:r>
            <a:r>
              <a:rPr sz="2200" dirty="0" smtClean="0"/>
              <a:t>testy</a:t>
            </a:r>
            <a:r>
              <a:rPr lang="cs-CZ" sz="2200" dirty="0" smtClean="0"/>
              <a:t> </a:t>
            </a:r>
            <a:r>
              <a:rPr sz="2200" dirty="0" smtClean="0"/>
              <a:t>- </a:t>
            </a:r>
            <a:r>
              <a:rPr sz="2200" dirty="0" err="1"/>
              <a:t>zaměřené</a:t>
            </a:r>
            <a:r>
              <a:rPr sz="2200" dirty="0"/>
              <a:t> </a:t>
            </a:r>
            <a:r>
              <a:rPr sz="2200" dirty="0" err="1"/>
              <a:t>na</a:t>
            </a:r>
            <a:r>
              <a:rPr sz="2200" dirty="0"/>
              <a:t> </a:t>
            </a:r>
            <a:r>
              <a:rPr sz="2200" dirty="0" err="1"/>
              <a:t>hodnocení</a:t>
            </a:r>
            <a:r>
              <a:rPr sz="2200" dirty="0"/>
              <a:t> </a:t>
            </a:r>
            <a:r>
              <a:rPr sz="2200" dirty="0" err="1"/>
              <a:t>kritických</a:t>
            </a:r>
            <a:r>
              <a:rPr sz="2200" dirty="0"/>
              <a:t> </a:t>
            </a:r>
            <a:r>
              <a:rPr sz="2200" dirty="0" err="1"/>
              <a:t>schopností</a:t>
            </a:r>
            <a:r>
              <a:rPr sz="2200" dirty="0"/>
              <a:t>, u </a:t>
            </a:r>
            <a:r>
              <a:rPr sz="2200" dirty="0" err="1"/>
              <a:t>nichž</a:t>
            </a:r>
            <a:r>
              <a:rPr sz="2200" dirty="0"/>
              <a:t> </a:t>
            </a:r>
            <a:r>
              <a:rPr sz="2200" dirty="0" err="1"/>
              <a:t>hrozí</a:t>
            </a:r>
            <a:r>
              <a:rPr sz="2200" dirty="0"/>
              <a:t> </a:t>
            </a:r>
            <a:r>
              <a:rPr sz="2200" dirty="0" err="1"/>
              <a:t>vlivem</a:t>
            </a:r>
            <a:r>
              <a:rPr sz="2200" dirty="0"/>
              <a:t> </a:t>
            </a:r>
            <a:r>
              <a:rPr sz="2200" dirty="0" err="1"/>
              <a:t>operace</a:t>
            </a:r>
            <a:r>
              <a:rPr sz="2200" dirty="0"/>
              <a:t> </a:t>
            </a:r>
            <a:r>
              <a:rPr sz="2200" dirty="0" err="1"/>
              <a:t>poškození</a:t>
            </a:r>
            <a:r>
              <a:rPr sz="2200" dirty="0"/>
              <a:t>; </a:t>
            </a:r>
            <a:r>
              <a:rPr sz="2200" dirty="0" err="1"/>
              <a:t>důležitá</a:t>
            </a:r>
            <a:r>
              <a:rPr sz="2200" dirty="0"/>
              <a:t> je </a:t>
            </a:r>
            <a:r>
              <a:rPr sz="2200" dirty="0" err="1"/>
              <a:t>souhra</a:t>
            </a:r>
            <a:r>
              <a:rPr sz="2200" dirty="0"/>
              <a:t> </a:t>
            </a:r>
            <a:r>
              <a:rPr sz="2200" dirty="0" err="1"/>
              <a:t>celého</a:t>
            </a:r>
            <a:r>
              <a:rPr sz="2200" dirty="0"/>
              <a:t> </a:t>
            </a:r>
            <a:r>
              <a:rPr sz="2200" dirty="0" err="1"/>
              <a:t>týmu</a:t>
            </a:r>
            <a:endParaRPr sz="22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Po operační léčbě - NPS - pravidelná kontrolní vyšetření, sledování pooperačního slepšení kognitivního a psychického stavu- výsledek redukce či vymizení EPI záchvatů…"/>
          <p:cNvSpPr txBox="1">
            <a:spLocks noGrp="1"/>
          </p:cNvSpPr>
          <p:nvPr>
            <p:ph type="body" idx="1"/>
          </p:nvPr>
        </p:nvSpPr>
        <p:spPr>
          <a:xfrm>
            <a:off x="927786" y="1875481"/>
            <a:ext cx="11099800" cy="7213600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 sz="2200" dirty="0" smtClean="0"/>
              <a:t>p</a:t>
            </a:r>
            <a:r>
              <a:rPr sz="2200" dirty="0" smtClean="0"/>
              <a:t>o </a:t>
            </a:r>
            <a:r>
              <a:rPr sz="2200" dirty="0" err="1"/>
              <a:t>operační</a:t>
            </a:r>
            <a:r>
              <a:rPr sz="2200" dirty="0"/>
              <a:t> </a:t>
            </a:r>
            <a:r>
              <a:rPr sz="2200" dirty="0" err="1"/>
              <a:t>léčbě</a:t>
            </a:r>
            <a:r>
              <a:rPr sz="2200" dirty="0"/>
              <a:t> - NPS - </a:t>
            </a:r>
            <a:r>
              <a:rPr sz="2200" dirty="0" err="1"/>
              <a:t>pravidelná</a:t>
            </a:r>
            <a:r>
              <a:rPr sz="2200" dirty="0"/>
              <a:t> </a:t>
            </a:r>
            <a:r>
              <a:rPr sz="2200" dirty="0" err="1"/>
              <a:t>kontrolní</a:t>
            </a:r>
            <a:r>
              <a:rPr sz="2200" dirty="0"/>
              <a:t> </a:t>
            </a:r>
            <a:r>
              <a:rPr sz="2200" dirty="0" err="1"/>
              <a:t>vyšetření</a:t>
            </a:r>
            <a:r>
              <a:rPr sz="2200" dirty="0"/>
              <a:t>, </a:t>
            </a:r>
            <a:r>
              <a:rPr sz="2200" dirty="0" err="1"/>
              <a:t>sledování</a:t>
            </a:r>
            <a:r>
              <a:rPr sz="2200" dirty="0"/>
              <a:t> </a:t>
            </a:r>
            <a:r>
              <a:rPr sz="2200" dirty="0" err="1"/>
              <a:t>pooperačního</a:t>
            </a:r>
            <a:r>
              <a:rPr sz="2200" dirty="0"/>
              <a:t> </a:t>
            </a:r>
            <a:r>
              <a:rPr lang="cs-CZ" sz="2200" dirty="0"/>
              <a:t>z</a:t>
            </a:r>
            <a:r>
              <a:rPr sz="2200" dirty="0" err="1" smtClean="0"/>
              <a:t>epšení</a:t>
            </a:r>
            <a:r>
              <a:rPr sz="2200" dirty="0" smtClean="0"/>
              <a:t> </a:t>
            </a:r>
            <a:r>
              <a:rPr sz="2200" dirty="0" err="1"/>
              <a:t>kognitivního</a:t>
            </a:r>
            <a:r>
              <a:rPr sz="2200" dirty="0"/>
              <a:t> a </a:t>
            </a:r>
            <a:r>
              <a:rPr sz="2200" dirty="0" err="1"/>
              <a:t>psychického</a:t>
            </a:r>
            <a:r>
              <a:rPr sz="2200" dirty="0"/>
              <a:t> </a:t>
            </a:r>
            <a:r>
              <a:rPr sz="2200" dirty="0" err="1" smtClean="0"/>
              <a:t>stavu</a:t>
            </a:r>
            <a:r>
              <a:rPr lang="cs-CZ" sz="2200" dirty="0" smtClean="0"/>
              <a:t> </a:t>
            </a:r>
            <a:r>
              <a:rPr sz="2200" dirty="0" smtClean="0"/>
              <a:t>- </a:t>
            </a:r>
            <a:r>
              <a:rPr sz="2200" dirty="0" err="1"/>
              <a:t>výsledek</a:t>
            </a:r>
            <a:r>
              <a:rPr sz="2200" dirty="0"/>
              <a:t> </a:t>
            </a:r>
            <a:r>
              <a:rPr sz="2200" dirty="0" err="1"/>
              <a:t>redukce</a:t>
            </a:r>
            <a:r>
              <a:rPr sz="2200" dirty="0"/>
              <a:t> </a:t>
            </a:r>
            <a:r>
              <a:rPr lang="cs-CZ" sz="2200" dirty="0" smtClean="0"/>
              <a:t>  </a:t>
            </a:r>
            <a:r>
              <a:rPr sz="2200" dirty="0" err="1" smtClean="0"/>
              <a:t>či</a:t>
            </a:r>
            <a:r>
              <a:rPr sz="2200" dirty="0" smtClean="0"/>
              <a:t> </a:t>
            </a:r>
            <a:r>
              <a:rPr sz="2200" dirty="0" err="1"/>
              <a:t>vymizení</a:t>
            </a:r>
            <a:r>
              <a:rPr sz="2200" dirty="0"/>
              <a:t> EPI </a:t>
            </a:r>
            <a:r>
              <a:rPr sz="2200" dirty="0" err="1"/>
              <a:t>záchvatů</a:t>
            </a:r>
            <a:endParaRPr sz="2200" dirty="0"/>
          </a:p>
          <a:p>
            <a:pPr>
              <a:lnSpc>
                <a:spcPct val="100000"/>
              </a:lnSpc>
            </a:pPr>
            <a:r>
              <a:rPr lang="cs-CZ" sz="2200" dirty="0" smtClean="0"/>
              <a:t>v</a:t>
            </a:r>
            <a:r>
              <a:rPr sz="2200" dirty="0" smtClean="0"/>
              <a:t> </a:t>
            </a:r>
            <a:r>
              <a:rPr sz="2200" dirty="0" err="1"/>
              <a:t>oblasti</a:t>
            </a:r>
            <a:r>
              <a:rPr sz="2200" dirty="0"/>
              <a:t> KF - </a:t>
            </a:r>
            <a:r>
              <a:rPr sz="2200" dirty="0" err="1"/>
              <a:t>nejčastěji</a:t>
            </a:r>
            <a:r>
              <a:rPr sz="2200" dirty="0"/>
              <a:t> </a:t>
            </a:r>
            <a:r>
              <a:rPr sz="2200" dirty="0" err="1"/>
              <a:t>stabilizace</a:t>
            </a:r>
            <a:r>
              <a:rPr sz="2200" dirty="0"/>
              <a:t> </a:t>
            </a:r>
            <a:r>
              <a:rPr sz="2200" dirty="0" err="1"/>
              <a:t>výkonového</a:t>
            </a:r>
            <a:r>
              <a:rPr sz="2200" dirty="0"/>
              <a:t> PM </a:t>
            </a:r>
            <a:r>
              <a:rPr sz="2200" dirty="0" err="1"/>
              <a:t>tempa</a:t>
            </a:r>
            <a:r>
              <a:rPr sz="2200" dirty="0" smtClean="0"/>
              <a:t>,</a:t>
            </a:r>
            <a:r>
              <a:rPr lang="cs-CZ" sz="2200" dirty="0" smtClean="0"/>
              <a:t> </a:t>
            </a:r>
            <a:r>
              <a:rPr sz="2200" dirty="0" err="1" smtClean="0"/>
              <a:t>pozornosti</a:t>
            </a:r>
            <a:r>
              <a:rPr sz="2200" dirty="0"/>
              <a:t>, </a:t>
            </a:r>
            <a:r>
              <a:rPr sz="2200" dirty="0" err="1"/>
              <a:t>někdy</a:t>
            </a:r>
            <a:r>
              <a:rPr sz="2200" dirty="0"/>
              <a:t> </a:t>
            </a:r>
            <a:r>
              <a:rPr lang="cs-CZ" sz="2200" dirty="0" smtClean="0"/>
              <a:t>   </a:t>
            </a:r>
            <a:r>
              <a:rPr sz="2200" dirty="0" err="1" smtClean="0"/>
              <a:t>i</a:t>
            </a:r>
            <a:r>
              <a:rPr sz="2200" dirty="0" smtClean="0"/>
              <a:t> </a:t>
            </a:r>
            <a:r>
              <a:rPr sz="2200" dirty="0" err="1"/>
              <a:t>paměťových</a:t>
            </a:r>
            <a:r>
              <a:rPr sz="2200" dirty="0"/>
              <a:t> </a:t>
            </a:r>
            <a:r>
              <a:rPr sz="2200" dirty="0" err="1"/>
              <a:t>fcí</a:t>
            </a:r>
            <a:r>
              <a:rPr sz="2200" dirty="0"/>
              <a:t> (</a:t>
            </a:r>
            <a:r>
              <a:rPr sz="2200" dirty="0" err="1"/>
              <a:t>nelze</a:t>
            </a:r>
            <a:r>
              <a:rPr sz="2200" dirty="0"/>
              <a:t> </a:t>
            </a:r>
            <a:r>
              <a:rPr sz="2200" dirty="0" err="1" smtClean="0"/>
              <a:t>zobecňovat</a:t>
            </a:r>
            <a:r>
              <a:rPr sz="2200" dirty="0"/>
              <a:t>)</a:t>
            </a:r>
          </a:p>
          <a:p>
            <a:pPr>
              <a:lnSpc>
                <a:spcPct val="100000"/>
              </a:lnSpc>
            </a:pPr>
            <a:r>
              <a:rPr lang="cs-CZ" sz="2200" dirty="0" smtClean="0"/>
              <a:t>v</a:t>
            </a:r>
            <a:r>
              <a:rPr sz="2200" dirty="0" smtClean="0"/>
              <a:t> </a:t>
            </a:r>
            <a:r>
              <a:rPr sz="2200" dirty="0" err="1"/>
              <a:t>psychické</a:t>
            </a:r>
            <a:r>
              <a:rPr sz="2200" dirty="0"/>
              <a:t> </a:t>
            </a:r>
            <a:r>
              <a:rPr sz="2200" dirty="0" err="1"/>
              <a:t>oblasti</a:t>
            </a:r>
            <a:r>
              <a:rPr sz="2200" dirty="0"/>
              <a:t> - </a:t>
            </a:r>
            <a:r>
              <a:rPr sz="2200" dirty="0" err="1"/>
              <a:t>redukce</a:t>
            </a:r>
            <a:r>
              <a:rPr sz="2200" dirty="0"/>
              <a:t> anxiety a </a:t>
            </a:r>
            <a:r>
              <a:rPr sz="2200" dirty="0" err="1" smtClean="0"/>
              <a:t>depresivní</a:t>
            </a:r>
            <a:r>
              <a:rPr lang="cs-CZ" sz="2200" dirty="0" smtClean="0"/>
              <a:t>ho</a:t>
            </a:r>
            <a:r>
              <a:rPr sz="2200" dirty="0" smtClean="0"/>
              <a:t> </a:t>
            </a:r>
            <a:r>
              <a:rPr sz="2200" dirty="0" err="1"/>
              <a:t>ladění</a:t>
            </a:r>
            <a:r>
              <a:rPr sz="2200" dirty="0"/>
              <a:t>, </a:t>
            </a:r>
            <a:r>
              <a:rPr sz="2200" dirty="0" err="1"/>
              <a:t>vzrůst</a:t>
            </a:r>
            <a:r>
              <a:rPr sz="2200" dirty="0"/>
              <a:t> </a:t>
            </a:r>
            <a:r>
              <a:rPr sz="2200" dirty="0" err="1"/>
              <a:t>sebejistoty</a:t>
            </a:r>
            <a:r>
              <a:rPr sz="2200" dirty="0"/>
              <a:t> a </a:t>
            </a:r>
            <a:r>
              <a:rPr sz="2200" dirty="0" err="1"/>
              <a:t>sebedůvěry</a:t>
            </a:r>
            <a:endParaRPr sz="2200" dirty="0"/>
          </a:p>
          <a:p>
            <a:pPr>
              <a:lnSpc>
                <a:spcPct val="100000"/>
              </a:lnSpc>
            </a:pPr>
            <a:r>
              <a:rPr lang="cs-CZ" sz="2200" dirty="0" smtClean="0"/>
              <a:t>z</a:t>
            </a:r>
            <a:r>
              <a:rPr sz="2200" dirty="0" err="1" smtClean="0"/>
              <a:t>lepšení</a:t>
            </a:r>
            <a:r>
              <a:rPr sz="2200" dirty="0" smtClean="0"/>
              <a:t> </a:t>
            </a:r>
            <a:r>
              <a:rPr sz="2200" dirty="0" err="1"/>
              <a:t>zdravotního</a:t>
            </a:r>
            <a:r>
              <a:rPr sz="2200" dirty="0"/>
              <a:t> </a:t>
            </a:r>
            <a:r>
              <a:rPr sz="2200" dirty="0" err="1"/>
              <a:t>stavu</a:t>
            </a:r>
            <a:r>
              <a:rPr sz="2200" dirty="0"/>
              <a:t> </a:t>
            </a:r>
            <a:r>
              <a:rPr sz="2200" dirty="0" err="1"/>
              <a:t>má</a:t>
            </a:r>
            <a:r>
              <a:rPr sz="2200" dirty="0"/>
              <a:t> </a:t>
            </a:r>
            <a:r>
              <a:rPr sz="2200" dirty="0" err="1"/>
              <a:t>dopad</a:t>
            </a:r>
            <a:r>
              <a:rPr sz="2200" dirty="0"/>
              <a:t> </a:t>
            </a:r>
            <a:r>
              <a:rPr sz="2200" dirty="0" err="1"/>
              <a:t>i</a:t>
            </a:r>
            <a:r>
              <a:rPr sz="2200" dirty="0"/>
              <a:t> </a:t>
            </a:r>
            <a:r>
              <a:rPr sz="2200" dirty="0" err="1"/>
              <a:t>na</a:t>
            </a:r>
            <a:r>
              <a:rPr sz="2200" dirty="0"/>
              <a:t> </a:t>
            </a:r>
            <a:r>
              <a:rPr sz="2200" dirty="0" err="1"/>
              <a:t>sociálně-pracovní</a:t>
            </a:r>
            <a:r>
              <a:rPr sz="2200" dirty="0"/>
              <a:t> </a:t>
            </a:r>
            <a:r>
              <a:rPr sz="2200" dirty="0" err="1"/>
              <a:t>začlenění</a:t>
            </a:r>
            <a:r>
              <a:rPr sz="2200" dirty="0"/>
              <a:t> </a:t>
            </a:r>
            <a:r>
              <a:rPr sz="2200" dirty="0" err="1"/>
              <a:t>pacienta</a:t>
            </a:r>
            <a:r>
              <a:rPr sz="2200" dirty="0"/>
              <a:t> - </a:t>
            </a:r>
            <a:r>
              <a:rPr sz="2200" dirty="0" err="1"/>
              <a:t>snížení</a:t>
            </a:r>
            <a:r>
              <a:rPr sz="2200" dirty="0"/>
              <a:t> </a:t>
            </a:r>
            <a:r>
              <a:rPr sz="2200" dirty="0" err="1"/>
              <a:t>stupně</a:t>
            </a:r>
            <a:r>
              <a:rPr sz="2200" dirty="0"/>
              <a:t> invalidity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Psychiatrická problematika a EPI"/>
          <p:cNvSpPr txBox="1">
            <a:spLocks noGrp="1"/>
          </p:cNvSpPr>
          <p:nvPr>
            <p:ph type="title"/>
          </p:nvPr>
        </p:nvSpPr>
        <p:spPr>
          <a:xfrm>
            <a:off x="2977427" y="580479"/>
            <a:ext cx="9824171" cy="1838973"/>
          </a:xfrm>
          <a:prstGeom prst="rect">
            <a:avLst/>
          </a:prstGeom>
        </p:spPr>
        <p:txBody>
          <a:bodyPr>
            <a:normAutofit/>
          </a:bodyPr>
          <a:lstStyle>
            <a:lvl1pPr defTabSz="484886">
              <a:defRPr sz="6640"/>
            </a:lvl1pPr>
          </a:lstStyle>
          <a:p>
            <a:r>
              <a:rPr sz="4800" dirty="0" err="1"/>
              <a:t>Psychiatrická</a:t>
            </a:r>
            <a:r>
              <a:rPr sz="4800" dirty="0"/>
              <a:t> </a:t>
            </a:r>
            <a:r>
              <a:rPr sz="4800" dirty="0" err="1"/>
              <a:t>problematika</a:t>
            </a:r>
            <a:r>
              <a:rPr sz="4800" dirty="0"/>
              <a:t> a EPI</a:t>
            </a:r>
          </a:p>
        </p:txBody>
      </p:sp>
      <p:sp>
        <p:nvSpPr>
          <p:cNvPr id="281" name="Kromě KD, změny chování, osobnosti, poruchy nálady, jiná psychiatrická symptomatologie…"/>
          <p:cNvSpPr txBox="1">
            <a:spLocks noGrp="1"/>
          </p:cNvSpPr>
          <p:nvPr>
            <p:ph type="body" idx="1"/>
          </p:nvPr>
        </p:nvSpPr>
        <p:spPr>
          <a:xfrm>
            <a:off x="420130" y="2199502"/>
            <a:ext cx="12584670" cy="6437870"/>
          </a:xfrm>
          <a:prstGeom prst="rect">
            <a:avLst/>
          </a:prstGeom>
        </p:spPr>
        <p:txBody>
          <a:bodyPr>
            <a:noAutofit/>
          </a:bodyPr>
          <a:lstStyle/>
          <a:p>
            <a:pPr marL="280034" indent="-280034" defTabSz="368045">
              <a:lnSpc>
                <a:spcPct val="100000"/>
              </a:lnSpc>
              <a:spcBef>
                <a:spcPts val="2600"/>
              </a:spcBef>
              <a:defRPr sz="2016"/>
            </a:pPr>
            <a:r>
              <a:rPr lang="cs-CZ" sz="2200" dirty="0" err="1" smtClean="0"/>
              <a:t>k</a:t>
            </a:r>
            <a:r>
              <a:rPr sz="2200" dirty="0" err="1" smtClean="0"/>
              <a:t>romě</a:t>
            </a:r>
            <a:r>
              <a:rPr sz="2200" dirty="0" smtClean="0"/>
              <a:t> </a:t>
            </a:r>
            <a:r>
              <a:rPr sz="2200" dirty="0"/>
              <a:t>KD, </a:t>
            </a:r>
            <a:r>
              <a:rPr sz="2200" dirty="0" err="1"/>
              <a:t>změny</a:t>
            </a:r>
            <a:r>
              <a:rPr sz="2200" dirty="0"/>
              <a:t> </a:t>
            </a:r>
            <a:r>
              <a:rPr sz="2200" dirty="0" err="1"/>
              <a:t>chování</a:t>
            </a:r>
            <a:r>
              <a:rPr sz="2200" dirty="0"/>
              <a:t>, </a:t>
            </a:r>
            <a:r>
              <a:rPr sz="2200" dirty="0" err="1"/>
              <a:t>osobnosti</a:t>
            </a:r>
            <a:r>
              <a:rPr sz="2200" dirty="0"/>
              <a:t>, </a:t>
            </a:r>
            <a:r>
              <a:rPr sz="2200" dirty="0" err="1"/>
              <a:t>poruchy</a:t>
            </a:r>
            <a:r>
              <a:rPr sz="2200" dirty="0"/>
              <a:t> </a:t>
            </a:r>
            <a:r>
              <a:rPr sz="2200" dirty="0" err="1"/>
              <a:t>nálady</a:t>
            </a:r>
            <a:r>
              <a:rPr sz="2200" dirty="0"/>
              <a:t>, </a:t>
            </a:r>
            <a:r>
              <a:rPr sz="2200" dirty="0" err="1"/>
              <a:t>jiná</a:t>
            </a:r>
            <a:r>
              <a:rPr sz="2200" dirty="0"/>
              <a:t> </a:t>
            </a:r>
            <a:r>
              <a:rPr sz="2200" dirty="0" err="1"/>
              <a:t>psychiatrická</a:t>
            </a:r>
            <a:r>
              <a:rPr sz="2200" dirty="0"/>
              <a:t> </a:t>
            </a:r>
            <a:r>
              <a:rPr sz="2200" dirty="0" err="1"/>
              <a:t>symptomatologie</a:t>
            </a:r>
            <a:endParaRPr sz="2200" dirty="0"/>
          </a:p>
          <a:p>
            <a:pPr marL="280034" indent="-280034" defTabSz="368045">
              <a:lnSpc>
                <a:spcPct val="100000"/>
              </a:lnSpc>
              <a:spcBef>
                <a:spcPts val="2600"/>
              </a:spcBef>
              <a:defRPr sz="2016"/>
            </a:pPr>
            <a:r>
              <a:rPr lang="cs-CZ" sz="2200" dirty="0" err="1" smtClean="0"/>
              <a:t>l</a:t>
            </a:r>
            <a:r>
              <a:rPr sz="2200" dirty="0" err="1" smtClean="0"/>
              <a:t>idé</a:t>
            </a:r>
            <a:r>
              <a:rPr sz="2200" dirty="0" smtClean="0"/>
              <a:t> </a:t>
            </a:r>
            <a:r>
              <a:rPr sz="2200" dirty="0"/>
              <a:t>s EPI </a:t>
            </a:r>
            <a:r>
              <a:rPr sz="2200" dirty="0" err="1"/>
              <a:t>mají</a:t>
            </a:r>
            <a:r>
              <a:rPr sz="2200" dirty="0"/>
              <a:t> </a:t>
            </a:r>
            <a:r>
              <a:rPr sz="2200" dirty="0" err="1"/>
              <a:t>obecně</a:t>
            </a:r>
            <a:r>
              <a:rPr sz="2200" dirty="0"/>
              <a:t> </a:t>
            </a:r>
            <a:r>
              <a:rPr sz="2200" dirty="0" err="1"/>
              <a:t>více</a:t>
            </a:r>
            <a:r>
              <a:rPr sz="2200" dirty="0"/>
              <a:t> </a:t>
            </a:r>
            <a:r>
              <a:rPr sz="2200" dirty="0" err="1"/>
              <a:t>psychiatrických</a:t>
            </a:r>
            <a:r>
              <a:rPr sz="2200" dirty="0"/>
              <a:t> </a:t>
            </a:r>
            <a:r>
              <a:rPr sz="2200" dirty="0" err="1"/>
              <a:t>komorbidit</a:t>
            </a:r>
            <a:r>
              <a:rPr sz="2200" dirty="0"/>
              <a:t> </a:t>
            </a:r>
            <a:r>
              <a:rPr sz="2200" dirty="0" err="1"/>
              <a:t>než</a:t>
            </a:r>
            <a:r>
              <a:rPr sz="2200" dirty="0"/>
              <a:t> </a:t>
            </a:r>
            <a:r>
              <a:rPr sz="2200" dirty="0" err="1"/>
              <a:t>běžná</a:t>
            </a:r>
            <a:r>
              <a:rPr sz="2200" dirty="0"/>
              <a:t> populace; </a:t>
            </a:r>
            <a:r>
              <a:rPr sz="2200" dirty="0" err="1"/>
              <a:t>častější</a:t>
            </a:r>
            <a:r>
              <a:rPr sz="2200" dirty="0"/>
              <a:t> </a:t>
            </a:r>
            <a:r>
              <a:rPr lang="cs-CZ" sz="2200" dirty="0" smtClean="0"/>
              <a:t>               </a:t>
            </a:r>
            <a:r>
              <a:rPr sz="2200" dirty="0" smtClean="0"/>
              <a:t>u </a:t>
            </a:r>
            <a:r>
              <a:rPr sz="2200" dirty="0" err="1"/>
              <a:t>pacientů</a:t>
            </a:r>
            <a:r>
              <a:rPr sz="2200" dirty="0"/>
              <a:t> s TLE </a:t>
            </a:r>
            <a:r>
              <a:rPr sz="2200" dirty="0" err="1"/>
              <a:t>oproti</a:t>
            </a:r>
            <a:r>
              <a:rPr sz="2200" dirty="0"/>
              <a:t> FLE; </a:t>
            </a:r>
            <a:r>
              <a:rPr sz="2200" dirty="0" err="1"/>
              <a:t>může</a:t>
            </a:r>
            <a:r>
              <a:rPr sz="2200" dirty="0"/>
              <a:t> </a:t>
            </a:r>
            <a:r>
              <a:rPr sz="2200" dirty="0" err="1"/>
              <a:t>být</a:t>
            </a:r>
            <a:r>
              <a:rPr sz="2200" dirty="0"/>
              <a:t> </a:t>
            </a:r>
            <a:r>
              <a:rPr sz="2200" dirty="0" err="1"/>
              <a:t>přítomna</a:t>
            </a:r>
            <a:r>
              <a:rPr sz="2200" dirty="0"/>
              <a:t> v </a:t>
            </a:r>
            <a:r>
              <a:rPr sz="2200" dirty="0" err="1"/>
              <a:t>iktálním</a:t>
            </a:r>
            <a:r>
              <a:rPr sz="2200" dirty="0"/>
              <a:t> </a:t>
            </a:r>
            <a:r>
              <a:rPr sz="2200" dirty="0" err="1"/>
              <a:t>období</a:t>
            </a:r>
            <a:r>
              <a:rPr sz="2200" dirty="0"/>
              <a:t> </a:t>
            </a:r>
            <a:r>
              <a:rPr sz="2200" dirty="0" err="1"/>
              <a:t>i</a:t>
            </a:r>
            <a:r>
              <a:rPr sz="2200" dirty="0"/>
              <a:t> </a:t>
            </a:r>
            <a:r>
              <a:rPr sz="2200" dirty="0" err="1"/>
              <a:t>interiktálně</a:t>
            </a:r>
            <a:endParaRPr sz="2200" dirty="0"/>
          </a:p>
          <a:p>
            <a:pPr marL="280034" indent="-280034" defTabSz="368045">
              <a:lnSpc>
                <a:spcPct val="100000"/>
              </a:lnSpc>
              <a:spcBef>
                <a:spcPts val="2600"/>
              </a:spcBef>
              <a:defRPr sz="2016"/>
            </a:pPr>
            <a:r>
              <a:rPr lang="cs-CZ" sz="2200" dirty="0" err="1" smtClean="0"/>
              <a:t>n</a:t>
            </a:r>
            <a:r>
              <a:rPr sz="2200" dirty="0" err="1" smtClean="0"/>
              <a:t>ejčastěji</a:t>
            </a:r>
            <a:r>
              <a:rPr sz="2200" dirty="0" smtClean="0"/>
              <a:t> </a:t>
            </a:r>
            <a:r>
              <a:rPr sz="2200" dirty="0" err="1"/>
              <a:t>depresivní</a:t>
            </a:r>
            <a:r>
              <a:rPr sz="2200" dirty="0"/>
              <a:t> </a:t>
            </a:r>
            <a:r>
              <a:rPr sz="2200" dirty="0" err="1"/>
              <a:t>poruchy</a:t>
            </a:r>
            <a:r>
              <a:rPr sz="2200" dirty="0"/>
              <a:t> 40-60%; </a:t>
            </a:r>
            <a:r>
              <a:rPr sz="2200" dirty="0" err="1"/>
              <a:t>úzkostné</a:t>
            </a:r>
            <a:r>
              <a:rPr sz="2200" dirty="0"/>
              <a:t> </a:t>
            </a:r>
            <a:r>
              <a:rPr sz="2200" dirty="0" err="1"/>
              <a:t>poruchy</a:t>
            </a:r>
            <a:r>
              <a:rPr sz="2200" dirty="0"/>
              <a:t> 20-40%; </a:t>
            </a:r>
            <a:r>
              <a:rPr sz="2200" dirty="0" err="1"/>
              <a:t>psychotická</a:t>
            </a:r>
            <a:r>
              <a:rPr sz="2200" dirty="0"/>
              <a:t> </a:t>
            </a:r>
            <a:r>
              <a:rPr sz="2200" dirty="0" err="1"/>
              <a:t>symptomatologie</a:t>
            </a:r>
            <a:r>
              <a:rPr sz="2200" dirty="0"/>
              <a:t> 2-8%; </a:t>
            </a:r>
            <a:r>
              <a:rPr sz="2200" dirty="0" err="1"/>
              <a:t>častější</a:t>
            </a:r>
            <a:r>
              <a:rPr sz="2200" dirty="0"/>
              <a:t> je </a:t>
            </a:r>
            <a:r>
              <a:rPr sz="2200" dirty="0" err="1"/>
              <a:t>výskyt</a:t>
            </a:r>
            <a:r>
              <a:rPr sz="2200" dirty="0"/>
              <a:t> </a:t>
            </a:r>
            <a:r>
              <a:rPr sz="2200" dirty="0" err="1"/>
              <a:t>sy</a:t>
            </a:r>
            <a:r>
              <a:rPr sz="2200" dirty="0"/>
              <a:t> ADHD, </a:t>
            </a:r>
            <a:r>
              <a:rPr sz="2200" dirty="0" err="1"/>
              <a:t>suicidálních</a:t>
            </a:r>
            <a:r>
              <a:rPr sz="2200" dirty="0"/>
              <a:t> </a:t>
            </a:r>
            <a:r>
              <a:rPr sz="2200" dirty="0" err="1"/>
              <a:t>tendencí</a:t>
            </a:r>
            <a:r>
              <a:rPr sz="2200" dirty="0"/>
              <a:t>, </a:t>
            </a:r>
            <a:r>
              <a:rPr sz="2200" dirty="0" err="1"/>
              <a:t>i</a:t>
            </a:r>
            <a:r>
              <a:rPr sz="2200" dirty="0"/>
              <a:t> </a:t>
            </a:r>
            <a:r>
              <a:rPr sz="2200" dirty="0" err="1"/>
              <a:t>poruch</a:t>
            </a:r>
            <a:r>
              <a:rPr sz="2200" dirty="0"/>
              <a:t> </a:t>
            </a:r>
            <a:r>
              <a:rPr sz="2200" dirty="0" err="1"/>
              <a:t>osobnosti</a:t>
            </a:r>
            <a:endParaRPr sz="2200" dirty="0"/>
          </a:p>
          <a:p>
            <a:pPr marL="280034" indent="-280034" defTabSz="368045">
              <a:lnSpc>
                <a:spcPct val="100000"/>
              </a:lnSpc>
              <a:spcBef>
                <a:spcPts val="2600"/>
              </a:spcBef>
              <a:defRPr sz="2016"/>
            </a:pPr>
            <a:r>
              <a:rPr lang="cs-CZ" sz="2200" dirty="0" smtClean="0"/>
              <a:t>u</a:t>
            </a:r>
            <a:r>
              <a:rPr sz="2200" dirty="0" smtClean="0"/>
              <a:t> </a:t>
            </a:r>
            <a:r>
              <a:rPr sz="2200" dirty="0" err="1"/>
              <a:t>pac</a:t>
            </a:r>
            <a:r>
              <a:rPr sz="2200" dirty="0" err="1" smtClean="0"/>
              <a:t>.</a:t>
            </a:r>
            <a:r>
              <a:rPr lang="cs-CZ" sz="2200" dirty="0" smtClean="0"/>
              <a:t> </a:t>
            </a:r>
            <a:r>
              <a:rPr sz="2200" dirty="0" smtClean="0"/>
              <a:t>s </a:t>
            </a:r>
            <a:r>
              <a:rPr sz="2200" dirty="0"/>
              <a:t>TLE </a:t>
            </a:r>
            <a:r>
              <a:rPr sz="2200" dirty="0" err="1"/>
              <a:t>jsou</a:t>
            </a:r>
            <a:r>
              <a:rPr sz="2200" dirty="0"/>
              <a:t> </a:t>
            </a:r>
            <a:r>
              <a:rPr sz="2200" dirty="0" err="1"/>
              <a:t>poruchy</a:t>
            </a:r>
            <a:r>
              <a:rPr sz="2200" dirty="0"/>
              <a:t> </a:t>
            </a:r>
            <a:r>
              <a:rPr sz="2200" dirty="0" err="1"/>
              <a:t>osobnosti</a:t>
            </a:r>
            <a:r>
              <a:rPr sz="2200" dirty="0"/>
              <a:t> </a:t>
            </a:r>
            <a:r>
              <a:rPr sz="2200" dirty="0" err="1"/>
              <a:t>charakteristické</a:t>
            </a:r>
            <a:r>
              <a:rPr sz="2200" dirty="0"/>
              <a:t> </a:t>
            </a:r>
            <a:r>
              <a:rPr sz="2200" dirty="0" err="1"/>
              <a:t>specifickými</a:t>
            </a:r>
            <a:r>
              <a:rPr sz="2200" dirty="0"/>
              <a:t> </a:t>
            </a:r>
            <a:r>
              <a:rPr sz="2200" dirty="0" err="1"/>
              <a:t>syndromy</a:t>
            </a:r>
            <a:endParaRPr sz="2200" dirty="0"/>
          </a:p>
          <a:p>
            <a:pPr marL="930264" lvl="1" indent="-280034" defTabSz="368045">
              <a:lnSpc>
                <a:spcPct val="100000"/>
              </a:lnSpc>
              <a:spcBef>
                <a:spcPts val="2600"/>
              </a:spcBef>
              <a:defRPr sz="2016"/>
            </a:pPr>
            <a:r>
              <a:rPr sz="1915" dirty="0" err="1"/>
              <a:t>Gastautův-Geschwindův</a:t>
            </a:r>
            <a:r>
              <a:rPr sz="1915" dirty="0"/>
              <a:t> </a:t>
            </a:r>
            <a:r>
              <a:rPr sz="1915" dirty="0" err="1" smtClean="0"/>
              <a:t>sy</a:t>
            </a:r>
            <a:r>
              <a:rPr lang="cs-CZ" sz="1915" dirty="0" smtClean="0"/>
              <a:t> </a:t>
            </a:r>
            <a:r>
              <a:rPr sz="1915" dirty="0" smtClean="0"/>
              <a:t>- </a:t>
            </a:r>
            <a:r>
              <a:rPr sz="1915" dirty="0" err="1"/>
              <a:t>tendence</a:t>
            </a:r>
            <a:r>
              <a:rPr sz="1915" dirty="0"/>
              <a:t> k </a:t>
            </a:r>
            <a:r>
              <a:rPr sz="1915" dirty="0" err="1"/>
              <a:t>hypergrafii</a:t>
            </a:r>
            <a:r>
              <a:rPr sz="1915" dirty="0"/>
              <a:t>, </a:t>
            </a:r>
            <a:r>
              <a:rPr sz="1915" dirty="0" err="1"/>
              <a:t>hyperreligiozitě</a:t>
            </a:r>
            <a:r>
              <a:rPr sz="1915" dirty="0"/>
              <a:t>, </a:t>
            </a:r>
            <a:r>
              <a:rPr sz="1915" dirty="0" err="1"/>
              <a:t>nadměrné</a:t>
            </a:r>
            <a:r>
              <a:rPr sz="1915" dirty="0"/>
              <a:t> </a:t>
            </a:r>
            <a:r>
              <a:rPr sz="1915" dirty="0" smtClean="0"/>
              <a:t>moral</a:t>
            </a:r>
            <a:r>
              <a:rPr lang="cs-CZ" sz="1915" dirty="0" err="1" smtClean="0"/>
              <a:t>iz</a:t>
            </a:r>
            <a:r>
              <a:rPr sz="1915" dirty="0" err="1" smtClean="0"/>
              <a:t>ování</a:t>
            </a:r>
            <a:r>
              <a:rPr sz="1915" dirty="0"/>
              <a:t>, </a:t>
            </a:r>
            <a:r>
              <a:rPr sz="1915" dirty="0" err="1"/>
              <a:t>hyposexualita</a:t>
            </a:r>
            <a:r>
              <a:rPr sz="1915" dirty="0"/>
              <a:t>, </a:t>
            </a:r>
            <a:r>
              <a:rPr sz="1915" dirty="0" err="1"/>
              <a:t>viskozita</a:t>
            </a:r>
            <a:r>
              <a:rPr sz="1915" dirty="0"/>
              <a:t> - </a:t>
            </a:r>
            <a:r>
              <a:rPr sz="1915" dirty="0" err="1"/>
              <a:t>excesivní</a:t>
            </a:r>
            <a:r>
              <a:rPr sz="1915" dirty="0"/>
              <a:t> </a:t>
            </a:r>
            <a:r>
              <a:rPr sz="1915" dirty="0" err="1"/>
              <a:t>tendence</a:t>
            </a:r>
            <a:r>
              <a:rPr sz="1915" dirty="0"/>
              <a:t> k </a:t>
            </a:r>
            <a:r>
              <a:rPr sz="1915" dirty="0" err="1"/>
              <a:t>dotýkání</a:t>
            </a:r>
            <a:r>
              <a:rPr sz="1915" dirty="0"/>
              <a:t> se a </a:t>
            </a:r>
            <a:r>
              <a:rPr sz="1915" dirty="0" err="1"/>
              <a:t>blízkosti</a:t>
            </a:r>
            <a:r>
              <a:rPr sz="1915" dirty="0"/>
              <a:t> v </a:t>
            </a:r>
            <a:r>
              <a:rPr sz="1915" dirty="0" err="1"/>
              <a:t>sociálním</a:t>
            </a:r>
            <a:r>
              <a:rPr sz="1915" dirty="0"/>
              <a:t> </a:t>
            </a:r>
            <a:r>
              <a:rPr sz="1915" dirty="0" err="1" smtClean="0"/>
              <a:t>kontaktu</a:t>
            </a:r>
            <a:r>
              <a:rPr sz="1915" dirty="0" smtClean="0"/>
              <a:t>, </a:t>
            </a:r>
            <a:r>
              <a:rPr sz="1915" dirty="0" err="1"/>
              <a:t>iritabilita</a:t>
            </a:r>
            <a:endParaRPr sz="1915" dirty="0"/>
          </a:p>
          <a:p>
            <a:pPr marL="930264" lvl="1" indent="-280034" defTabSz="368045">
              <a:lnSpc>
                <a:spcPct val="100000"/>
              </a:lnSpc>
              <a:spcBef>
                <a:spcPts val="2600"/>
              </a:spcBef>
              <a:defRPr sz="2016"/>
            </a:pPr>
            <a:r>
              <a:rPr sz="1915" dirty="0" err="1" smtClean="0"/>
              <a:t>Kluverův-Bucyho</a:t>
            </a:r>
            <a:r>
              <a:rPr sz="1915" dirty="0" smtClean="0"/>
              <a:t> </a:t>
            </a:r>
            <a:r>
              <a:rPr sz="1915" dirty="0" err="1"/>
              <a:t>sy</a:t>
            </a:r>
            <a:r>
              <a:rPr sz="1915" dirty="0"/>
              <a:t>- </a:t>
            </a:r>
            <a:r>
              <a:rPr sz="1915" dirty="0" err="1"/>
              <a:t>hypersexualita</a:t>
            </a:r>
            <a:r>
              <a:rPr sz="1915" dirty="0"/>
              <a:t>, </a:t>
            </a:r>
            <a:r>
              <a:rPr sz="1915" dirty="0" err="1"/>
              <a:t>hyperoralita</a:t>
            </a:r>
            <a:r>
              <a:rPr sz="1915" dirty="0"/>
              <a:t>, </a:t>
            </a:r>
            <a:r>
              <a:rPr sz="1915" dirty="0" err="1"/>
              <a:t>placidita</a:t>
            </a:r>
            <a:r>
              <a:rPr sz="1915" dirty="0"/>
              <a:t> (</a:t>
            </a:r>
            <a:r>
              <a:rPr sz="1915" dirty="0" err="1"/>
              <a:t>klidnost</a:t>
            </a:r>
            <a:r>
              <a:rPr sz="1915" dirty="0"/>
              <a:t>, </a:t>
            </a:r>
            <a:r>
              <a:rPr sz="1915" dirty="0" err="1"/>
              <a:t>mírnost</a:t>
            </a:r>
            <a:r>
              <a:rPr sz="1915" dirty="0"/>
              <a:t>, </a:t>
            </a:r>
            <a:r>
              <a:rPr sz="1915" dirty="0" err="1"/>
              <a:t>úbytek</a:t>
            </a:r>
            <a:r>
              <a:rPr sz="1915" dirty="0"/>
              <a:t> </a:t>
            </a:r>
            <a:r>
              <a:rPr sz="1915" dirty="0" err="1"/>
              <a:t>agresivity</a:t>
            </a:r>
            <a:r>
              <a:rPr sz="1915" dirty="0"/>
              <a:t>), </a:t>
            </a:r>
            <a:r>
              <a:rPr sz="1915" dirty="0" err="1"/>
              <a:t>vizuální</a:t>
            </a:r>
            <a:r>
              <a:rPr sz="1915" dirty="0"/>
              <a:t> </a:t>
            </a:r>
            <a:r>
              <a:rPr sz="1915" dirty="0" err="1"/>
              <a:t>agnózie</a:t>
            </a:r>
            <a:r>
              <a:rPr sz="1915" dirty="0"/>
              <a:t>, </a:t>
            </a:r>
            <a:r>
              <a:rPr sz="1915" dirty="0" err="1"/>
              <a:t>změny</a:t>
            </a:r>
            <a:r>
              <a:rPr sz="1915" dirty="0"/>
              <a:t> </a:t>
            </a:r>
            <a:r>
              <a:rPr sz="1915" dirty="0" err="1"/>
              <a:t>ve</a:t>
            </a:r>
            <a:r>
              <a:rPr sz="1915" dirty="0"/>
              <a:t> </a:t>
            </a:r>
            <a:r>
              <a:rPr sz="1915" dirty="0" err="1"/>
              <a:t>stravování</a:t>
            </a:r>
            <a:r>
              <a:rPr sz="1915" dirty="0"/>
              <a:t> </a:t>
            </a:r>
            <a:r>
              <a:rPr sz="1915" dirty="0" smtClean="0"/>
              <a:t>,</a:t>
            </a:r>
            <a:r>
              <a:rPr lang="cs-CZ" sz="1915" dirty="0" smtClean="0"/>
              <a:t> </a:t>
            </a:r>
            <a:r>
              <a:rPr sz="1915" dirty="0" err="1" smtClean="0"/>
              <a:t>poruchy</a:t>
            </a:r>
            <a:r>
              <a:rPr sz="1915" dirty="0" smtClean="0"/>
              <a:t> </a:t>
            </a:r>
            <a:r>
              <a:rPr sz="1915" dirty="0" err="1"/>
              <a:t>paměti</a:t>
            </a:r>
            <a:endParaRPr sz="1915" dirty="0"/>
          </a:p>
          <a:p>
            <a:pPr marL="280034" indent="-280034" defTabSz="368045">
              <a:lnSpc>
                <a:spcPct val="100000"/>
              </a:lnSpc>
              <a:spcBef>
                <a:spcPts val="2600"/>
              </a:spcBef>
              <a:defRPr sz="2016"/>
            </a:pPr>
            <a:r>
              <a:rPr sz="2200" dirty="0" err="1"/>
              <a:t>pac.</a:t>
            </a:r>
            <a:r>
              <a:rPr sz="2200" dirty="0"/>
              <a:t> s </a:t>
            </a:r>
            <a:r>
              <a:rPr sz="2200" dirty="0" err="1"/>
              <a:t>pravostrannou</a:t>
            </a:r>
            <a:r>
              <a:rPr sz="2200" dirty="0"/>
              <a:t> </a:t>
            </a:r>
            <a:r>
              <a:rPr sz="2200" dirty="0" smtClean="0"/>
              <a:t>TLE</a:t>
            </a:r>
            <a:r>
              <a:rPr lang="cs-CZ" sz="2200" dirty="0" smtClean="0"/>
              <a:t> </a:t>
            </a:r>
            <a:r>
              <a:rPr sz="2200" dirty="0" smtClean="0"/>
              <a:t>-</a:t>
            </a:r>
            <a:r>
              <a:rPr lang="cs-CZ" sz="2200" dirty="0" smtClean="0"/>
              <a:t> </a:t>
            </a:r>
            <a:r>
              <a:rPr sz="2200" dirty="0" smtClean="0"/>
              <a:t> </a:t>
            </a:r>
            <a:r>
              <a:rPr lang="cs-CZ" sz="2200" dirty="0" smtClean="0"/>
              <a:t>p</a:t>
            </a:r>
            <a:r>
              <a:rPr sz="2200" dirty="0" err="1" smtClean="0"/>
              <a:t>rohloubení</a:t>
            </a:r>
            <a:r>
              <a:rPr sz="2200" dirty="0" smtClean="0"/>
              <a:t> </a:t>
            </a:r>
            <a:r>
              <a:rPr sz="2200" dirty="0" err="1"/>
              <a:t>emocionálního</a:t>
            </a:r>
            <a:r>
              <a:rPr sz="2200" dirty="0"/>
              <a:t> </a:t>
            </a:r>
            <a:r>
              <a:rPr sz="2200" dirty="0" err="1"/>
              <a:t>prožívání</a:t>
            </a:r>
            <a:r>
              <a:rPr sz="2200" dirty="0"/>
              <a:t> , </a:t>
            </a:r>
            <a:r>
              <a:rPr sz="2200" dirty="0" err="1"/>
              <a:t>tendence</a:t>
            </a:r>
            <a:r>
              <a:rPr sz="2200" dirty="0"/>
              <a:t> </a:t>
            </a:r>
            <a:r>
              <a:rPr sz="2200" dirty="0" err="1"/>
              <a:t>ke</a:t>
            </a:r>
            <a:r>
              <a:rPr sz="2200" dirty="0"/>
              <a:t> </a:t>
            </a:r>
            <a:r>
              <a:rPr sz="2200" dirty="0" err="1"/>
              <a:t>smutku</a:t>
            </a:r>
            <a:r>
              <a:rPr sz="2200" dirty="0"/>
              <a:t>, </a:t>
            </a:r>
            <a:r>
              <a:rPr sz="2200" dirty="0" err="1"/>
              <a:t>hypermoralizování</a:t>
            </a:r>
            <a:r>
              <a:rPr sz="2200" dirty="0"/>
              <a:t> </a:t>
            </a:r>
            <a:r>
              <a:rPr sz="2200" b="1" dirty="0"/>
              <a:t>X</a:t>
            </a:r>
            <a:r>
              <a:rPr sz="2200" dirty="0"/>
              <a:t> s </a:t>
            </a:r>
            <a:r>
              <a:rPr sz="2200" dirty="0" err="1"/>
              <a:t>levostrannou</a:t>
            </a:r>
            <a:r>
              <a:rPr sz="2200" dirty="0"/>
              <a:t> TLE - </a:t>
            </a:r>
            <a:r>
              <a:rPr sz="2200" dirty="0" err="1"/>
              <a:t>ruminace</a:t>
            </a:r>
            <a:r>
              <a:rPr sz="2200" dirty="0"/>
              <a:t> v </a:t>
            </a:r>
            <a:r>
              <a:rPr sz="2200" dirty="0" err="1"/>
              <a:t>myšlení</a:t>
            </a:r>
            <a:r>
              <a:rPr sz="2200" dirty="0"/>
              <a:t>, </a:t>
            </a:r>
            <a:r>
              <a:rPr sz="2200" dirty="0" err="1"/>
              <a:t>intelektualizování</a:t>
            </a:r>
            <a:endParaRPr sz="22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Z testových metod…"/>
          <p:cNvSpPr txBox="1">
            <a:spLocks noGrp="1"/>
          </p:cNvSpPr>
          <p:nvPr>
            <p:ph type="body" idx="1"/>
          </p:nvPr>
        </p:nvSpPr>
        <p:spPr>
          <a:xfrm>
            <a:off x="952500" y="1776629"/>
            <a:ext cx="11099800" cy="7213600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 sz="2400" dirty="0" smtClean="0"/>
              <a:t>z</a:t>
            </a:r>
            <a:r>
              <a:rPr sz="2400" dirty="0" smtClean="0"/>
              <a:t> </a:t>
            </a:r>
            <a:r>
              <a:rPr sz="2400" dirty="0" err="1"/>
              <a:t>testových</a:t>
            </a:r>
            <a:r>
              <a:rPr sz="2400" dirty="0"/>
              <a:t> </a:t>
            </a:r>
            <a:r>
              <a:rPr sz="2400" dirty="0" err="1"/>
              <a:t>metod</a:t>
            </a:r>
            <a:endParaRPr sz="2400" dirty="0"/>
          </a:p>
          <a:p>
            <a:pPr lvl="1">
              <a:lnSpc>
                <a:spcPct val="100000"/>
              </a:lnSpc>
            </a:pPr>
            <a:r>
              <a:rPr lang="cs-CZ" sz="2000" dirty="0" smtClean="0"/>
              <a:t>z</a:t>
            </a:r>
            <a:r>
              <a:rPr sz="2000" dirty="0" err="1" smtClean="0"/>
              <a:t>hodnocení</a:t>
            </a:r>
            <a:r>
              <a:rPr sz="2000" dirty="0" smtClean="0"/>
              <a:t> </a:t>
            </a:r>
            <a:r>
              <a:rPr sz="2000" dirty="0" err="1"/>
              <a:t>kvality</a:t>
            </a:r>
            <a:r>
              <a:rPr sz="2000" dirty="0"/>
              <a:t> </a:t>
            </a:r>
            <a:r>
              <a:rPr sz="2000" dirty="0" err="1"/>
              <a:t>nálady</a:t>
            </a:r>
            <a:r>
              <a:rPr sz="2000" dirty="0"/>
              <a:t> - </a:t>
            </a:r>
            <a:r>
              <a:rPr sz="2000" dirty="0" err="1"/>
              <a:t>posuzovací</a:t>
            </a:r>
            <a:r>
              <a:rPr sz="2000" dirty="0"/>
              <a:t> </a:t>
            </a:r>
            <a:r>
              <a:rPr sz="2000" dirty="0" err="1"/>
              <a:t>škály</a:t>
            </a:r>
            <a:r>
              <a:rPr sz="2000" dirty="0"/>
              <a:t> </a:t>
            </a:r>
            <a:r>
              <a:rPr sz="2000" dirty="0" err="1"/>
              <a:t>depresivní</a:t>
            </a:r>
            <a:r>
              <a:rPr sz="2000" dirty="0"/>
              <a:t> </a:t>
            </a:r>
            <a:r>
              <a:rPr sz="2000" dirty="0" err="1"/>
              <a:t>nebo</a:t>
            </a:r>
            <a:r>
              <a:rPr sz="2000" dirty="0"/>
              <a:t> </a:t>
            </a:r>
            <a:r>
              <a:rPr sz="2000" dirty="0" err="1"/>
              <a:t>úzkostné</a:t>
            </a:r>
            <a:r>
              <a:rPr sz="2000" dirty="0"/>
              <a:t> </a:t>
            </a:r>
            <a:r>
              <a:rPr sz="2000" dirty="0" err="1"/>
              <a:t>symptomatologie</a:t>
            </a:r>
            <a:r>
              <a:rPr sz="2000" dirty="0"/>
              <a:t> - Beck, Hamilton, </a:t>
            </a:r>
            <a:r>
              <a:rPr sz="2000" dirty="0" err="1" smtClean="0"/>
              <a:t>Zung</a:t>
            </a:r>
            <a:endParaRPr lang="cs-CZ" sz="2000" dirty="0" smtClean="0"/>
          </a:p>
          <a:p>
            <a:pPr lvl="1">
              <a:lnSpc>
                <a:spcPct val="100000"/>
              </a:lnSpc>
            </a:pPr>
            <a:r>
              <a:rPr sz="2000" dirty="0" err="1" smtClean="0"/>
              <a:t>komplexnější</a:t>
            </a:r>
            <a:r>
              <a:rPr sz="2000" dirty="0" smtClean="0"/>
              <a:t> </a:t>
            </a:r>
            <a:r>
              <a:rPr sz="2000" dirty="0" err="1"/>
              <a:t>škály</a:t>
            </a:r>
            <a:r>
              <a:rPr sz="2000" dirty="0"/>
              <a:t> </a:t>
            </a:r>
            <a:r>
              <a:rPr sz="2000" dirty="0" err="1"/>
              <a:t>hodnotící</a:t>
            </a:r>
            <a:r>
              <a:rPr sz="2000" dirty="0"/>
              <a:t> </a:t>
            </a:r>
            <a:r>
              <a:rPr sz="2000" dirty="0" err="1"/>
              <a:t>kvalitu</a:t>
            </a:r>
            <a:r>
              <a:rPr sz="2000" dirty="0"/>
              <a:t> </a:t>
            </a:r>
            <a:r>
              <a:rPr sz="2000" dirty="0" err="1"/>
              <a:t>aktuálního</a:t>
            </a:r>
            <a:r>
              <a:rPr sz="2000" dirty="0"/>
              <a:t> </a:t>
            </a:r>
            <a:r>
              <a:rPr sz="2000" dirty="0" err="1"/>
              <a:t>stavu</a:t>
            </a:r>
            <a:r>
              <a:rPr sz="2000" dirty="0"/>
              <a:t> - SCL-90; </a:t>
            </a:r>
            <a:r>
              <a:rPr sz="2000" dirty="0" err="1"/>
              <a:t>komplexní</a:t>
            </a:r>
            <a:r>
              <a:rPr sz="2000" dirty="0"/>
              <a:t> testy </a:t>
            </a:r>
            <a:r>
              <a:rPr sz="2000" dirty="0" err="1"/>
              <a:t>osobnosti</a:t>
            </a:r>
            <a:r>
              <a:rPr sz="2000" dirty="0"/>
              <a:t> - MMPI-2, ROR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Sociální problematika u EPI"/>
          <p:cNvSpPr txBox="1">
            <a:spLocks noGrp="1"/>
          </p:cNvSpPr>
          <p:nvPr>
            <p:ph type="title"/>
          </p:nvPr>
        </p:nvSpPr>
        <p:spPr>
          <a:xfrm>
            <a:off x="3175138" y="543408"/>
            <a:ext cx="9614106" cy="1838973"/>
          </a:xfrm>
          <a:prstGeom prst="rect">
            <a:avLst/>
          </a:prstGeom>
        </p:spPr>
        <p:txBody>
          <a:bodyPr>
            <a:normAutofit/>
          </a:bodyPr>
          <a:lstStyle>
            <a:lvl1pPr defTabSz="496570">
              <a:defRPr sz="6800"/>
            </a:lvl1pPr>
          </a:lstStyle>
          <a:p>
            <a:r>
              <a:rPr sz="4800" dirty="0" err="1"/>
              <a:t>Sociální</a:t>
            </a:r>
            <a:r>
              <a:rPr sz="4800" dirty="0"/>
              <a:t> </a:t>
            </a:r>
            <a:r>
              <a:rPr sz="4800" dirty="0" err="1"/>
              <a:t>problematika</a:t>
            </a:r>
            <a:r>
              <a:rPr sz="4800" dirty="0"/>
              <a:t> u EPI</a:t>
            </a:r>
          </a:p>
        </p:txBody>
      </p:sp>
      <p:sp>
        <p:nvSpPr>
          <p:cNvPr id="286" name="EPI významně ovlivňuje sociální aspekty života a jejich seberealizaci - výběr profese, nalezení partnera, založení rodiny, volnočasové aktivity, limituje držení ŘP, zbrojního průkazu…"/>
          <p:cNvSpPr txBox="1">
            <a:spLocks noGrp="1"/>
          </p:cNvSpPr>
          <p:nvPr>
            <p:ph type="body" idx="1"/>
          </p:nvPr>
        </p:nvSpPr>
        <p:spPr>
          <a:xfrm>
            <a:off x="358346" y="1900463"/>
            <a:ext cx="12430898" cy="7082895"/>
          </a:xfrm>
          <a:prstGeom prst="rect">
            <a:avLst/>
          </a:prstGeom>
        </p:spPr>
        <p:txBody>
          <a:bodyPr>
            <a:noAutofit/>
          </a:bodyPr>
          <a:lstStyle/>
          <a:p>
            <a:pPr marL="244475" indent="-244475" defTabSz="321310">
              <a:lnSpc>
                <a:spcPct val="100000"/>
              </a:lnSpc>
              <a:spcBef>
                <a:spcPts val="2300"/>
              </a:spcBef>
              <a:defRPr sz="1760"/>
            </a:pPr>
            <a:r>
              <a:rPr sz="2200" dirty="0"/>
              <a:t>EPI </a:t>
            </a:r>
            <a:r>
              <a:rPr sz="2200" dirty="0" err="1"/>
              <a:t>významně</a:t>
            </a:r>
            <a:r>
              <a:rPr sz="2200" dirty="0"/>
              <a:t> </a:t>
            </a:r>
            <a:r>
              <a:rPr sz="2200" dirty="0" err="1"/>
              <a:t>ovlivňuje</a:t>
            </a:r>
            <a:r>
              <a:rPr sz="2200" dirty="0"/>
              <a:t> </a:t>
            </a:r>
            <a:r>
              <a:rPr sz="2200" dirty="0" err="1"/>
              <a:t>sociální</a:t>
            </a:r>
            <a:r>
              <a:rPr sz="2200" dirty="0"/>
              <a:t> </a:t>
            </a:r>
            <a:r>
              <a:rPr sz="2200" dirty="0" err="1"/>
              <a:t>aspekty</a:t>
            </a:r>
            <a:r>
              <a:rPr sz="2200" dirty="0"/>
              <a:t> </a:t>
            </a:r>
            <a:r>
              <a:rPr sz="2200" dirty="0" err="1"/>
              <a:t>života</a:t>
            </a:r>
            <a:r>
              <a:rPr sz="2200" dirty="0"/>
              <a:t> a </a:t>
            </a:r>
            <a:r>
              <a:rPr sz="2200" dirty="0" err="1"/>
              <a:t>jejich</a:t>
            </a:r>
            <a:r>
              <a:rPr sz="2200" dirty="0"/>
              <a:t> </a:t>
            </a:r>
            <a:r>
              <a:rPr sz="2200" dirty="0" err="1"/>
              <a:t>seberealizaci</a:t>
            </a:r>
            <a:r>
              <a:rPr sz="2200" dirty="0"/>
              <a:t> - </a:t>
            </a:r>
            <a:r>
              <a:rPr sz="2200" dirty="0" err="1"/>
              <a:t>výběr</a:t>
            </a:r>
            <a:r>
              <a:rPr sz="2200" dirty="0"/>
              <a:t> </a:t>
            </a:r>
            <a:r>
              <a:rPr sz="2200" dirty="0" err="1"/>
              <a:t>profese</a:t>
            </a:r>
            <a:r>
              <a:rPr sz="2200" dirty="0"/>
              <a:t>, </a:t>
            </a:r>
            <a:r>
              <a:rPr sz="2200" dirty="0" err="1"/>
              <a:t>nalezení</a:t>
            </a:r>
            <a:r>
              <a:rPr sz="2200" dirty="0"/>
              <a:t> </a:t>
            </a:r>
            <a:r>
              <a:rPr sz="2200" dirty="0" err="1"/>
              <a:t>partnera</a:t>
            </a:r>
            <a:r>
              <a:rPr sz="2200" dirty="0"/>
              <a:t>, </a:t>
            </a:r>
            <a:r>
              <a:rPr sz="2200" dirty="0" err="1"/>
              <a:t>založení</a:t>
            </a:r>
            <a:r>
              <a:rPr sz="2200" dirty="0"/>
              <a:t> </a:t>
            </a:r>
            <a:r>
              <a:rPr sz="2200" dirty="0" err="1"/>
              <a:t>rodiny</a:t>
            </a:r>
            <a:r>
              <a:rPr sz="2200" dirty="0"/>
              <a:t>, </a:t>
            </a:r>
            <a:r>
              <a:rPr sz="2200" dirty="0" err="1"/>
              <a:t>volnočasové</a:t>
            </a:r>
            <a:r>
              <a:rPr sz="2200" dirty="0"/>
              <a:t> </a:t>
            </a:r>
            <a:r>
              <a:rPr sz="2200" dirty="0" err="1"/>
              <a:t>aktivity</a:t>
            </a:r>
            <a:r>
              <a:rPr sz="2200" dirty="0"/>
              <a:t>, </a:t>
            </a:r>
            <a:r>
              <a:rPr sz="2200" dirty="0" err="1"/>
              <a:t>limituje</a:t>
            </a:r>
            <a:r>
              <a:rPr sz="2200" dirty="0"/>
              <a:t> </a:t>
            </a:r>
            <a:r>
              <a:rPr sz="2200" dirty="0" err="1"/>
              <a:t>držení</a:t>
            </a:r>
            <a:r>
              <a:rPr sz="2200" dirty="0"/>
              <a:t> ŘP, </a:t>
            </a:r>
            <a:r>
              <a:rPr sz="2200" dirty="0" err="1"/>
              <a:t>zbrojního</a:t>
            </a:r>
            <a:r>
              <a:rPr sz="2200" dirty="0"/>
              <a:t> </a:t>
            </a:r>
            <a:r>
              <a:rPr sz="2200" dirty="0" err="1"/>
              <a:t>průkazu</a:t>
            </a:r>
            <a:endParaRPr sz="2200" dirty="0"/>
          </a:p>
          <a:p>
            <a:pPr marL="244475" indent="-244475" defTabSz="321310">
              <a:lnSpc>
                <a:spcPct val="100000"/>
              </a:lnSpc>
              <a:spcBef>
                <a:spcPts val="2300"/>
              </a:spcBef>
              <a:defRPr sz="1760"/>
            </a:pPr>
            <a:r>
              <a:rPr lang="cs-CZ" sz="2200" dirty="0" err="1" smtClean="0"/>
              <a:t>t</a:t>
            </a:r>
            <a:r>
              <a:rPr sz="2200" dirty="0" err="1" smtClean="0"/>
              <a:t>ěžší</a:t>
            </a:r>
            <a:r>
              <a:rPr sz="2200" dirty="0" smtClean="0"/>
              <a:t> </a:t>
            </a:r>
            <a:r>
              <a:rPr sz="2200" dirty="0"/>
              <a:t>forma </a:t>
            </a:r>
            <a:r>
              <a:rPr sz="2200" dirty="0" err="1"/>
              <a:t>onemocnění</a:t>
            </a:r>
            <a:r>
              <a:rPr sz="2200" dirty="0"/>
              <a:t> </a:t>
            </a:r>
            <a:r>
              <a:rPr sz="2200" dirty="0" err="1"/>
              <a:t>neumožní</a:t>
            </a:r>
            <a:r>
              <a:rPr sz="2200" dirty="0"/>
              <a:t> </a:t>
            </a:r>
            <a:r>
              <a:rPr sz="2200" dirty="0" err="1"/>
              <a:t>separaci</a:t>
            </a:r>
            <a:r>
              <a:rPr sz="2200" dirty="0"/>
              <a:t> od </a:t>
            </a:r>
            <a:r>
              <a:rPr sz="2200" dirty="0" err="1"/>
              <a:t>pečujícich</a:t>
            </a:r>
            <a:r>
              <a:rPr sz="2200" dirty="0"/>
              <a:t> </a:t>
            </a:r>
            <a:r>
              <a:rPr sz="2200" dirty="0" err="1"/>
              <a:t>osob</a:t>
            </a:r>
            <a:r>
              <a:rPr sz="2200" dirty="0"/>
              <a:t>, </a:t>
            </a:r>
            <a:r>
              <a:rPr sz="2200" dirty="0" err="1"/>
              <a:t>plné</a:t>
            </a:r>
            <a:r>
              <a:rPr sz="2200" dirty="0"/>
              <a:t> </a:t>
            </a:r>
            <a:r>
              <a:rPr sz="2200" dirty="0" err="1" smtClean="0"/>
              <a:t>dozrání</a:t>
            </a:r>
            <a:r>
              <a:rPr lang="cs-CZ" sz="2200" dirty="0" smtClean="0"/>
              <a:t> </a:t>
            </a:r>
            <a:r>
              <a:rPr sz="2200" dirty="0" err="1" smtClean="0"/>
              <a:t>osobnosti</a:t>
            </a:r>
            <a:r>
              <a:rPr sz="2200" dirty="0"/>
              <a:t>, </a:t>
            </a:r>
            <a:r>
              <a:rPr sz="2200" dirty="0" err="1"/>
              <a:t>převzetí</a:t>
            </a:r>
            <a:r>
              <a:rPr sz="2200" dirty="0"/>
              <a:t> </a:t>
            </a:r>
            <a:r>
              <a:rPr sz="2200" dirty="0" err="1"/>
              <a:t>plné</a:t>
            </a:r>
            <a:r>
              <a:rPr sz="2200" dirty="0"/>
              <a:t> </a:t>
            </a:r>
            <a:r>
              <a:rPr sz="2200" dirty="0" err="1"/>
              <a:t>zodpovědnosti</a:t>
            </a:r>
            <a:r>
              <a:rPr sz="2200" dirty="0"/>
              <a:t> </a:t>
            </a:r>
            <a:r>
              <a:rPr sz="2200" dirty="0" err="1"/>
              <a:t>za</a:t>
            </a:r>
            <a:r>
              <a:rPr sz="2200" dirty="0"/>
              <a:t> </a:t>
            </a:r>
            <a:r>
              <a:rPr sz="2200" dirty="0" err="1"/>
              <a:t>svůj</a:t>
            </a:r>
            <a:r>
              <a:rPr sz="2200" dirty="0"/>
              <a:t> </a:t>
            </a:r>
            <a:r>
              <a:rPr sz="2200" dirty="0" err="1"/>
              <a:t>život</a:t>
            </a:r>
            <a:endParaRPr sz="2200" dirty="0"/>
          </a:p>
          <a:p>
            <a:pPr marL="244475" indent="-244475" defTabSz="321310">
              <a:lnSpc>
                <a:spcPct val="100000"/>
              </a:lnSpc>
              <a:spcBef>
                <a:spcPts val="2300"/>
              </a:spcBef>
              <a:defRPr sz="1760"/>
            </a:pPr>
            <a:r>
              <a:rPr lang="cs-CZ" sz="2200" dirty="0" smtClean="0"/>
              <a:t>v</a:t>
            </a:r>
            <a:r>
              <a:rPr sz="2200" dirty="0" smtClean="0"/>
              <a:t> </a:t>
            </a:r>
            <a:r>
              <a:rPr sz="2200" dirty="0" err="1"/>
              <a:t>této</a:t>
            </a:r>
            <a:r>
              <a:rPr sz="2200" dirty="0"/>
              <a:t> </a:t>
            </a:r>
            <a:r>
              <a:rPr sz="2200" dirty="0" err="1"/>
              <a:t>souvislosti</a:t>
            </a:r>
            <a:r>
              <a:rPr sz="2200" dirty="0"/>
              <a:t> NPS </a:t>
            </a:r>
            <a:r>
              <a:rPr sz="2200" dirty="0" err="1"/>
              <a:t>pomáhá</a:t>
            </a:r>
            <a:endParaRPr sz="2200" dirty="0"/>
          </a:p>
          <a:p>
            <a:pPr marL="894705" lvl="1" indent="-244475" defTabSz="321310">
              <a:lnSpc>
                <a:spcPct val="100000"/>
              </a:lnSpc>
              <a:spcBef>
                <a:spcPts val="2300"/>
              </a:spcBef>
              <a:defRPr sz="1760"/>
            </a:pPr>
            <a:r>
              <a:rPr lang="cs-CZ" sz="1915" dirty="0" smtClean="0"/>
              <a:t>v</a:t>
            </a:r>
            <a:r>
              <a:rPr sz="1915" dirty="0" err="1" smtClean="0"/>
              <a:t>yšetřením</a:t>
            </a:r>
            <a:r>
              <a:rPr sz="1915" dirty="0" smtClean="0"/>
              <a:t> </a:t>
            </a:r>
            <a:r>
              <a:rPr sz="1915" dirty="0"/>
              <a:t>v </a:t>
            </a:r>
            <a:r>
              <a:rPr sz="1915" dirty="0" err="1"/>
              <a:t>rámci</a:t>
            </a:r>
            <a:r>
              <a:rPr sz="1915" dirty="0"/>
              <a:t> </a:t>
            </a:r>
            <a:r>
              <a:rPr sz="1915" dirty="0" err="1"/>
              <a:t>posudkového</a:t>
            </a:r>
            <a:r>
              <a:rPr sz="1915" dirty="0"/>
              <a:t> </a:t>
            </a:r>
            <a:r>
              <a:rPr sz="1915" dirty="0" err="1"/>
              <a:t>řízení</a:t>
            </a:r>
            <a:r>
              <a:rPr sz="1915" dirty="0"/>
              <a:t> z </a:t>
            </a:r>
            <a:r>
              <a:rPr sz="1915" dirty="0" err="1"/>
              <a:t>důvodu</a:t>
            </a:r>
            <a:r>
              <a:rPr sz="1915" dirty="0"/>
              <a:t> </a:t>
            </a:r>
            <a:r>
              <a:rPr sz="1915" dirty="0" err="1"/>
              <a:t>přidělení</a:t>
            </a:r>
            <a:r>
              <a:rPr sz="1915" dirty="0"/>
              <a:t> ID</a:t>
            </a:r>
          </a:p>
          <a:p>
            <a:pPr marL="894705" lvl="1" indent="-244475" defTabSz="321310">
              <a:lnSpc>
                <a:spcPct val="100000"/>
              </a:lnSpc>
              <a:spcBef>
                <a:spcPts val="2300"/>
              </a:spcBef>
              <a:defRPr sz="1760"/>
            </a:pPr>
            <a:r>
              <a:rPr lang="cs-CZ" sz="1915" dirty="0" smtClean="0"/>
              <a:t>z</a:t>
            </a:r>
            <a:r>
              <a:rPr sz="1915" dirty="0" err="1" smtClean="0"/>
              <a:t>hodnocením</a:t>
            </a:r>
            <a:r>
              <a:rPr sz="1915" dirty="0" smtClean="0"/>
              <a:t> </a:t>
            </a:r>
            <a:r>
              <a:rPr sz="1915" dirty="0"/>
              <a:t>KF a </a:t>
            </a:r>
            <a:r>
              <a:rPr sz="1915" dirty="0" err="1"/>
              <a:t>osobnostního</a:t>
            </a:r>
            <a:r>
              <a:rPr sz="1915" dirty="0"/>
              <a:t> </a:t>
            </a:r>
            <a:r>
              <a:rPr sz="1915" dirty="0" err="1"/>
              <a:t>potenciálu</a:t>
            </a:r>
            <a:r>
              <a:rPr sz="1915" dirty="0"/>
              <a:t> a </a:t>
            </a:r>
            <a:r>
              <a:rPr sz="1915" dirty="0" err="1" smtClean="0"/>
              <a:t>mír</a:t>
            </a:r>
            <a:r>
              <a:rPr lang="cs-CZ" sz="1915" dirty="0" smtClean="0"/>
              <a:t>y</a:t>
            </a:r>
            <a:r>
              <a:rPr sz="1915" dirty="0" smtClean="0"/>
              <a:t> </a:t>
            </a:r>
            <a:r>
              <a:rPr sz="1915" dirty="0" err="1"/>
              <a:t>samostatnosti</a:t>
            </a:r>
            <a:r>
              <a:rPr sz="1915" dirty="0"/>
              <a:t> / </a:t>
            </a:r>
            <a:r>
              <a:rPr sz="1915" dirty="0" err="1"/>
              <a:t>závislosti</a:t>
            </a:r>
            <a:r>
              <a:rPr sz="1915" dirty="0"/>
              <a:t> v </a:t>
            </a:r>
            <a:r>
              <a:rPr lang="cs-CZ" sz="1915" dirty="0" err="1" smtClean="0"/>
              <a:t>rá</a:t>
            </a:r>
            <a:r>
              <a:rPr sz="1915" dirty="0" smtClean="0"/>
              <a:t>mci </a:t>
            </a:r>
            <a:r>
              <a:rPr sz="1915" dirty="0" err="1"/>
              <a:t>posudkového</a:t>
            </a:r>
            <a:r>
              <a:rPr sz="1915" dirty="0"/>
              <a:t> </a:t>
            </a:r>
            <a:r>
              <a:rPr sz="1915" dirty="0" err="1"/>
              <a:t>řízení</a:t>
            </a:r>
            <a:r>
              <a:rPr sz="1915" dirty="0"/>
              <a:t> pro </a:t>
            </a:r>
            <a:r>
              <a:rPr sz="1915" dirty="0" err="1"/>
              <a:t>držení</a:t>
            </a:r>
            <a:r>
              <a:rPr sz="1915" dirty="0"/>
              <a:t> </a:t>
            </a:r>
            <a:r>
              <a:rPr sz="1915" dirty="0" err="1" smtClean="0"/>
              <a:t>pr</a:t>
            </a:r>
            <a:r>
              <a:rPr lang="cs-CZ" sz="1915" dirty="0" smtClean="0"/>
              <a:t>ů</a:t>
            </a:r>
            <a:r>
              <a:rPr sz="1915" dirty="0" err="1" smtClean="0"/>
              <a:t>kazky</a:t>
            </a:r>
            <a:r>
              <a:rPr sz="1915" dirty="0" smtClean="0"/>
              <a:t> </a:t>
            </a:r>
            <a:r>
              <a:rPr sz="1915" dirty="0"/>
              <a:t>ZTP </a:t>
            </a:r>
            <a:r>
              <a:rPr sz="1915" dirty="0" err="1"/>
              <a:t>nebo</a:t>
            </a:r>
            <a:r>
              <a:rPr sz="1915" dirty="0"/>
              <a:t> ZTP/P</a:t>
            </a:r>
          </a:p>
          <a:p>
            <a:pPr marL="894705" lvl="1" indent="-244475" defTabSz="321310">
              <a:lnSpc>
                <a:spcPct val="100000"/>
              </a:lnSpc>
              <a:spcBef>
                <a:spcPts val="2300"/>
              </a:spcBef>
              <a:defRPr sz="1760"/>
            </a:pPr>
            <a:r>
              <a:rPr lang="cs-CZ" sz="1915" dirty="0" err="1" smtClean="0"/>
              <a:t>p</a:t>
            </a:r>
            <a:r>
              <a:rPr sz="1915" dirty="0" err="1" smtClean="0"/>
              <a:t>ři</a:t>
            </a:r>
            <a:r>
              <a:rPr sz="1915" dirty="0" smtClean="0"/>
              <a:t> </a:t>
            </a:r>
            <a:r>
              <a:rPr sz="1915" dirty="0" err="1"/>
              <a:t>hledání</a:t>
            </a:r>
            <a:r>
              <a:rPr sz="1915" dirty="0"/>
              <a:t> </a:t>
            </a:r>
            <a:r>
              <a:rPr sz="1915" dirty="0" err="1"/>
              <a:t>pracovního</a:t>
            </a:r>
            <a:r>
              <a:rPr sz="1915" dirty="0"/>
              <a:t> </a:t>
            </a:r>
            <a:r>
              <a:rPr sz="1915" dirty="0" err="1"/>
              <a:t>uplatnění</a:t>
            </a:r>
            <a:r>
              <a:rPr sz="1915" dirty="0"/>
              <a:t> a </a:t>
            </a:r>
            <a:r>
              <a:rPr sz="1915" dirty="0" err="1"/>
              <a:t>sociální</a:t>
            </a:r>
            <a:r>
              <a:rPr sz="1915" dirty="0"/>
              <a:t> </a:t>
            </a:r>
            <a:r>
              <a:rPr sz="1915" dirty="0" err="1"/>
              <a:t>seberealizace</a:t>
            </a:r>
            <a:r>
              <a:rPr sz="1915" dirty="0"/>
              <a:t> </a:t>
            </a:r>
            <a:r>
              <a:rPr sz="1915" dirty="0" err="1"/>
              <a:t>pacienta</a:t>
            </a:r>
            <a:r>
              <a:rPr sz="1915" dirty="0"/>
              <a:t> - </a:t>
            </a:r>
            <a:r>
              <a:rPr sz="1915" dirty="0" err="1"/>
              <a:t>navázání</a:t>
            </a:r>
            <a:r>
              <a:rPr sz="1915" dirty="0"/>
              <a:t> </a:t>
            </a:r>
            <a:r>
              <a:rPr sz="1915" dirty="0" err="1"/>
              <a:t>kontaktů</a:t>
            </a:r>
            <a:r>
              <a:rPr sz="1915" dirty="0"/>
              <a:t> se </a:t>
            </a:r>
            <a:r>
              <a:rPr sz="1915" dirty="0" err="1"/>
              <a:t>svépomocnými</a:t>
            </a:r>
            <a:r>
              <a:rPr sz="1915" dirty="0"/>
              <a:t> </a:t>
            </a:r>
            <a:r>
              <a:rPr sz="1915" dirty="0" err="1"/>
              <a:t>organizacemi</a:t>
            </a:r>
            <a:r>
              <a:rPr sz="1915" dirty="0"/>
              <a:t> a </a:t>
            </a:r>
            <a:r>
              <a:rPr sz="1915" dirty="0" err="1"/>
              <a:t>využitím</a:t>
            </a:r>
            <a:r>
              <a:rPr sz="1915" dirty="0"/>
              <a:t> </a:t>
            </a:r>
            <a:r>
              <a:rPr sz="1915" dirty="0" err="1"/>
              <a:t>možností</a:t>
            </a:r>
            <a:r>
              <a:rPr sz="1915" dirty="0"/>
              <a:t> </a:t>
            </a:r>
            <a:r>
              <a:rPr sz="1915" dirty="0" err="1"/>
              <a:t>podpory</a:t>
            </a:r>
            <a:r>
              <a:rPr sz="1915" dirty="0"/>
              <a:t> </a:t>
            </a:r>
            <a:r>
              <a:rPr sz="1915" dirty="0" err="1"/>
              <a:t>sociálního</a:t>
            </a:r>
            <a:r>
              <a:rPr sz="1915" dirty="0"/>
              <a:t> </a:t>
            </a:r>
            <a:r>
              <a:rPr sz="1915" dirty="0" err="1"/>
              <a:t>systému</a:t>
            </a:r>
            <a:r>
              <a:rPr sz="1915" dirty="0"/>
              <a:t> </a:t>
            </a:r>
            <a:r>
              <a:rPr sz="1915" dirty="0" err="1"/>
              <a:t>státu</a:t>
            </a:r>
            <a:r>
              <a:rPr sz="1915" dirty="0"/>
              <a:t> je </a:t>
            </a:r>
            <a:r>
              <a:rPr sz="1915" dirty="0" err="1"/>
              <a:t>důležitá</a:t>
            </a:r>
            <a:r>
              <a:rPr sz="1915" dirty="0"/>
              <a:t> </a:t>
            </a:r>
            <a:r>
              <a:rPr sz="1915" dirty="0" err="1"/>
              <a:t>spolupráce</a:t>
            </a:r>
            <a:r>
              <a:rPr sz="1915" dirty="0"/>
              <a:t> se </a:t>
            </a:r>
            <a:r>
              <a:rPr sz="1915" dirty="0" err="1"/>
              <a:t>sociálními</a:t>
            </a:r>
            <a:r>
              <a:rPr sz="1915" dirty="0"/>
              <a:t> </a:t>
            </a:r>
            <a:r>
              <a:rPr sz="1915" dirty="0" err="1"/>
              <a:t>pracovníky</a:t>
            </a:r>
            <a:r>
              <a:rPr sz="1915" dirty="0"/>
              <a:t> a </a:t>
            </a:r>
            <a:r>
              <a:rPr sz="1915" dirty="0" err="1"/>
              <a:t>optimálně</a:t>
            </a:r>
            <a:r>
              <a:rPr sz="1915" dirty="0"/>
              <a:t> </a:t>
            </a:r>
            <a:r>
              <a:rPr sz="1915" dirty="0" err="1"/>
              <a:t>rodinou</a:t>
            </a:r>
            <a:endParaRPr sz="1915" dirty="0"/>
          </a:p>
          <a:p>
            <a:pPr marL="894705" lvl="1" indent="-244475" defTabSz="321310">
              <a:lnSpc>
                <a:spcPct val="100000"/>
              </a:lnSpc>
              <a:spcBef>
                <a:spcPts val="2300"/>
              </a:spcBef>
              <a:defRPr sz="1760"/>
            </a:pPr>
            <a:r>
              <a:rPr lang="cs-CZ" sz="1915" dirty="0" smtClean="0"/>
              <a:t>v</a:t>
            </a:r>
            <a:r>
              <a:rPr sz="1915" dirty="0" smtClean="0"/>
              <a:t> </a:t>
            </a:r>
            <a:r>
              <a:rPr sz="1915" dirty="0" err="1"/>
              <a:t>oblasti</a:t>
            </a:r>
            <a:r>
              <a:rPr sz="1915" dirty="0"/>
              <a:t> </a:t>
            </a:r>
            <a:r>
              <a:rPr sz="1915" dirty="0" err="1"/>
              <a:t>držení</a:t>
            </a:r>
            <a:r>
              <a:rPr sz="1915" dirty="0"/>
              <a:t> </a:t>
            </a:r>
            <a:r>
              <a:rPr sz="1915" dirty="0" err="1"/>
              <a:t>či</a:t>
            </a:r>
            <a:r>
              <a:rPr sz="1915" dirty="0"/>
              <a:t> </a:t>
            </a:r>
            <a:r>
              <a:rPr sz="1915" dirty="0" err="1"/>
              <a:t>vracení</a:t>
            </a:r>
            <a:r>
              <a:rPr sz="1915" dirty="0"/>
              <a:t> ŘP - </a:t>
            </a:r>
            <a:r>
              <a:rPr sz="1915" dirty="0" err="1"/>
              <a:t>vhodné</a:t>
            </a:r>
            <a:r>
              <a:rPr sz="1915" dirty="0"/>
              <a:t> </a:t>
            </a:r>
            <a:r>
              <a:rPr sz="1915" dirty="0" err="1"/>
              <a:t>dopravně-psychologické</a:t>
            </a:r>
            <a:r>
              <a:rPr sz="1915" dirty="0"/>
              <a:t> </a:t>
            </a:r>
            <a:r>
              <a:rPr sz="1915" dirty="0" err="1"/>
              <a:t>vyšetření</a:t>
            </a:r>
            <a:r>
              <a:rPr sz="1915" dirty="0"/>
              <a:t> </a:t>
            </a:r>
            <a:r>
              <a:rPr sz="1915" dirty="0" err="1" smtClean="0"/>
              <a:t>na</a:t>
            </a:r>
            <a:r>
              <a:rPr sz="1915" dirty="0" smtClean="0"/>
              <a:t> </a:t>
            </a:r>
            <a:r>
              <a:rPr sz="1915" dirty="0" err="1"/>
              <a:t>specializovaném</a:t>
            </a:r>
            <a:r>
              <a:rPr sz="1915" dirty="0"/>
              <a:t> </a:t>
            </a:r>
            <a:r>
              <a:rPr sz="1915" dirty="0" err="1" smtClean="0"/>
              <a:t>akreditovan</a:t>
            </a:r>
            <a:r>
              <a:rPr lang="cs-CZ" sz="1915" dirty="0" err="1" smtClean="0"/>
              <a:t>ém</a:t>
            </a:r>
            <a:r>
              <a:rPr sz="1915" dirty="0" smtClean="0"/>
              <a:t> </a:t>
            </a:r>
            <a:r>
              <a:rPr sz="1915" dirty="0" err="1"/>
              <a:t>pracovišti</a:t>
            </a:r>
            <a:endParaRPr sz="1915" dirty="0"/>
          </a:p>
          <a:p>
            <a:pPr marL="244475" indent="-244475" defTabSz="321310">
              <a:lnSpc>
                <a:spcPct val="100000"/>
              </a:lnSpc>
              <a:spcBef>
                <a:spcPts val="2300"/>
              </a:spcBef>
              <a:defRPr sz="1760"/>
            </a:pPr>
            <a:r>
              <a:rPr lang="cs-CZ" sz="2200" dirty="0" smtClean="0"/>
              <a:t>z</a:t>
            </a:r>
            <a:r>
              <a:rPr sz="2200" dirty="0" smtClean="0"/>
              <a:t> </a:t>
            </a:r>
            <a:r>
              <a:rPr sz="2200" dirty="0" err="1"/>
              <a:t>dotazníkových</a:t>
            </a:r>
            <a:r>
              <a:rPr sz="2200" dirty="0"/>
              <a:t> </a:t>
            </a:r>
            <a:r>
              <a:rPr sz="2200" dirty="0" err="1"/>
              <a:t>metod</a:t>
            </a:r>
            <a:r>
              <a:rPr sz="2200" dirty="0"/>
              <a:t> pro </a:t>
            </a:r>
            <a:r>
              <a:rPr sz="2200" dirty="0" err="1"/>
              <a:t>hodnocení</a:t>
            </a:r>
            <a:r>
              <a:rPr sz="2200" dirty="0"/>
              <a:t> </a:t>
            </a:r>
            <a:r>
              <a:rPr sz="2200" dirty="0" err="1"/>
              <a:t>subjektivní</a:t>
            </a:r>
            <a:r>
              <a:rPr sz="2200" dirty="0"/>
              <a:t> </a:t>
            </a:r>
            <a:r>
              <a:rPr sz="2200" dirty="0" err="1"/>
              <a:t>kvality</a:t>
            </a:r>
            <a:r>
              <a:rPr sz="2200" dirty="0"/>
              <a:t> </a:t>
            </a:r>
            <a:r>
              <a:rPr sz="2200" dirty="0" err="1"/>
              <a:t>života</a:t>
            </a:r>
            <a:r>
              <a:rPr sz="2200" dirty="0"/>
              <a:t> </a:t>
            </a:r>
            <a:r>
              <a:rPr sz="2200" dirty="0" err="1"/>
              <a:t>pacientů</a:t>
            </a:r>
            <a:r>
              <a:rPr sz="2200" dirty="0"/>
              <a:t> s EPI - WPSI - </a:t>
            </a:r>
            <a:r>
              <a:rPr sz="2200" dirty="0" err="1"/>
              <a:t>Washingtonský</a:t>
            </a:r>
            <a:r>
              <a:rPr sz="2200" dirty="0"/>
              <a:t> </a:t>
            </a:r>
            <a:r>
              <a:rPr sz="2200" dirty="0" err="1"/>
              <a:t>psychosociální</a:t>
            </a:r>
            <a:r>
              <a:rPr sz="2200" dirty="0"/>
              <a:t> </a:t>
            </a:r>
            <a:r>
              <a:rPr sz="2200" dirty="0" err="1"/>
              <a:t>dotazník</a:t>
            </a:r>
            <a:r>
              <a:rPr sz="2200" dirty="0"/>
              <a:t> pro </a:t>
            </a:r>
            <a:r>
              <a:rPr sz="2200" dirty="0" err="1"/>
              <a:t>záchvatová</a:t>
            </a:r>
            <a:r>
              <a:rPr sz="2200" dirty="0"/>
              <a:t> </a:t>
            </a:r>
            <a:r>
              <a:rPr sz="2200" dirty="0" err="1"/>
              <a:t>onemocnění</a:t>
            </a:r>
            <a:r>
              <a:rPr sz="2200" dirty="0"/>
              <a:t>; QOLIE - Quality of Life in Epilepsy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EPI podle etiologie…"/>
          <p:cNvSpPr txBox="1">
            <a:spLocks noGrp="1"/>
          </p:cNvSpPr>
          <p:nvPr>
            <p:ph type="body" idx="1"/>
          </p:nvPr>
        </p:nvSpPr>
        <p:spPr>
          <a:xfrm>
            <a:off x="952500" y="1677775"/>
            <a:ext cx="11099800" cy="7213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55600" indent="-355600" defTabSz="467359">
              <a:lnSpc>
                <a:spcPct val="100000"/>
              </a:lnSpc>
              <a:spcBef>
                <a:spcPts val="3300"/>
              </a:spcBef>
              <a:defRPr sz="2560"/>
            </a:pPr>
            <a:r>
              <a:rPr sz="2200" dirty="0"/>
              <a:t>EPI </a:t>
            </a:r>
            <a:r>
              <a:rPr sz="2200" dirty="0" err="1"/>
              <a:t>podle</a:t>
            </a:r>
            <a:r>
              <a:rPr sz="2200" dirty="0"/>
              <a:t> </a:t>
            </a:r>
            <a:r>
              <a:rPr sz="2200" dirty="0" err="1"/>
              <a:t>etiologie</a:t>
            </a:r>
            <a:r>
              <a:rPr sz="2200" dirty="0"/>
              <a:t> </a:t>
            </a:r>
          </a:p>
          <a:p>
            <a:pPr marL="355600" indent="-355600" defTabSz="467359">
              <a:lnSpc>
                <a:spcPct val="100000"/>
              </a:lnSpc>
              <a:spcBef>
                <a:spcPts val="3300"/>
              </a:spcBef>
              <a:defRPr sz="2560"/>
            </a:pPr>
            <a:r>
              <a:rPr lang="cs-CZ" sz="2200" b="1" dirty="0" err="1" smtClean="0"/>
              <a:t>i</a:t>
            </a:r>
            <a:r>
              <a:rPr sz="2200" b="1" dirty="0" err="1" smtClean="0"/>
              <a:t>diopatické</a:t>
            </a:r>
            <a:r>
              <a:rPr sz="2200" b="1" dirty="0" smtClean="0"/>
              <a:t> </a:t>
            </a:r>
            <a:r>
              <a:rPr sz="2200" dirty="0"/>
              <a:t>- </a:t>
            </a:r>
            <a:r>
              <a:rPr sz="2200" dirty="0" err="1"/>
              <a:t>primární</a:t>
            </a:r>
            <a:r>
              <a:rPr sz="2200" dirty="0"/>
              <a:t>, </a:t>
            </a:r>
            <a:r>
              <a:rPr sz="2200" dirty="0" err="1"/>
              <a:t>kdy</a:t>
            </a:r>
            <a:r>
              <a:rPr sz="2200" dirty="0"/>
              <a:t> </a:t>
            </a:r>
            <a:r>
              <a:rPr sz="2200" dirty="0" err="1"/>
              <a:t>nelze</a:t>
            </a:r>
            <a:r>
              <a:rPr sz="2200" dirty="0"/>
              <a:t> </a:t>
            </a:r>
            <a:r>
              <a:rPr sz="2200" dirty="0" err="1"/>
              <a:t>žádnými</a:t>
            </a:r>
            <a:r>
              <a:rPr sz="2200" dirty="0"/>
              <a:t> </a:t>
            </a:r>
            <a:r>
              <a:rPr sz="2200" dirty="0" err="1"/>
              <a:t>dostupnými</a:t>
            </a:r>
            <a:r>
              <a:rPr sz="2200" dirty="0"/>
              <a:t> </a:t>
            </a:r>
            <a:r>
              <a:rPr sz="2200" dirty="0" err="1"/>
              <a:t>prostředky</a:t>
            </a:r>
            <a:r>
              <a:rPr sz="2200" dirty="0"/>
              <a:t> </a:t>
            </a:r>
            <a:r>
              <a:rPr sz="2200" dirty="0" err="1"/>
              <a:t>zjistit</a:t>
            </a:r>
            <a:r>
              <a:rPr sz="2200" dirty="0"/>
              <a:t> </a:t>
            </a:r>
            <a:r>
              <a:rPr sz="2200" dirty="0" err="1"/>
              <a:t>příčinu</a:t>
            </a:r>
            <a:r>
              <a:rPr sz="2200" dirty="0"/>
              <a:t> </a:t>
            </a:r>
            <a:r>
              <a:rPr sz="2200" dirty="0" err="1"/>
              <a:t>vzniku</a:t>
            </a:r>
            <a:r>
              <a:rPr sz="2200" dirty="0"/>
              <a:t> </a:t>
            </a:r>
            <a:r>
              <a:rPr sz="2200" dirty="0" err="1"/>
              <a:t>onemocnění</a:t>
            </a:r>
            <a:r>
              <a:rPr sz="2200" dirty="0"/>
              <a:t>; </a:t>
            </a:r>
            <a:r>
              <a:rPr sz="2200" dirty="0" err="1"/>
              <a:t>možné</a:t>
            </a:r>
            <a:r>
              <a:rPr sz="2200" dirty="0"/>
              <a:t> </a:t>
            </a:r>
            <a:r>
              <a:rPr sz="2200" dirty="0" err="1"/>
              <a:t>jsou</a:t>
            </a:r>
            <a:r>
              <a:rPr sz="2200" dirty="0"/>
              <a:t> </a:t>
            </a:r>
            <a:r>
              <a:rPr sz="2200" dirty="0" err="1"/>
              <a:t>i</a:t>
            </a:r>
            <a:r>
              <a:rPr sz="2200" dirty="0"/>
              <a:t> </a:t>
            </a:r>
            <a:r>
              <a:rPr sz="2200" dirty="0" err="1"/>
              <a:t>nerozpoznané</a:t>
            </a:r>
            <a:r>
              <a:rPr sz="2200" dirty="0"/>
              <a:t> </a:t>
            </a:r>
            <a:r>
              <a:rPr sz="2200" dirty="0" err="1"/>
              <a:t>vlivy</a:t>
            </a:r>
            <a:r>
              <a:rPr sz="2200" dirty="0"/>
              <a:t> </a:t>
            </a:r>
            <a:r>
              <a:rPr sz="2200" dirty="0" err="1"/>
              <a:t>genetické</a:t>
            </a:r>
            <a:endParaRPr sz="2200" dirty="0"/>
          </a:p>
          <a:p>
            <a:pPr marL="355600" indent="-355600" defTabSz="467359">
              <a:lnSpc>
                <a:spcPct val="100000"/>
              </a:lnSpc>
              <a:spcBef>
                <a:spcPts val="3300"/>
              </a:spcBef>
              <a:defRPr sz="2560"/>
            </a:pPr>
            <a:r>
              <a:rPr lang="cs-CZ" sz="2200" b="1" dirty="0" smtClean="0"/>
              <a:t>s</a:t>
            </a:r>
            <a:r>
              <a:rPr sz="2200" b="1" dirty="0" err="1" smtClean="0"/>
              <a:t>ymptomatické</a:t>
            </a:r>
            <a:r>
              <a:rPr sz="2200" b="1" dirty="0" smtClean="0"/>
              <a:t> </a:t>
            </a:r>
            <a:r>
              <a:rPr sz="2200" dirty="0"/>
              <a:t>- </a:t>
            </a:r>
            <a:r>
              <a:rPr sz="2200" dirty="0" err="1"/>
              <a:t>sekundární</a:t>
            </a:r>
            <a:r>
              <a:rPr sz="2200" dirty="0"/>
              <a:t>; </a:t>
            </a:r>
            <a:r>
              <a:rPr sz="2200" dirty="0" err="1"/>
              <a:t>příčina</a:t>
            </a:r>
            <a:r>
              <a:rPr sz="2200" dirty="0"/>
              <a:t> </a:t>
            </a:r>
            <a:r>
              <a:rPr sz="2200" dirty="0" err="1"/>
              <a:t>známá</a:t>
            </a:r>
            <a:r>
              <a:rPr sz="2200" dirty="0"/>
              <a:t> </a:t>
            </a:r>
            <a:r>
              <a:rPr sz="2200" dirty="0" err="1"/>
              <a:t>či</a:t>
            </a:r>
            <a:r>
              <a:rPr sz="2200" dirty="0"/>
              <a:t> </a:t>
            </a:r>
            <a:r>
              <a:rPr sz="2200" dirty="0" err="1"/>
              <a:t>předpokládaná</a:t>
            </a:r>
            <a:r>
              <a:rPr sz="2200" dirty="0"/>
              <a:t> (</a:t>
            </a:r>
            <a:r>
              <a:rPr sz="2200" dirty="0" err="1"/>
              <a:t>např</a:t>
            </a:r>
            <a:r>
              <a:rPr sz="2200" dirty="0"/>
              <a:t>: </a:t>
            </a:r>
            <a:r>
              <a:rPr sz="2200" dirty="0" err="1"/>
              <a:t>traumatické</a:t>
            </a:r>
            <a:r>
              <a:rPr sz="2200" dirty="0"/>
              <a:t> </a:t>
            </a:r>
            <a:r>
              <a:rPr sz="2200" dirty="0" err="1"/>
              <a:t>poškození</a:t>
            </a:r>
            <a:r>
              <a:rPr sz="2200" dirty="0"/>
              <a:t> </a:t>
            </a:r>
            <a:r>
              <a:rPr sz="2200" dirty="0" err="1"/>
              <a:t>mozku</a:t>
            </a:r>
            <a:r>
              <a:rPr sz="2200" dirty="0"/>
              <a:t> </a:t>
            </a:r>
            <a:r>
              <a:rPr sz="2200" dirty="0" err="1"/>
              <a:t>včetně</a:t>
            </a:r>
            <a:r>
              <a:rPr sz="2200" dirty="0"/>
              <a:t> </a:t>
            </a:r>
            <a:r>
              <a:rPr sz="2200" dirty="0" err="1"/>
              <a:t>poškození</a:t>
            </a:r>
            <a:r>
              <a:rPr sz="2200" dirty="0"/>
              <a:t> </a:t>
            </a:r>
            <a:r>
              <a:rPr sz="2200" dirty="0" err="1"/>
              <a:t>perinatálního</a:t>
            </a:r>
            <a:r>
              <a:rPr sz="2200" dirty="0"/>
              <a:t>, </a:t>
            </a:r>
            <a:r>
              <a:rPr sz="2200" dirty="0" err="1"/>
              <a:t>vývojové</a:t>
            </a:r>
            <a:r>
              <a:rPr sz="2200" dirty="0"/>
              <a:t> abnormality a </a:t>
            </a:r>
            <a:r>
              <a:rPr sz="2200" dirty="0" err="1"/>
              <a:t>genetické</a:t>
            </a:r>
            <a:r>
              <a:rPr sz="2200" dirty="0"/>
              <a:t> </a:t>
            </a:r>
            <a:r>
              <a:rPr sz="2200" dirty="0" err="1"/>
              <a:t>vlivy</a:t>
            </a:r>
            <a:r>
              <a:rPr sz="2200" dirty="0"/>
              <a:t>, </a:t>
            </a:r>
            <a:r>
              <a:rPr sz="2200" dirty="0" err="1"/>
              <a:t>nádorová</a:t>
            </a:r>
            <a:r>
              <a:rPr sz="2200" dirty="0"/>
              <a:t> </a:t>
            </a:r>
            <a:r>
              <a:rPr sz="2200" dirty="0" err="1"/>
              <a:t>onemocnění</a:t>
            </a:r>
            <a:r>
              <a:rPr sz="2200" dirty="0"/>
              <a:t>, </a:t>
            </a:r>
            <a:r>
              <a:rPr sz="2200" dirty="0" err="1"/>
              <a:t>infekce</a:t>
            </a:r>
            <a:r>
              <a:rPr sz="2200" dirty="0"/>
              <a:t> </a:t>
            </a:r>
            <a:r>
              <a:rPr sz="2200" dirty="0" err="1"/>
              <a:t>mozku</a:t>
            </a:r>
            <a:r>
              <a:rPr sz="2200" dirty="0"/>
              <a:t>, </a:t>
            </a:r>
            <a:r>
              <a:rPr sz="2200" dirty="0" err="1"/>
              <a:t>příčiny</a:t>
            </a:r>
            <a:r>
              <a:rPr sz="2200" dirty="0"/>
              <a:t> </a:t>
            </a:r>
            <a:r>
              <a:rPr sz="2200" dirty="0" err="1"/>
              <a:t>cévní</a:t>
            </a:r>
            <a:r>
              <a:rPr sz="2200" dirty="0"/>
              <a:t>, </a:t>
            </a:r>
            <a:r>
              <a:rPr sz="2200" dirty="0" err="1"/>
              <a:t>degenerativní</a:t>
            </a:r>
            <a:r>
              <a:rPr sz="2200" dirty="0"/>
              <a:t>, </a:t>
            </a:r>
            <a:r>
              <a:rPr sz="2200" dirty="0" err="1"/>
              <a:t>metabolické</a:t>
            </a:r>
            <a:r>
              <a:rPr sz="2200" dirty="0"/>
              <a:t> a </a:t>
            </a:r>
            <a:r>
              <a:rPr sz="2200" dirty="0" err="1"/>
              <a:t>toxické</a:t>
            </a:r>
            <a:r>
              <a:rPr sz="2200" dirty="0"/>
              <a:t>)</a:t>
            </a:r>
          </a:p>
          <a:p>
            <a:pPr marL="355600" indent="-355600" defTabSz="467359">
              <a:lnSpc>
                <a:spcPct val="100000"/>
              </a:lnSpc>
              <a:spcBef>
                <a:spcPts val="3300"/>
              </a:spcBef>
              <a:defRPr sz="2560"/>
            </a:pPr>
            <a:r>
              <a:rPr lang="cs-CZ" sz="2200" dirty="0" err="1" smtClean="0"/>
              <a:t>p</a:t>
            </a:r>
            <a:r>
              <a:rPr sz="2200" dirty="0" err="1" smtClean="0"/>
              <a:t>ředpoklad</a:t>
            </a:r>
            <a:r>
              <a:rPr sz="2200" dirty="0" smtClean="0"/>
              <a:t> </a:t>
            </a:r>
            <a:r>
              <a:rPr sz="2200" dirty="0"/>
              <a:t>- </a:t>
            </a:r>
            <a:r>
              <a:rPr sz="2200" dirty="0" err="1"/>
              <a:t>každý</a:t>
            </a:r>
            <a:r>
              <a:rPr sz="2200" dirty="0"/>
              <a:t> z </a:t>
            </a:r>
            <a:r>
              <a:rPr sz="2200" dirty="0" err="1"/>
              <a:t>nás</a:t>
            </a:r>
            <a:r>
              <a:rPr sz="2200" dirty="0"/>
              <a:t> </a:t>
            </a:r>
            <a:r>
              <a:rPr sz="2200" dirty="0" err="1"/>
              <a:t>má</a:t>
            </a:r>
            <a:r>
              <a:rPr sz="2200" dirty="0"/>
              <a:t> </a:t>
            </a:r>
            <a:r>
              <a:rPr sz="2200" dirty="0" err="1"/>
              <a:t>určitou</a:t>
            </a:r>
            <a:r>
              <a:rPr sz="2200" dirty="0"/>
              <a:t> “</a:t>
            </a:r>
            <a:r>
              <a:rPr sz="2200" dirty="0" err="1"/>
              <a:t>záchvatovou</a:t>
            </a:r>
            <a:r>
              <a:rPr sz="2200" dirty="0"/>
              <a:t> </a:t>
            </a:r>
            <a:r>
              <a:rPr sz="2200" dirty="0" err="1"/>
              <a:t>pohotovost</a:t>
            </a:r>
            <a:r>
              <a:rPr sz="2200" dirty="0"/>
              <a:t>”  - </a:t>
            </a:r>
            <a:r>
              <a:rPr sz="2200" dirty="0" err="1"/>
              <a:t>pouze</a:t>
            </a:r>
            <a:r>
              <a:rPr sz="2200" dirty="0"/>
              <a:t> </a:t>
            </a:r>
            <a:r>
              <a:rPr lang="cs-CZ" sz="2200" dirty="0" smtClean="0"/>
              <a:t>               </a:t>
            </a:r>
            <a:r>
              <a:rPr sz="2200" dirty="0" smtClean="0"/>
              <a:t>u </a:t>
            </a:r>
            <a:r>
              <a:rPr sz="2200" dirty="0" err="1"/>
              <a:t>části</a:t>
            </a:r>
            <a:r>
              <a:rPr sz="2200" dirty="0"/>
              <a:t> populace </a:t>
            </a:r>
            <a:r>
              <a:rPr sz="2200" dirty="0" err="1"/>
              <a:t>dochází</a:t>
            </a:r>
            <a:r>
              <a:rPr sz="2200" dirty="0"/>
              <a:t> k </a:t>
            </a:r>
            <a:r>
              <a:rPr sz="2200" dirty="0" err="1"/>
              <a:t>rozvoji</a:t>
            </a:r>
            <a:r>
              <a:rPr sz="2200" dirty="0"/>
              <a:t> </a:t>
            </a:r>
            <a:r>
              <a:rPr sz="2200" dirty="0" err="1"/>
              <a:t>onemocnění</a:t>
            </a:r>
            <a:r>
              <a:rPr sz="2200" dirty="0"/>
              <a:t> - </a:t>
            </a:r>
            <a:r>
              <a:rPr sz="2200" dirty="0" err="1"/>
              <a:t>souhra</a:t>
            </a:r>
            <a:r>
              <a:rPr sz="2200" dirty="0"/>
              <a:t> </a:t>
            </a:r>
            <a:r>
              <a:rPr sz="2200" dirty="0" err="1"/>
              <a:t>více</a:t>
            </a:r>
            <a:r>
              <a:rPr sz="2200" dirty="0"/>
              <a:t> </a:t>
            </a:r>
            <a:r>
              <a:rPr sz="2200" dirty="0" err="1"/>
              <a:t>faktorů</a:t>
            </a:r>
            <a:r>
              <a:rPr sz="2200" dirty="0"/>
              <a:t> - </a:t>
            </a:r>
            <a:r>
              <a:rPr sz="2200" dirty="0" err="1"/>
              <a:t>vnitřních</a:t>
            </a:r>
            <a:r>
              <a:rPr sz="2200" dirty="0"/>
              <a:t> </a:t>
            </a:r>
            <a:r>
              <a:rPr sz="2200" dirty="0" err="1"/>
              <a:t>dispozic</a:t>
            </a:r>
            <a:r>
              <a:rPr sz="2200" dirty="0"/>
              <a:t> </a:t>
            </a:r>
            <a:r>
              <a:rPr sz="2200" dirty="0" err="1"/>
              <a:t>mozku</a:t>
            </a:r>
            <a:r>
              <a:rPr sz="2200" dirty="0"/>
              <a:t>, </a:t>
            </a:r>
            <a:r>
              <a:rPr sz="2200" dirty="0" err="1"/>
              <a:t>organismu</a:t>
            </a:r>
            <a:r>
              <a:rPr sz="2200" dirty="0"/>
              <a:t> </a:t>
            </a:r>
            <a:r>
              <a:rPr sz="2200" dirty="0" err="1"/>
              <a:t>jako</a:t>
            </a:r>
            <a:r>
              <a:rPr sz="2200" dirty="0"/>
              <a:t> </a:t>
            </a:r>
            <a:r>
              <a:rPr sz="2200" dirty="0" err="1"/>
              <a:t>celku</a:t>
            </a:r>
            <a:r>
              <a:rPr sz="2200" dirty="0"/>
              <a:t> a </a:t>
            </a:r>
            <a:r>
              <a:rPr sz="2200" dirty="0" err="1"/>
              <a:t>vnějších</a:t>
            </a:r>
            <a:r>
              <a:rPr sz="2200" dirty="0"/>
              <a:t> </a:t>
            </a:r>
            <a:r>
              <a:rPr sz="2200" dirty="0" err="1"/>
              <a:t>vlivů</a:t>
            </a:r>
            <a:endParaRPr sz="2200" dirty="0"/>
          </a:p>
          <a:p>
            <a:pPr marL="355600" indent="-355600" defTabSz="467359">
              <a:lnSpc>
                <a:spcPct val="100000"/>
              </a:lnSpc>
              <a:spcBef>
                <a:spcPts val="3300"/>
              </a:spcBef>
              <a:defRPr sz="2560"/>
            </a:pPr>
            <a:r>
              <a:rPr lang="cs-CZ" sz="2200" dirty="0" err="1" smtClean="0"/>
              <a:t>m</a:t>
            </a:r>
            <a:r>
              <a:rPr sz="2200" dirty="0" err="1" smtClean="0"/>
              <a:t>íra</a:t>
            </a:r>
            <a:r>
              <a:rPr sz="2200" dirty="0" smtClean="0"/>
              <a:t> </a:t>
            </a:r>
            <a:r>
              <a:rPr sz="2200" dirty="0" err="1"/>
              <a:t>záchvatovité</a:t>
            </a:r>
            <a:r>
              <a:rPr sz="2200" dirty="0"/>
              <a:t> </a:t>
            </a:r>
            <a:r>
              <a:rPr sz="2200" dirty="0" err="1"/>
              <a:t>pohotovosti</a:t>
            </a:r>
            <a:r>
              <a:rPr sz="2200" dirty="0"/>
              <a:t> </a:t>
            </a:r>
            <a:r>
              <a:rPr sz="2200" dirty="0" err="1"/>
              <a:t>kolísá</a:t>
            </a:r>
            <a:r>
              <a:rPr sz="2200" dirty="0"/>
              <a:t> s </a:t>
            </a:r>
            <a:r>
              <a:rPr sz="2200" dirty="0" err="1"/>
              <a:t>věkem</a:t>
            </a:r>
            <a:r>
              <a:rPr sz="2200" dirty="0"/>
              <a:t> - </a:t>
            </a:r>
            <a:r>
              <a:rPr sz="2200" dirty="0" err="1"/>
              <a:t>vysoká</a:t>
            </a:r>
            <a:r>
              <a:rPr sz="2200" dirty="0"/>
              <a:t> v </a:t>
            </a:r>
            <a:r>
              <a:rPr sz="2200" dirty="0" err="1"/>
              <a:t>dětství</a:t>
            </a:r>
            <a:r>
              <a:rPr sz="2200" dirty="0"/>
              <a:t> </a:t>
            </a:r>
            <a:r>
              <a:rPr sz="2200" dirty="0" err="1"/>
              <a:t>kolem</a:t>
            </a:r>
            <a:r>
              <a:rPr sz="2200" dirty="0"/>
              <a:t> </a:t>
            </a:r>
            <a:r>
              <a:rPr sz="2200" dirty="0" err="1"/>
              <a:t>druhého</a:t>
            </a:r>
            <a:r>
              <a:rPr sz="2200" dirty="0"/>
              <a:t> </a:t>
            </a:r>
            <a:r>
              <a:rPr sz="2200" dirty="0" err="1"/>
              <a:t>roku</a:t>
            </a:r>
            <a:r>
              <a:rPr sz="2200" dirty="0"/>
              <a:t>, v </a:t>
            </a:r>
            <a:r>
              <a:rPr sz="2200" dirty="0" err="1"/>
              <a:t>pubertě</a:t>
            </a:r>
            <a:r>
              <a:rPr sz="2200" dirty="0"/>
              <a:t>, v </a:t>
            </a:r>
            <a:r>
              <a:rPr sz="2200" dirty="0" err="1"/>
              <a:t>dospívání</a:t>
            </a:r>
            <a:r>
              <a:rPr sz="2200" dirty="0"/>
              <a:t> se </a:t>
            </a:r>
            <a:r>
              <a:rPr sz="2200" dirty="0" err="1"/>
              <a:t>snižuje</a:t>
            </a:r>
            <a:r>
              <a:rPr sz="2200" dirty="0"/>
              <a:t> a </a:t>
            </a:r>
            <a:r>
              <a:rPr sz="2200" dirty="0" err="1"/>
              <a:t>vzrůstá</a:t>
            </a:r>
            <a:r>
              <a:rPr sz="2200" dirty="0"/>
              <a:t> </a:t>
            </a:r>
            <a:r>
              <a:rPr sz="2200" dirty="0" err="1"/>
              <a:t>po</a:t>
            </a:r>
            <a:r>
              <a:rPr sz="2200" dirty="0"/>
              <a:t> 65.-70. </a:t>
            </a:r>
            <a:r>
              <a:rPr sz="2200" dirty="0" err="1"/>
              <a:t>roku</a:t>
            </a:r>
            <a:endParaRPr sz="2200" dirty="0"/>
          </a:p>
          <a:p>
            <a:pPr marL="355600" indent="-355600" defTabSz="467359">
              <a:lnSpc>
                <a:spcPct val="100000"/>
              </a:lnSpc>
              <a:spcBef>
                <a:spcPts val="3300"/>
              </a:spcBef>
              <a:defRPr sz="2560"/>
            </a:pPr>
            <a:r>
              <a:rPr lang="cs-CZ" sz="2200" dirty="0" err="1" smtClean="0"/>
              <a:t>l</a:t>
            </a:r>
            <a:r>
              <a:rPr sz="2200" dirty="0" err="1" smtClean="0"/>
              <a:t>ehce</a:t>
            </a:r>
            <a:r>
              <a:rPr sz="2200" dirty="0" smtClean="0"/>
              <a:t> </a:t>
            </a:r>
            <a:r>
              <a:rPr sz="2200" dirty="0" err="1"/>
              <a:t>vyšší</a:t>
            </a:r>
            <a:r>
              <a:rPr sz="2200" dirty="0"/>
              <a:t> </a:t>
            </a:r>
            <a:r>
              <a:rPr sz="2200" dirty="0" err="1"/>
              <a:t>výskyt</a:t>
            </a:r>
            <a:r>
              <a:rPr sz="2200" dirty="0"/>
              <a:t> EPI u </a:t>
            </a:r>
            <a:r>
              <a:rPr sz="2200" dirty="0" err="1"/>
              <a:t>mužů</a:t>
            </a:r>
            <a:r>
              <a:rPr sz="2200" dirty="0"/>
              <a:t> </a:t>
            </a:r>
            <a:r>
              <a:rPr sz="2200" dirty="0" err="1"/>
              <a:t>než</a:t>
            </a:r>
            <a:r>
              <a:rPr sz="2200" dirty="0"/>
              <a:t> u </a:t>
            </a:r>
            <a:r>
              <a:rPr sz="2200" dirty="0" err="1"/>
              <a:t>žen</a:t>
            </a:r>
            <a:endParaRPr sz="22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Klasifikace EPI dle charakteru záchvatů…"/>
          <p:cNvSpPr txBox="1">
            <a:spLocks noGrp="1"/>
          </p:cNvSpPr>
          <p:nvPr>
            <p:ph type="body" idx="1"/>
          </p:nvPr>
        </p:nvSpPr>
        <p:spPr>
          <a:xfrm>
            <a:off x="333632" y="1445740"/>
            <a:ext cx="12369114" cy="785889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97815" indent="-297815" defTabSz="391414">
              <a:lnSpc>
                <a:spcPct val="100000"/>
              </a:lnSpc>
              <a:spcBef>
                <a:spcPts val="2800"/>
              </a:spcBef>
              <a:defRPr sz="2144"/>
            </a:pPr>
            <a:r>
              <a:rPr lang="cs-CZ" sz="2200" dirty="0" err="1" smtClean="0"/>
              <a:t>k</a:t>
            </a:r>
            <a:r>
              <a:rPr sz="2200" dirty="0" err="1" smtClean="0"/>
              <a:t>lasifikace</a:t>
            </a:r>
            <a:r>
              <a:rPr sz="2200" dirty="0" smtClean="0"/>
              <a:t> </a:t>
            </a:r>
            <a:r>
              <a:rPr sz="2200" dirty="0"/>
              <a:t>EPI </a:t>
            </a:r>
            <a:r>
              <a:rPr sz="2200" dirty="0" err="1"/>
              <a:t>dle</a:t>
            </a:r>
            <a:r>
              <a:rPr sz="2200" dirty="0"/>
              <a:t> </a:t>
            </a:r>
            <a:r>
              <a:rPr sz="2200" dirty="0" err="1"/>
              <a:t>charakteru</a:t>
            </a:r>
            <a:r>
              <a:rPr sz="2200" dirty="0"/>
              <a:t> </a:t>
            </a:r>
            <a:r>
              <a:rPr sz="2200" dirty="0" err="1"/>
              <a:t>záchvatů</a:t>
            </a:r>
            <a:endParaRPr sz="2200" dirty="0"/>
          </a:p>
          <a:p>
            <a:pPr marL="297815" indent="-297815" defTabSz="391414">
              <a:lnSpc>
                <a:spcPct val="100000"/>
              </a:lnSpc>
              <a:spcBef>
                <a:spcPts val="2800"/>
              </a:spcBef>
              <a:defRPr sz="2144"/>
            </a:pPr>
            <a:r>
              <a:rPr lang="cs-CZ" sz="2200" b="1" dirty="0" err="1" smtClean="0"/>
              <a:t>p</a:t>
            </a:r>
            <a:r>
              <a:rPr sz="2200" b="1" dirty="0" err="1" smtClean="0"/>
              <a:t>arciální</a:t>
            </a:r>
            <a:r>
              <a:rPr sz="2200" b="1" dirty="0" smtClean="0"/>
              <a:t> </a:t>
            </a:r>
            <a:r>
              <a:rPr sz="2200" b="1" dirty="0"/>
              <a:t>(</a:t>
            </a:r>
            <a:r>
              <a:rPr sz="2200" b="1" dirty="0" err="1"/>
              <a:t>fokální</a:t>
            </a:r>
            <a:r>
              <a:rPr sz="2200" b="1" dirty="0"/>
              <a:t>, </a:t>
            </a:r>
            <a:r>
              <a:rPr sz="2200" b="1" dirty="0" err="1"/>
              <a:t>ložiskové</a:t>
            </a:r>
            <a:r>
              <a:rPr sz="2200" b="1" dirty="0"/>
              <a:t>) </a:t>
            </a:r>
            <a:r>
              <a:rPr sz="2200" dirty="0"/>
              <a:t>- </a:t>
            </a:r>
            <a:r>
              <a:rPr sz="2200" dirty="0" err="1"/>
              <a:t>klinické</a:t>
            </a:r>
            <a:r>
              <a:rPr sz="2200" dirty="0"/>
              <a:t> </a:t>
            </a:r>
            <a:r>
              <a:rPr sz="2200" dirty="0" err="1"/>
              <a:t>projevy</a:t>
            </a:r>
            <a:r>
              <a:rPr sz="2200" dirty="0"/>
              <a:t> </a:t>
            </a:r>
            <a:r>
              <a:rPr sz="2200" dirty="0" err="1"/>
              <a:t>záchvatu</a:t>
            </a:r>
            <a:r>
              <a:rPr sz="2200" dirty="0"/>
              <a:t> a/</a:t>
            </a:r>
            <a:r>
              <a:rPr sz="2200" dirty="0" err="1"/>
              <a:t>nebo</a:t>
            </a:r>
            <a:r>
              <a:rPr sz="2200" dirty="0"/>
              <a:t> EEG </a:t>
            </a:r>
            <a:r>
              <a:rPr sz="2200" dirty="0" err="1"/>
              <a:t>nálezy</a:t>
            </a:r>
            <a:r>
              <a:rPr sz="2200" dirty="0"/>
              <a:t> </a:t>
            </a:r>
            <a:r>
              <a:rPr sz="2200" dirty="0" err="1"/>
              <a:t>svědčí</a:t>
            </a:r>
            <a:r>
              <a:rPr sz="2200" dirty="0"/>
              <a:t> pro </a:t>
            </a:r>
            <a:r>
              <a:rPr sz="2200" dirty="0" err="1"/>
              <a:t>počátek</a:t>
            </a:r>
            <a:r>
              <a:rPr sz="2200" dirty="0"/>
              <a:t> </a:t>
            </a:r>
            <a:r>
              <a:rPr sz="2200" dirty="0" err="1"/>
              <a:t>záchvatu</a:t>
            </a:r>
            <a:r>
              <a:rPr sz="2200" dirty="0"/>
              <a:t> v </a:t>
            </a:r>
            <a:r>
              <a:rPr sz="2200" dirty="0" err="1"/>
              <a:t>některé</a:t>
            </a:r>
            <a:r>
              <a:rPr sz="2200" dirty="0"/>
              <a:t> z </a:t>
            </a:r>
            <a:r>
              <a:rPr sz="2200" dirty="0" err="1"/>
              <a:t>části</a:t>
            </a:r>
            <a:r>
              <a:rPr sz="2200" dirty="0"/>
              <a:t> </a:t>
            </a:r>
            <a:r>
              <a:rPr sz="2200" dirty="0" err="1"/>
              <a:t>jedné</a:t>
            </a:r>
            <a:r>
              <a:rPr sz="2200" dirty="0"/>
              <a:t> </a:t>
            </a:r>
            <a:r>
              <a:rPr sz="2200" dirty="0" err="1"/>
              <a:t>mozkové</a:t>
            </a:r>
            <a:r>
              <a:rPr sz="2200" dirty="0"/>
              <a:t> </a:t>
            </a:r>
            <a:r>
              <a:rPr sz="2200" dirty="0" err="1"/>
              <a:t>hemisféry</a:t>
            </a:r>
            <a:r>
              <a:rPr sz="2200" dirty="0"/>
              <a:t> a </a:t>
            </a:r>
            <a:r>
              <a:rPr sz="2200" dirty="0" err="1"/>
              <a:t>lokalizace</a:t>
            </a:r>
            <a:r>
              <a:rPr sz="2200" dirty="0"/>
              <a:t> </a:t>
            </a:r>
            <a:r>
              <a:rPr sz="2200" dirty="0" err="1"/>
              <a:t>záchvatu</a:t>
            </a:r>
            <a:r>
              <a:rPr sz="2200" dirty="0"/>
              <a:t> </a:t>
            </a:r>
            <a:r>
              <a:rPr sz="2200" dirty="0" err="1"/>
              <a:t>následně</a:t>
            </a:r>
            <a:r>
              <a:rPr sz="2200" dirty="0"/>
              <a:t> </a:t>
            </a:r>
            <a:r>
              <a:rPr sz="2200" dirty="0" err="1"/>
              <a:t>koreluje</a:t>
            </a:r>
            <a:r>
              <a:rPr sz="2200" dirty="0"/>
              <a:t> s </a:t>
            </a:r>
            <a:r>
              <a:rPr sz="2200" dirty="0" err="1"/>
              <a:t>jeho</a:t>
            </a:r>
            <a:r>
              <a:rPr sz="2200" dirty="0"/>
              <a:t> </a:t>
            </a:r>
            <a:r>
              <a:rPr sz="2200" dirty="0" err="1"/>
              <a:t>klinickými</a:t>
            </a:r>
            <a:r>
              <a:rPr sz="2200" dirty="0"/>
              <a:t> </a:t>
            </a:r>
            <a:r>
              <a:rPr sz="2200" dirty="0" err="1"/>
              <a:t>projevy</a:t>
            </a:r>
            <a:r>
              <a:rPr sz="2200" dirty="0"/>
              <a:t>; </a:t>
            </a:r>
            <a:r>
              <a:rPr sz="2200" dirty="0" err="1"/>
              <a:t>dále</a:t>
            </a:r>
            <a:r>
              <a:rPr sz="2200" dirty="0"/>
              <a:t> se </a:t>
            </a:r>
            <a:r>
              <a:rPr sz="2200" dirty="0" err="1"/>
              <a:t>dělí</a:t>
            </a:r>
            <a:r>
              <a:rPr sz="2200" dirty="0"/>
              <a:t> </a:t>
            </a:r>
            <a:r>
              <a:rPr sz="2200" dirty="0" err="1"/>
              <a:t>dle</a:t>
            </a:r>
            <a:r>
              <a:rPr sz="2200" dirty="0"/>
              <a:t> </a:t>
            </a:r>
            <a:r>
              <a:rPr sz="2200" dirty="0" err="1"/>
              <a:t>toho</a:t>
            </a:r>
            <a:r>
              <a:rPr sz="2200" dirty="0"/>
              <a:t> </a:t>
            </a:r>
            <a:r>
              <a:rPr sz="2200" dirty="0" err="1"/>
              <a:t>zda</a:t>
            </a:r>
            <a:r>
              <a:rPr sz="2200" dirty="0"/>
              <a:t> </a:t>
            </a:r>
            <a:r>
              <a:rPr sz="2200" dirty="0" err="1"/>
              <a:t>dojde</a:t>
            </a:r>
            <a:r>
              <a:rPr sz="2200" dirty="0"/>
              <a:t> </a:t>
            </a:r>
            <a:r>
              <a:rPr sz="2200" dirty="0" err="1"/>
              <a:t>či</a:t>
            </a:r>
            <a:r>
              <a:rPr sz="2200" dirty="0"/>
              <a:t> </a:t>
            </a:r>
            <a:r>
              <a:rPr sz="2200" dirty="0" err="1" smtClean="0"/>
              <a:t>nedojde</a:t>
            </a:r>
            <a:r>
              <a:rPr lang="cs-CZ" sz="2200" dirty="0" smtClean="0"/>
              <a:t>        </a:t>
            </a:r>
            <a:r>
              <a:rPr sz="2200" dirty="0" smtClean="0"/>
              <a:t> </a:t>
            </a:r>
            <a:r>
              <a:rPr sz="2200" dirty="0"/>
              <a:t>k </a:t>
            </a:r>
            <a:r>
              <a:rPr sz="2200" dirty="0" err="1"/>
              <a:t>poruše</a:t>
            </a:r>
            <a:r>
              <a:rPr sz="2200" dirty="0"/>
              <a:t> </a:t>
            </a:r>
            <a:r>
              <a:rPr sz="2200" dirty="0" err="1"/>
              <a:t>vědomí</a:t>
            </a:r>
            <a:r>
              <a:rPr sz="2200" dirty="0"/>
              <a:t> a </a:t>
            </a:r>
            <a:r>
              <a:rPr sz="2200" dirty="0" err="1"/>
              <a:t>zda</a:t>
            </a:r>
            <a:r>
              <a:rPr sz="2200" dirty="0"/>
              <a:t> </a:t>
            </a:r>
            <a:r>
              <a:rPr sz="2200" dirty="0" err="1"/>
              <a:t>dojde</a:t>
            </a:r>
            <a:r>
              <a:rPr sz="2200" dirty="0"/>
              <a:t> k </a:t>
            </a:r>
            <a:r>
              <a:rPr sz="2200" dirty="0" err="1"/>
              <a:t>následnému</a:t>
            </a:r>
            <a:r>
              <a:rPr sz="2200" dirty="0"/>
              <a:t> </a:t>
            </a:r>
            <a:r>
              <a:rPr sz="2200" dirty="0" err="1"/>
              <a:t>rozvoji</a:t>
            </a:r>
            <a:r>
              <a:rPr sz="2200" dirty="0"/>
              <a:t> </a:t>
            </a:r>
            <a:r>
              <a:rPr sz="2200" dirty="0" err="1"/>
              <a:t>generalizovaného</a:t>
            </a:r>
            <a:r>
              <a:rPr sz="2200" dirty="0"/>
              <a:t> </a:t>
            </a:r>
            <a:r>
              <a:rPr sz="2200" dirty="0" err="1"/>
              <a:t>záchvatu</a:t>
            </a:r>
            <a:endParaRPr sz="2200" dirty="0"/>
          </a:p>
          <a:p>
            <a:pPr marL="297815" indent="-297815" defTabSz="391414">
              <a:lnSpc>
                <a:spcPct val="100000"/>
              </a:lnSpc>
              <a:spcBef>
                <a:spcPts val="2800"/>
              </a:spcBef>
              <a:defRPr sz="2144"/>
            </a:pPr>
            <a:r>
              <a:rPr lang="cs-CZ" sz="2200" b="1" dirty="0" smtClean="0"/>
              <a:t>a</a:t>
            </a:r>
            <a:r>
              <a:rPr sz="2200" b="1" dirty="0" err="1" smtClean="0"/>
              <a:t>ura</a:t>
            </a:r>
            <a:r>
              <a:rPr sz="2200" dirty="0" smtClean="0"/>
              <a:t> </a:t>
            </a:r>
            <a:r>
              <a:rPr sz="2200" dirty="0"/>
              <a:t>- </a:t>
            </a:r>
            <a:r>
              <a:rPr sz="2200" dirty="0" err="1"/>
              <a:t>pacienti</a:t>
            </a:r>
            <a:r>
              <a:rPr sz="2200" dirty="0"/>
              <a:t> </a:t>
            </a:r>
            <a:r>
              <a:rPr sz="2200" dirty="0" err="1"/>
              <a:t>pociťují</a:t>
            </a:r>
            <a:r>
              <a:rPr sz="2200" dirty="0"/>
              <a:t> </a:t>
            </a:r>
            <a:r>
              <a:rPr sz="2200" dirty="0" err="1"/>
              <a:t>první</a:t>
            </a:r>
            <a:r>
              <a:rPr sz="2200" dirty="0"/>
              <a:t> </a:t>
            </a:r>
            <a:r>
              <a:rPr sz="2200" dirty="0" err="1"/>
              <a:t>příznaky</a:t>
            </a:r>
            <a:r>
              <a:rPr sz="2200" dirty="0"/>
              <a:t> </a:t>
            </a:r>
            <a:r>
              <a:rPr sz="2200" dirty="0" err="1"/>
              <a:t>přicházejícího</a:t>
            </a:r>
            <a:r>
              <a:rPr sz="2200" dirty="0"/>
              <a:t> </a:t>
            </a:r>
            <a:r>
              <a:rPr sz="2200" dirty="0" err="1"/>
              <a:t>záchvatu</a:t>
            </a:r>
            <a:r>
              <a:rPr sz="2200" dirty="0"/>
              <a:t>; </a:t>
            </a:r>
            <a:r>
              <a:rPr sz="2200" dirty="0" err="1"/>
              <a:t>např</a:t>
            </a:r>
            <a:r>
              <a:rPr sz="2200" dirty="0"/>
              <a:t>: </a:t>
            </a:r>
            <a:r>
              <a:rPr sz="2200" dirty="0" err="1"/>
              <a:t>pocity</a:t>
            </a:r>
            <a:r>
              <a:rPr sz="2200" dirty="0"/>
              <a:t> </a:t>
            </a:r>
            <a:r>
              <a:rPr sz="2200" dirty="0" err="1"/>
              <a:t>tepla</a:t>
            </a:r>
            <a:r>
              <a:rPr sz="2200" dirty="0"/>
              <a:t> </a:t>
            </a:r>
            <a:r>
              <a:rPr sz="2200" dirty="0" err="1"/>
              <a:t>či</a:t>
            </a:r>
            <a:r>
              <a:rPr sz="2200" dirty="0"/>
              <a:t> </a:t>
            </a:r>
            <a:r>
              <a:rPr sz="2200" dirty="0" err="1"/>
              <a:t>tlaku</a:t>
            </a:r>
            <a:r>
              <a:rPr sz="2200" dirty="0"/>
              <a:t> </a:t>
            </a:r>
            <a:r>
              <a:rPr sz="2200" dirty="0" err="1"/>
              <a:t>na</a:t>
            </a:r>
            <a:r>
              <a:rPr sz="2200" dirty="0"/>
              <a:t> </a:t>
            </a:r>
            <a:r>
              <a:rPr sz="2200" dirty="0" err="1"/>
              <a:t>hrudi</a:t>
            </a:r>
            <a:r>
              <a:rPr sz="2200" dirty="0"/>
              <a:t>, v </a:t>
            </a:r>
            <a:r>
              <a:rPr sz="2200" dirty="0" err="1"/>
              <a:t>oblasti</a:t>
            </a:r>
            <a:r>
              <a:rPr sz="2200" dirty="0"/>
              <a:t> </a:t>
            </a:r>
            <a:r>
              <a:rPr sz="2200" dirty="0" err="1"/>
              <a:t>žaludku</a:t>
            </a:r>
            <a:r>
              <a:rPr sz="2200" dirty="0"/>
              <a:t>, </a:t>
            </a:r>
            <a:r>
              <a:rPr sz="2200" dirty="0" err="1"/>
              <a:t>iluze</a:t>
            </a:r>
            <a:r>
              <a:rPr sz="2200" dirty="0"/>
              <a:t> </a:t>
            </a:r>
            <a:r>
              <a:rPr sz="2200" dirty="0" err="1"/>
              <a:t>již</a:t>
            </a:r>
            <a:r>
              <a:rPr sz="2200" dirty="0"/>
              <a:t> </a:t>
            </a:r>
            <a:r>
              <a:rPr sz="2200" dirty="0" err="1"/>
              <a:t>viděného</a:t>
            </a:r>
            <a:r>
              <a:rPr sz="2200" dirty="0"/>
              <a:t> </a:t>
            </a:r>
            <a:r>
              <a:rPr sz="2200" dirty="0" err="1"/>
              <a:t>či</a:t>
            </a:r>
            <a:r>
              <a:rPr sz="2200" dirty="0"/>
              <a:t> </a:t>
            </a:r>
            <a:r>
              <a:rPr sz="2200" dirty="0" err="1"/>
              <a:t>prožitého</a:t>
            </a:r>
            <a:r>
              <a:rPr sz="2200" dirty="0"/>
              <a:t>, </a:t>
            </a:r>
            <a:r>
              <a:rPr sz="2200" dirty="0" err="1"/>
              <a:t>sluchové</a:t>
            </a:r>
            <a:r>
              <a:rPr sz="2200" dirty="0"/>
              <a:t> </a:t>
            </a:r>
            <a:r>
              <a:rPr sz="2200" dirty="0" err="1"/>
              <a:t>či</a:t>
            </a:r>
            <a:r>
              <a:rPr sz="2200" dirty="0"/>
              <a:t> </a:t>
            </a:r>
            <a:r>
              <a:rPr sz="2200" dirty="0" err="1"/>
              <a:t>zrakové</a:t>
            </a:r>
            <a:r>
              <a:rPr sz="2200" dirty="0"/>
              <a:t> </a:t>
            </a:r>
            <a:r>
              <a:rPr sz="2200" dirty="0" err="1"/>
              <a:t>pseudohalucinace</a:t>
            </a:r>
            <a:r>
              <a:rPr sz="2200" dirty="0"/>
              <a:t>,..; </a:t>
            </a:r>
            <a:r>
              <a:rPr sz="2200" dirty="0" err="1"/>
              <a:t>pocit</a:t>
            </a:r>
            <a:r>
              <a:rPr sz="2200" dirty="0"/>
              <a:t>, “</a:t>
            </a:r>
            <a:r>
              <a:rPr sz="2200" dirty="0" err="1"/>
              <a:t>že</a:t>
            </a:r>
            <a:r>
              <a:rPr sz="2200" dirty="0"/>
              <a:t> </a:t>
            </a:r>
            <a:r>
              <a:rPr sz="2200" dirty="0" err="1"/>
              <a:t>na</a:t>
            </a:r>
            <a:r>
              <a:rPr sz="2200" dirty="0"/>
              <a:t> </a:t>
            </a:r>
            <a:r>
              <a:rPr sz="2200" dirty="0" err="1"/>
              <a:t>ně</a:t>
            </a:r>
            <a:r>
              <a:rPr sz="2200" dirty="0"/>
              <a:t> </a:t>
            </a:r>
            <a:r>
              <a:rPr sz="2200" dirty="0" err="1"/>
              <a:t>záchvat</a:t>
            </a:r>
            <a:r>
              <a:rPr sz="2200" dirty="0"/>
              <a:t> </a:t>
            </a:r>
            <a:r>
              <a:rPr sz="2200" dirty="0" err="1"/>
              <a:t>přichází</a:t>
            </a:r>
            <a:r>
              <a:rPr sz="2200" dirty="0"/>
              <a:t>”</a:t>
            </a:r>
          </a:p>
          <a:p>
            <a:pPr marL="297815" indent="-297815" defTabSz="391414">
              <a:lnSpc>
                <a:spcPct val="100000"/>
              </a:lnSpc>
              <a:spcBef>
                <a:spcPts val="2800"/>
              </a:spcBef>
              <a:defRPr sz="2144"/>
            </a:pPr>
            <a:r>
              <a:rPr lang="cs-CZ" sz="2200" b="1" dirty="0" err="1" smtClean="0"/>
              <a:t>p</a:t>
            </a:r>
            <a:r>
              <a:rPr sz="2200" b="1" dirty="0" err="1" smtClean="0"/>
              <a:t>rimárně</a:t>
            </a:r>
            <a:r>
              <a:rPr sz="2200" b="1" dirty="0" smtClean="0"/>
              <a:t> </a:t>
            </a:r>
            <a:r>
              <a:rPr sz="2200" b="1" dirty="0" err="1"/>
              <a:t>geberalizované</a:t>
            </a:r>
            <a:r>
              <a:rPr sz="2200" b="1" dirty="0"/>
              <a:t> </a:t>
            </a:r>
            <a:r>
              <a:rPr sz="2200" b="1" dirty="0" err="1"/>
              <a:t>záchvaty</a:t>
            </a:r>
            <a:r>
              <a:rPr sz="2200" b="1" dirty="0"/>
              <a:t> </a:t>
            </a:r>
            <a:r>
              <a:rPr sz="2200" dirty="0"/>
              <a:t>- </a:t>
            </a:r>
            <a:r>
              <a:rPr sz="2200" dirty="0" err="1"/>
              <a:t>klinické</a:t>
            </a:r>
            <a:r>
              <a:rPr sz="2200" dirty="0"/>
              <a:t> </a:t>
            </a:r>
            <a:r>
              <a:rPr sz="2200" dirty="0" err="1"/>
              <a:t>projevy</a:t>
            </a:r>
            <a:r>
              <a:rPr sz="2200" dirty="0"/>
              <a:t> </a:t>
            </a:r>
            <a:r>
              <a:rPr sz="2200" dirty="0" err="1"/>
              <a:t>záchvatu</a:t>
            </a:r>
            <a:r>
              <a:rPr sz="2200" dirty="0"/>
              <a:t> </a:t>
            </a:r>
            <a:r>
              <a:rPr sz="2200" dirty="0" err="1"/>
              <a:t>naznačují</a:t>
            </a:r>
            <a:r>
              <a:rPr sz="2200" dirty="0"/>
              <a:t> </a:t>
            </a:r>
            <a:r>
              <a:rPr sz="2200" dirty="0" err="1"/>
              <a:t>zapojení</a:t>
            </a:r>
            <a:r>
              <a:rPr sz="2200" dirty="0"/>
              <a:t> </a:t>
            </a:r>
            <a:r>
              <a:rPr sz="2200" dirty="0" err="1"/>
              <a:t>obou</a:t>
            </a:r>
            <a:r>
              <a:rPr sz="2200" dirty="0"/>
              <a:t> </a:t>
            </a:r>
            <a:r>
              <a:rPr sz="2200" dirty="0" err="1"/>
              <a:t>mozkových</a:t>
            </a:r>
            <a:r>
              <a:rPr sz="2200" dirty="0"/>
              <a:t> </a:t>
            </a:r>
            <a:r>
              <a:rPr sz="2200" dirty="0" err="1"/>
              <a:t>hemisfér</a:t>
            </a:r>
            <a:r>
              <a:rPr sz="2200" dirty="0"/>
              <a:t>; </a:t>
            </a:r>
            <a:r>
              <a:rPr sz="2200" dirty="0" err="1"/>
              <a:t>nemívají</a:t>
            </a:r>
            <a:r>
              <a:rPr sz="2200" dirty="0"/>
              <a:t> </a:t>
            </a:r>
            <a:r>
              <a:rPr sz="2200" dirty="0" err="1"/>
              <a:t>fokální</a:t>
            </a:r>
            <a:r>
              <a:rPr sz="2200" dirty="0"/>
              <a:t> </a:t>
            </a:r>
            <a:r>
              <a:rPr sz="2200" dirty="0" err="1"/>
              <a:t>počátek</a:t>
            </a:r>
            <a:r>
              <a:rPr sz="2200" dirty="0"/>
              <a:t>, </a:t>
            </a:r>
            <a:r>
              <a:rPr sz="2200" dirty="0" err="1"/>
              <a:t>bývají</a:t>
            </a:r>
            <a:r>
              <a:rPr sz="2200" dirty="0"/>
              <a:t> bez </a:t>
            </a:r>
            <a:r>
              <a:rPr sz="2200" dirty="0" err="1"/>
              <a:t>aury</a:t>
            </a:r>
            <a:r>
              <a:rPr sz="2200" dirty="0"/>
              <a:t>, k </a:t>
            </a:r>
            <a:r>
              <a:rPr sz="2200" dirty="0" err="1"/>
              <a:t>poruše</a:t>
            </a:r>
            <a:r>
              <a:rPr sz="2200" dirty="0"/>
              <a:t> </a:t>
            </a:r>
            <a:r>
              <a:rPr sz="2200" dirty="0" err="1"/>
              <a:t>vědomí</a:t>
            </a:r>
            <a:r>
              <a:rPr sz="2200" dirty="0"/>
              <a:t> </a:t>
            </a:r>
            <a:r>
              <a:rPr sz="2200" dirty="0" err="1"/>
              <a:t>dochází</a:t>
            </a:r>
            <a:r>
              <a:rPr sz="2200" dirty="0"/>
              <a:t> </a:t>
            </a:r>
            <a:r>
              <a:rPr sz="2200" dirty="0" err="1"/>
              <a:t>dle</a:t>
            </a:r>
            <a:r>
              <a:rPr sz="2200" dirty="0"/>
              <a:t> </a:t>
            </a:r>
            <a:r>
              <a:rPr sz="2200" dirty="0" err="1"/>
              <a:t>typu</a:t>
            </a:r>
            <a:r>
              <a:rPr sz="2200" dirty="0"/>
              <a:t> </a:t>
            </a:r>
            <a:r>
              <a:rPr sz="2200" dirty="0" err="1"/>
              <a:t>záchvatu</a:t>
            </a:r>
            <a:endParaRPr sz="2200" dirty="0"/>
          </a:p>
          <a:p>
            <a:pPr marL="297815" indent="-297815" defTabSz="391414">
              <a:lnSpc>
                <a:spcPct val="100000"/>
              </a:lnSpc>
              <a:spcBef>
                <a:spcPts val="2800"/>
              </a:spcBef>
              <a:defRPr sz="2144"/>
            </a:pPr>
            <a:r>
              <a:rPr lang="cs-CZ" sz="2200" b="1" dirty="0" smtClean="0"/>
              <a:t>a</a:t>
            </a:r>
            <a:r>
              <a:rPr sz="2200" b="1" dirty="0" err="1" smtClean="0"/>
              <a:t>bsence</a:t>
            </a:r>
            <a:r>
              <a:rPr sz="2200" b="1" dirty="0" smtClean="0"/>
              <a:t> </a:t>
            </a:r>
            <a:r>
              <a:rPr sz="2200" dirty="0"/>
              <a:t>- </a:t>
            </a:r>
            <a:r>
              <a:rPr sz="2200" dirty="0" err="1"/>
              <a:t>zahledění</a:t>
            </a:r>
            <a:endParaRPr sz="2200" dirty="0"/>
          </a:p>
          <a:p>
            <a:pPr marL="297815" indent="-297815" defTabSz="391414">
              <a:lnSpc>
                <a:spcPct val="100000"/>
              </a:lnSpc>
              <a:spcBef>
                <a:spcPts val="2800"/>
              </a:spcBef>
              <a:defRPr sz="2144"/>
            </a:pPr>
            <a:r>
              <a:rPr lang="cs-CZ" sz="2200" b="1" dirty="0"/>
              <a:t>t</a:t>
            </a:r>
            <a:r>
              <a:rPr sz="2200" b="1" dirty="0" err="1" smtClean="0"/>
              <a:t>onicko</a:t>
            </a:r>
            <a:r>
              <a:rPr lang="cs-CZ" sz="2200" b="1" dirty="0" smtClean="0"/>
              <a:t> </a:t>
            </a:r>
            <a:r>
              <a:rPr sz="2200" b="1" dirty="0" smtClean="0"/>
              <a:t>-</a:t>
            </a:r>
            <a:r>
              <a:rPr lang="cs-CZ" sz="2200" b="1" dirty="0" smtClean="0"/>
              <a:t> </a:t>
            </a:r>
            <a:r>
              <a:rPr sz="2200" b="1" dirty="0" smtClean="0"/>
              <a:t>kl</a:t>
            </a:r>
            <a:r>
              <a:rPr lang="cs-CZ" sz="2200" b="1" dirty="0" smtClean="0"/>
              <a:t>o</a:t>
            </a:r>
            <a:r>
              <a:rPr sz="2200" b="1" dirty="0" err="1" smtClean="0"/>
              <a:t>nické</a:t>
            </a:r>
            <a:r>
              <a:rPr sz="2200" b="1" dirty="0" smtClean="0"/>
              <a:t> </a:t>
            </a:r>
            <a:r>
              <a:rPr sz="2200" b="1" dirty="0" err="1"/>
              <a:t>záchvaty</a:t>
            </a:r>
            <a:r>
              <a:rPr sz="2200" b="1" dirty="0"/>
              <a:t> </a:t>
            </a:r>
            <a:r>
              <a:rPr sz="2200" dirty="0" smtClean="0"/>
              <a:t>(</a:t>
            </a:r>
            <a:r>
              <a:rPr sz="2200" dirty="0" err="1" smtClean="0"/>
              <a:t>dříve</a:t>
            </a:r>
            <a:r>
              <a:rPr sz="2200" dirty="0" smtClean="0"/>
              <a:t> </a:t>
            </a:r>
            <a:r>
              <a:rPr sz="2200" dirty="0"/>
              <a:t>grand mal)</a:t>
            </a:r>
          </a:p>
          <a:p>
            <a:pPr marL="297815" indent="-297815" defTabSz="391414">
              <a:lnSpc>
                <a:spcPct val="100000"/>
              </a:lnSpc>
              <a:spcBef>
                <a:spcPts val="2800"/>
              </a:spcBef>
              <a:defRPr sz="2144"/>
            </a:pPr>
            <a:r>
              <a:rPr lang="cs-CZ" sz="2200" b="1" dirty="0" err="1" smtClean="0"/>
              <a:t>n</a:t>
            </a:r>
            <a:r>
              <a:rPr sz="2200" b="1" dirty="0" err="1" smtClean="0"/>
              <a:t>eklasifikovatelné</a:t>
            </a:r>
            <a:r>
              <a:rPr sz="2200" b="1" dirty="0" smtClean="0"/>
              <a:t> </a:t>
            </a:r>
            <a:r>
              <a:rPr sz="2200" dirty="0"/>
              <a:t>EPI </a:t>
            </a:r>
            <a:r>
              <a:rPr sz="2200" dirty="0" err="1"/>
              <a:t>záchvaty</a:t>
            </a:r>
            <a:r>
              <a:rPr sz="2200" dirty="0"/>
              <a:t> - </a:t>
            </a:r>
            <a:r>
              <a:rPr sz="2200" dirty="0" err="1"/>
              <a:t>nelze</a:t>
            </a:r>
            <a:r>
              <a:rPr sz="2200" dirty="0"/>
              <a:t> je </a:t>
            </a:r>
            <a:r>
              <a:rPr sz="2200" dirty="0" err="1"/>
              <a:t>blíže</a:t>
            </a:r>
            <a:r>
              <a:rPr sz="2200" dirty="0"/>
              <a:t> </a:t>
            </a:r>
            <a:r>
              <a:rPr sz="2200" dirty="0" err="1"/>
              <a:t>klasifikovat</a:t>
            </a:r>
            <a:r>
              <a:rPr sz="2200" dirty="0"/>
              <a:t> </a:t>
            </a:r>
            <a:r>
              <a:rPr sz="2200" dirty="0" err="1"/>
              <a:t>nebo</a:t>
            </a:r>
            <a:r>
              <a:rPr sz="2200" dirty="0"/>
              <a:t> </a:t>
            </a:r>
            <a:r>
              <a:rPr sz="2200" dirty="0" err="1"/>
              <a:t>nezapadají</a:t>
            </a:r>
            <a:r>
              <a:rPr sz="2200" dirty="0"/>
              <a:t> do </a:t>
            </a:r>
            <a:r>
              <a:rPr sz="2200" dirty="0" err="1"/>
              <a:t>výše</a:t>
            </a:r>
            <a:r>
              <a:rPr sz="2200" dirty="0"/>
              <a:t> </a:t>
            </a:r>
            <a:r>
              <a:rPr sz="2200" dirty="0" err="1"/>
              <a:t>uvedených</a:t>
            </a:r>
            <a:r>
              <a:rPr sz="2200" dirty="0"/>
              <a:t> </a:t>
            </a:r>
            <a:r>
              <a:rPr sz="2200" dirty="0" err="1"/>
              <a:t>kategorií</a:t>
            </a:r>
            <a:endParaRPr sz="22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Diferenciálně diagnosticky se odlišují záchvaty neepileptické; jsou dvojí etiologie…"/>
          <p:cNvSpPr txBox="1">
            <a:spLocks noGrp="1"/>
          </p:cNvSpPr>
          <p:nvPr>
            <p:ph type="body" idx="1"/>
          </p:nvPr>
        </p:nvSpPr>
        <p:spPr>
          <a:xfrm>
            <a:off x="729049" y="1556950"/>
            <a:ext cx="11775989" cy="7339915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400" dirty="0" err="1" smtClean="0"/>
              <a:t>d</a:t>
            </a:r>
            <a:r>
              <a:rPr sz="2400" dirty="0" err="1" smtClean="0"/>
              <a:t>iferenciálně</a:t>
            </a:r>
            <a:r>
              <a:rPr sz="2400" dirty="0" smtClean="0"/>
              <a:t> </a:t>
            </a:r>
            <a:r>
              <a:rPr sz="2400" dirty="0" err="1"/>
              <a:t>diagnosticky</a:t>
            </a:r>
            <a:r>
              <a:rPr sz="2400" dirty="0"/>
              <a:t> se </a:t>
            </a:r>
            <a:r>
              <a:rPr sz="2400" dirty="0" err="1"/>
              <a:t>odlišují</a:t>
            </a:r>
            <a:r>
              <a:rPr sz="2400" dirty="0"/>
              <a:t> </a:t>
            </a:r>
            <a:r>
              <a:rPr sz="2400" dirty="0" err="1"/>
              <a:t>záchvaty</a:t>
            </a:r>
            <a:r>
              <a:rPr sz="2400" dirty="0"/>
              <a:t> </a:t>
            </a:r>
            <a:r>
              <a:rPr sz="2400" dirty="0" err="1"/>
              <a:t>neepileptické</a:t>
            </a:r>
            <a:r>
              <a:rPr sz="2400" dirty="0"/>
              <a:t>; </a:t>
            </a:r>
            <a:r>
              <a:rPr sz="2400" dirty="0" err="1"/>
              <a:t>jsou</a:t>
            </a:r>
            <a:r>
              <a:rPr sz="2400" dirty="0"/>
              <a:t> </a:t>
            </a:r>
            <a:r>
              <a:rPr sz="2400" dirty="0" err="1"/>
              <a:t>dvojí</a:t>
            </a:r>
            <a:r>
              <a:rPr sz="2400" dirty="0"/>
              <a:t> </a:t>
            </a:r>
            <a:r>
              <a:rPr sz="2400" dirty="0" err="1"/>
              <a:t>etiologie</a:t>
            </a:r>
            <a:endParaRPr sz="2400" dirty="0"/>
          </a:p>
          <a:p>
            <a:pPr lvl="1">
              <a:lnSpc>
                <a:spcPct val="150000"/>
              </a:lnSpc>
            </a:pPr>
            <a:r>
              <a:rPr lang="cs-CZ" sz="2000" b="1" dirty="0" smtClean="0"/>
              <a:t>s</a:t>
            </a:r>
            <a:r>
              <a:rPr sz="2000" b="1" dirty="0" err="1" smtClean="0"/>
              <a:t>omaticky</a:t>
            </a:r>
            <a:r>
              <a:rPr sz="2000" b="1" dirty="0" smtClean="0"/>
              <a:t> </a:t>
            </a:r>
            <a:r>
              <a:rPr sz="2000" b="1" dirty="0" err="1"/>
              <a:t>podmíněné</a:t>
            </a:r>
            <a:r>
              <a:rPr sz="2000" b="1" dirty="0"/>
              <a:t> </a:t>
            </a:r>
            <a:r>
              <a:rPr sz="2000" dirty="0"/>
              <a:t>- v </a:t>
            </a:r>
            <a:r>
              <a:rPr sz="2000" dirty="0" err="1"/>
              <a:t>důsledku</a:t>
            </a:r>
            <a:r>
              <a:rPr sz="2000" dirty="0"/>
              <a:t> </a:t>
            </a:r>
            <a:r>
              <a:rPr sz="2000" dirty="0" err="1"/>
              <a:t>oběhových</a:t>
            </a:r>
            <a:r>
              <a:rPr sz="2000" dirty="0"/>
              <a:t> </a:t>
            </a:r>
            <a:r>
              <a:rPr sz="2000" dirty="0" err="1"/>
              <a:t>poruch</a:t>
            </a:r>
            <a:r>
              <a:rPr sz="2000" dirty="0"/>
              <a:t>, </a:t>
            </a:r>
            <a:r>
              <a:rPr sz="2000" dirty="0" err="1"/>
              <a:t>metabolických</a:t>
            </a:r>
            <a:r>
              <a:rPr sz="2000" dirty="0"/>
              <a:t> </a:t>
            </a:r>
            <a:r>
              <a:rPr lang="cs-CZ" sz="2000" dirty="0" smtClean="0"/>
              <a:t>                        </a:t>
            </a:r>
            <a:r>
              <a:rPr sz="2000" dirty="0" smtClean="0"/>
              <a:t>a </a:t>
            </a:r>
            <a:r>
              <a:rPr sz="2000" dirty="0" err="1"/>
              <a:t>endokrinních</a:t>
            </a:r>
            <a:r>
              <a:rPr sz="2000" dirty="0"/>
              <a:t> </a:t>
            </a:r>
            <a:r>
              <a:rPr sz="2000" dirty="0" err="1"/>
              <a:t>poruch</a:t>
            </a:r>
            <a:r>
              <a:rPr sz="2000" dirty="0"/>
              <a:t>, </a:t>
            </a:r>
            <a:r>
              <a:rPr sz="2000" dirty="0" err="1"/>
              <a:t>toxických</a:t>
            </a:r>
            <a:r>
              <a:rPr sz="2000" dirty="0"/>
              <a:t> a </a:t>
            </a:r>
            <a:r>
              <a:rPr sz="2000" dirty="0" err="1"/>
              <a:t>lékových</a:t>
            </a:r>
            <a:r>
              <a:rPr sz="2000" dirty="0"/>
              <a:t> </a:t>
            </a:r>
            <a:r>
              <a:rPr sz="2000" dirty="0" err="1"/>
              <a:t>vlivů</a:t>
            </a:r>
            <a:r>
              <a:rPr sz="2000" dirty="0"/>
              <a:t>, </a:t>
            </a:r>
            <a:r>
              <a:rPr sz="2000" dirty="0" err="1"/>
              <a:t>migrén</a:t>
            </a:r>
            <a:r>
              <a:rPr sz="2000" dirty="0"/>
              <a:t>, </a:t>
            </a:r>
            <a:r>
              <a:rPr sz="2000" dirty="0" err="1"/>
              <a:t>cerebrovaskulárních</a:t>
            </a:r>
            <a:r>
              <a:rPr sz="2000" dirty="0"/>
              <a:t> </a:t>
            </a:r>
            <a:r>
              <a:rPr sz="2000" dirty="0" err="1"/>
              <a:t>příhod</a:t>
            </a:r>
            <a:r>
              <a:rPr sz="2000" dirty="0"/>
              <a:t>, </a:t>
            </a:r>
            <a:r>
              <a:rPr sz="2000" dirty="0" err="1"/>
              <a:t>periodické</a:t>
            </a:r>
            <a:r>
              <a:rPr sz="2000" dirty="0"/>
              <a:t> </a:t>
            </a:r>
            <a:r>
              <a:rPr sz="2000" dirty="0" err="1"/>
              <a:t>obrny</a:t>
            </a:r>
            <a:r>
              <a:rPr sz="2000" dirty="0"/>
              <a:t>, </a:t>
            </a:r>
            <a:r>
              <a:rPr sz="2000" dirty="0" err="1"/>
              <a:t>extrapyramidových</a:t>
            </a:r>
            <a:r>
              <a:rPr sz="2000" dirty="0"/>
              <a:t> </a:t>
            </a:r>
            <a:r>
              <a:rPr sz="2000" dirty="0" err="1" smtClean="0"/>
              <a:t>hyperk</a:t>
            </a:r>
            <a:r>
              <a:rPr lang="cs-CZ" sz="2000" dirty="0" smtClean="0"/>
              <a:t>i</a:t>
            </a:r>
            <a:r>
              <a:rPr sz="2000" dirty="0" err="1" smtClean="0"/>
              <a:t>néz</a:t>
            </a:r>
            <a:r>
              <a:rPr sz="2000" dirty="0"/>
              <a:t>, </a:t>
            </a:r>
            <a:r>
              <a:rPr sz="2000" dirty="0" err="1"/>
              <a:t>poruch</a:t>
            </a:r>
            <a:r>
              <a:rPr sz="2000" dirty="0"/>
              <a:t> </a:t>
            </a:r>
            <a:r>
              <a:rPr sz="2000" dirty="0" err="1"/>
              <a:t>spánku</a:t>
            </a:r>
            <a:r>
              <a:rPr sz="2000" dirty="0"/>
              <a:t>,...</a:t>
            </a:r>
          </a:p>
          <a:p>
            <a:pPr lvl="1">
              <a:lnSpc>
                <a:spcPct val="150000"/>
              </a:lnSpc>
            </a:pPr>
            <a:r>
              <a:rPr lang="cs-CZ" sz="2000" b="1" dirty="0" smtClean="0"/>
              <a:t>p</a:t>
            </a:r>
            <a:r>
              <a:rPr sz="2000" b="1" dirty="0" err="1" smtClean="0"/>
              <a:t>sychicky</a:t>
            </a:r>
            <a:r>
              <a:rPr sz="2000" b="1" dirty="0" smtClean="0"/>
              <a:t> </a:t>
            </a:r>
            <a:r>
              <a:rPr sz="2000" b="1" dirty="0" err="1"/>
              <a:t>podmíněné</a:t>
            </a:r>
            <a:r>
              <a:rPr sz="2000" b="1" dirty="0"/>
              <a:t> </a:t>
            </a:r>
            <a:r>
              <a:rPr sz="2000" dirty="0"/>
              <a:t>- </a:t>
            </a:r>
            <a:r>
              <a:rPr sz="2000" dirty="0" err="1"/>
              <a:t>psychogenní</a:t>
            </a:r>
            <a:r>
              <a:rPr sz="2000" dirty="0"/>
              <a:t> </a:t>
            </a:r>
            <a:r>
              <a:rPr sz="2000" dirty="0" err="1"/>
              <a:t>neepileptické</a:t>
            </a:r>
            <a:r>
              <a:rPr sz="2000" dirty="0"/>
              <a:t> </a:t>
            </a:r>
            <a:r>
              <a:rPr sz="2000" dirty="0" err="1"/>
              <a:t>záchvaty</a:t>
            </a:r>
            <a:r>
              <a:rPr sz="2000" dirty="0"/>
              <a:t> (psychogenic </a:t>
            </a:r>
            <a:r>
              <a:rPr sz="2000" dirty="0" err="1"/>
              <a:t>nonepileptic</a:t>
            </a:r>
            <a:r>
              <a:rPr sz="2000" dirty="0"/>
              <a:t> seizures PNES) - </a:t>
            </a:r>
            <a:r>
              <a:rPr sz="2000" dirty="0" err="1"/>
              <a:t>disociační</a:t>
            </a:r>
            <a:r>
              <a:rPr sz="2000" dirty="0"/>
              <a:t> </a:t>
            </a:r>
            <a:r>
              <a:rPr sz="2000" dirty="0" err="1"/>
              <a:t>poruchy</a:t>
            </a:r>
            <a:r>
              <a:rPr sz="2000" dirty="0"/>
              <a:t>, </a:t>
            </a:r>
            <a:r>
              <a:rPr sz="2000" dirty="0" err="1" smtClean="0"/>
              <a:t>panick</a:t>
            </a:r>
            <a:r>
              <a:rPr lang="cs-CZ" sz="2000" dirty="0" smtClean="0"/>
              <a:t>é</a:t>
            </a:r>
            <a:r>
              <a:rPr sz="2000" dirty="0" smtClean="0"/>
              <a:t> </a:t>
            </a:r>
            <a:r>
              <a:rPr sz="2000" dirty="0" err="1"/>
              <a:t>ataky</a:t>
            </a:r>
            <a:r>
              <a:rPr sz="2000" dirty="0"/>
              <a:t>, </a:t>
            </a:r>
            <a:r>
              <a:rPr sz="2000" dirty="0" err="1"/>
              <a:t>poruchy</a:t>
            </a:r>
            <a:r>
              <a:rPr sz="2000" dirty="0"/>
              <a:t> </a:t>
            </a:r>
            <a:r>
              <a:rPr sz="2000" dirty="0" err="1"/>
              <a:t>osobnosti</a:t>
            </a:r>
            <a:r>
              <a:rPr sz="2000" dirty="0"/>
              <a:t> </a:t>
            </a:r>
            <a:r>
              <a:rPr lang="cs-CZ" sz="2000" dirty="0" smtClean="0"/>
              <a:t>   </a:t>
            </a:r>
            <a:r>
              <a:rPr sz="2000" dirty="0" smtClean="0"/>
              <a:t>a </a:t>
            </a:r>
            <a:r>
              <a:rPr sz="2000" dirty="0" err="1"/>
              <a:t>chování</a:t>
            </a:r>
            <a:r>
              <a:rPr sz="2000" dirty="0"/>
              <a:t>, </a:t>
            </a:r>
            <a:r>
              <a:rPr sz="2000" dirty="0" err="1"/>
              <a:t>vědomě</a:t>
            </a:r>
            <a:r>
              <a:rPr sz="2000" dirty="0"/>
              <a:t> </a:t>
            </a:r>
            <a:r>
              <a:rPr sz="2000" dirty="0" err="1"/>
              <a:t>navozené</a:t>
            </a:r>
            <a:r>
              <a:rPr sz="2000" dirty="0"/>
              <a:t> </a:t>
            </a:r>
            <a:r>
              <a:rPr sz="2000" dirty="0" err="1"/>
              <a:t>záchvaty</a:t>
            </a:r>
            <a:r>
              <a:rPr sz="2000" dirty="0"/>
              <a:t>, ..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Léčba EPI"/>
          <p:cNvSpPr txBox="1">
            <a:spLocks noGrp="1"/>
          </p:cNvSpPr>
          <p:nvPr>
            <p:ph type="title"/>
          </p:nvPr>
        </p:nvSpPr>
        <p:spPr>
          <a:xfrm>
            <a:off x="3088640" y="308624"/>
            <a:ext cx="9070848" cy="1838973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sz="4800" dirty="0" err="1"/>
              <a:t>Léčba</a:t>
            </a:r>
            <a:r>
              <a:rPr sz="4800" dirty="0"/>
              <a:t> EPI</a:t>
            </a:r>
          </a:p>
        </p:txBody>
      </p:sp>
      <p:sp>
        <p:nvSpPr>
          <p:cNvPr id="228" name="Primárně farmakologická - antiepiletická medikace + dodržování zásad životosprávy - spánkový režim, vynechání užívání návykových látek (včetně alkoholu)…"/>
          <p:cNvSpPr txBox="1">
            <a:spLocks noGrp="1"/>
          </p:cNvSpPr>
          <p:nvPr>
            <p:ph type="body" idx="1"/>
          </p:nvPr>
        </p:nvSpPr>
        <p:spPr>
          <a:xfrm>
            <a:off x="518985" y="2409567"/>
            <a:ext cx="11998410" cy="6746789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264" indent="-342264" defTabSz="449833">
              <a:lnSpc>
                <a:spcPct val="100000"/>
              </a:lnSpc>
              <a:spcBef>
                <a:spcPts val="3200"/>
              </a:spcBef>
              <a:defRPr sz="2464"/>
            </a:pPr>
            <a:r>
              <a:rPr lang="cs-CZ" sz="2200" dirty="0" err="1" smtClean="0"/>
              <a:t>p</a:t>
            </a:r>
            <a:r>
              <a:rPr sz="2200" dirty="0" err="1" smtClean="0"/>
              <a:t>rimárně</a:t>
            </a:r>
            <a:r>
              <a:rPr sz="2200" dirty="0" smtClean="0"/>
              <a:t> </a:t>
            </a:r>
            <a:r>
              <a:rPr sz="2200" dirty="0" err="1"/>
              <a:t>farmakologická</a:t>
            </a:r>
            <a:r>
              <a:rPr sz="2200" dirty="0"/>
              <a:t> - </a:t>
            </a:r>
            <a:r>
              <a:rPr sz="2200" dirty="0" err="1"/>
              <a:t>antiepiletická</a:t>
            </a:r>
            <a:r>
              <a:rPr sz="2200" dirty="0"/>
              <a:t> </a:t>
            </a:r>
            <a:r>
              <a:rPr sz="2200" dirty="0" err="1"/>
              <a:t>medikace</a:t>
            </a:r>
            <a:r>
              <a:rPr sz="2200" dirty="0"/>
              <a:t> + </a:t>
            </a:r>
            <a:r>
              <a:rPr sz="2200" dirty="0" err="1"/>
              <a:t>dodržování</a:t>
            </a:r>
            <a:r>
              <a:rPr sz="2200" dirty="0"/>
              <a:t> </a:t>
            </a:r>
            <a:r>
              <a:rPr sz="2200" dirty="0" err="1"/>
              <a:t>zásad</a:t>
            </a:r>
            <a:r>
              <a:rPr sz="2200" dirty="0"/>
              <a:t> </a:t>
            </a:r>
            <a:r>
              <a:rPr sz="2200" dirty="0" err="1"/>
              <a:t>životosprávy</a:t>
            </a:r>
            <a:r>
              <a:rPr sz="2200" dirty="0"/>
              <a:t> - </a:t>
            </a:r>
            <a:r>
              <a:rPr sz="2200" dirty="0" err="1"/>
              <a:t>spánkový</a:t>
            </a:r>
            <a:r>
              <a:rPr sz="2200" dirty="0"/>
              <a:t> </a:t>
            </a:r>
            <a:r>
              <a:rPr sz="2200" dirty="0" err="1"/>
              <a:t>režim</a:t>
            </a:r>
            <a:r>
              <a:rPr sz="2200" dirty="0"/>
              <a:t>, </a:t>
            </a:r>
            <a:r>
              <a:rPr sz="2200" dirty="0" err="1"/>
              <a:t>vynechání</a:t>
            </a:r>
            <a:r>
              <a:rPr sz="2200" dirty="0"/>
              <a:t> </a:t>
            </a:r>
            <a:r>
              <a:rPr sz="2200" dirty="0" err="1"/>
              <a:t>užívání</a:t>
            </a:r>
            <a:r>
              <a:rPr sz="2200" dirty="0"/>
              <a:t> </a:t>
            </a:r>
            <a:r>
              <a:rPr sz="2200" dirty="0" err="1"/>
              <a:t>návykových</a:t>
            </a:r>
            <a:r>
              <a:rPr sz="2200" dirty="0"/>
              <a:t> </a:t>
            </a:r>
            <a:r>
              <a:rPr sz="2200" dirty="0" err="1"/>
              <a:t>látek</a:t>
            </a:r>
            <a:r>
              <a:rPr sz="2200" dirty="0"/>
              <a:t> (</a:t>
            </a:r>
            <a:r>
              <a:rPr sz="2200" dirty="0" err="1"/>
              <a:t>včetně</a:t>
            </a:r>
            <a:r>
              <a:rPr sz="2200" dirty="0"/>
              <a:t> </a:t>
            </a:r>
            <a:r>
              <a:rPr sz="2200" dirty="0" err="1"/>
              <a:t>alkoholu</a:t>
            </a:r>
            <a:r>
              <a:rPr sz="2200" dirty="0"/>
              <a:t>)</a:t>
            </a:r>
          </a:p>
          <a:p>
            <a:pPr marL="342264" indent="-342264" defTabSz="449833">
              <a:lnSpc>
                <a:spcPct val="100000"/>
              </a:lnSpc>
              <a:spcBef>
                <a:spcPts val="3200"/>
              </a:spcBef>
              <a:defRPr sz="2464"/>
            </a:pPr>
            <a:r>
              <a:rPr lang="cs-CZ" sz="2200" dirty="0" err="1" smtClean="0"/>
              <a:t>p</a:t>
            </a:r>
            <a:r>
              <a:rPr sz="2200" dirty="0" err="1" smtClean="0"/>
              <a:t>řídatná</a:t>
            </a:r>
            <a:r>
              <a:rPr sz="2200" dirty="0" smtClean="0"/>
              <a:t> </a:t>
            </a:r>
            <a:r>
              <a:rPr sz="2200" dirty="0" err="1"/>
              <a:t>léčba</a:t>
            </a:r>
            <a:r>
              <a:rPr sz="2200" dirty="0"/>
              <a:t> PST </a:t>
            </a:r>
            <a:r>
              <a:rPr sz="2200" dirty="0" err="1"/>
              <a:t>nebo</a:t>
            </a:r>
            <a:r>
              <a:rPr sz="2200" dirty="0"/>
              <a:t> </a:t>
            </a:r>
            <a:r>
              <a:rPr sz="2200" dirty="0" err="1"/>
              <a:t>psychiatrická</a:t>
            </a:r>
            <a:endParaRPr sz="2200" dirty="0"/>
          </a:p>
          <a:p>
            <a:pPr marL="342264" indent="-342264" defTabSz="449833">
              <a:lnSpc>
                <a:spcPct val="100000"/>
              </a:lnSpc>
              <a:spcBef>
                <a:spcPts val="3200"/>
              </a:spcBef>
              <a:defRPr sz="2464"/>
            </a:pPr>
            <a:r>
              <a:rPr lang="cs-CZ" sz="2200" dirty="0" err="1" smtClean="0"/>
              <a:t>p</a:t>
            </a:r>
            <a:r>
              <a:rPr sz="2200" dirty="0" err="1" smtClean="0"/>
              <a:t>ři</a:t>
            </a:r>
            <a:r>
              <a:rPr sz="2200" dirty="0" smtClean="0"/>
              <a:t> </a:t>
            </a:r>
            <a:r>
              <a:rPr sz="2200" dirty="0" err="1"/>
              <a:t>standardní</a:t>
            </a:r>
            <a:r>
              <a:rPr sz="2200" dirty="0"/>
              <a:t> </a:t>
            </a:r>
            <a:r>
              <a:rPr sz="2200" dirty="0" err="1"/>
              <a:t>léčbě</a:t>
            </a:r>
            <a:r>
              <a:rPr sz="2200" dirty="0"/>
              <a:t> </a:t>
            </a:r>
            <a:r>
              <a:rPr sz="2200" dirty="0" err="1"/>
              <a:t>příznivá</a:t>
            </a:r>
            <a:r>
              <a:rPr sz="2200" dirty="0"/>
              <a:t> </a:t>
            </a:r>
            <a:r>
              <a:rPr sz="2200" dirty="0" err="1"/>
              <a:t>prognóza</a:t>
            </a:r>
            <a:r>
              <a:rPr sz="2200" dirty="0"/>
              <a:t>, u 70% </a:t>
            </a:r>
            <a:r>
              <a:rPr sz="2200" dirty="0" err="1"/>
              <a:t>pacientů</a:t>
            </a:r>
            <a:r>
              <a:rPr sz="2200" dirty="0"/>
              <a:t> </a:t>
            </a:r>
            <a:r>
              <a:rPr sz="2200" dirty="0" err="1"/>
              <a:t>po</a:t>
            </a:r>
            <a:r>
              <a:rPr sz="2200" dirty="0"/>
              <a:t> </a:t>
            </a:r>
            <a:r>
              <a:rPr sz="2200" dirty="0" err="1"/>
              <a:t>čase</a:t>
            </a:r>
            <a:r>
              <a:rPr sz="2200" dirty="0"/>
              <a:t> </a:t>
            </a:r>
            <a:r>
              <a:rPr sz="2200" dirty="0" err="1"/>
              <a:t>dojde</a:t>
            </a:r>
            <a:r>
              <a:rPr sz="2200" dirty="0"/>
              <a:t> k </a:t>
            </a:r>
            <a:r>
              <a:rPr sz="2200" dirty="0" err="1"/>
              <a:t>úplnému</a:t>
            </a:r>
            <a:r>
              <a:rPr sz="2200" dirty="0"/>
              <a:t> </a:t>
            </a:r>
            <a:r>
              <a:rPr sz="2200" dirty="0" err="1"/>
              <a:t>vymizení</a:t>
            </a:r>
            <a:r>
              <a:rPr sz="2200" dirty="0"/>
              <a:t> </a:t>
            </a:r>
            <a:r>
              <a:rPr sz="2200" dirty="0" err="1"/>
              <a:t>záchvatů</a:t>
            </a:r>
            <a:r>
              <a:rPr sz="2200" dirty="0"/>
              <a:t>, </a:t>
            </a:r>
            <a:r>
              <a:rPr sz="2200" dirty="0" err="1"/>
              <a:t>mnohdy</a:t>
            </a:r>
            <a:r>
              <a:rPr sz="2200" dirty="0"/>
              <a:t> </a:t>
            </a:r>
            <a:r>
              <a:rPr sz="2200" dirty="0" err="1"/>
              <a:t>i</a:t>
            </a:r>
            <a:r>
              <a:rPr sz="2200" dirty="0"/>
              <a:t> k </a:t>
            </a:r>
            <a:r>
              <a:rPr sz="2200" dirty="0" err="1"/>
              <a:t>vymizení</a:t>
            </a:r>
            <a:r>
              <a:rPr sz="2200" dirty="0"/>
              <a:t> </a:t>
            </a:r>
            <a:r>
              <a:rPr sz="2200" dirty="0" err="1"/>
              <a:t>specifického</a:t>
            </a:r>
            <a:r>
              <a:rPr sz="2200" dirty="0"/>
              <a:t> </a:t>
            </a:r>
            <a:r>
              <a:rPr sz="2200" dirty="0" err="1"/>
              <a:t>nálezu</a:t>
            </a:r>
            <a:r>
              <a:rPr sz="2200" dirty="0"/>
              <a:t> </a:t>
            </a:r>
            <a:r>
              <a:rPr sz="2200" dirty="0" err="1"/>
              <a:t>na</a:t>
            </a:r>
            <a:r>
              <a:rPr sz="2200" dirty="0"/>
              <a:t> EEG</a:t>
            </a:r>
          </a:p>
          <a:p>
            <a:pPr marL="342264" indent="-342264" defTabSz="449833">
              <a:lnSpc>
                <a:spcPct val="100000"/>
              </a:lnSpc>
              <a:spcBef>
                <a:spcPts val="3200"/>
              </a:spcBef>
              <a:defRPr sz="2464"/>
            </a:pPr>
            <a:r>
              <a:rPr lang="cs-CZ" sz="2200" dirty="0" err="1" smtClean="0"/>
              <a:t>a</a:t>
            </a:r>
            <a:r>
              <a:rPr sz="2200" dirty="0" err="1" smtClean="0"/>
              <a:t>však</a:t>
            </a:r>
            <a:r>
              <a:rPr sz="2200" dirty="0" smtClean="0"/>
              <a:t> </a:t>
            </a:r>
            <a:r>
              <a:rPr sz="2200" dirty="0" err="1"/>
              <a:t>asi</a:t>
            </a:r>
            <a:r>
              <a:rPr sz="2200" dirty="0"/>
              <a:t> u 20-30% </a:t>
            </a:r>
            <a:r>
              <a:rPr sz="2200" dirty="0" err="1"/>
              <a:t>pacientů</a:t>
            </a:r>
            <a:r>
              <a:rPr sz="2200" dirty="0"/>
              <a:t> </a:t>
            </a:r>
            <a:r>
              <a:rPr sz="2200" dirty="0" err="1"/>
              <a:t>ani</a:t>
            </a:r>
            <a:r>
              <a:rPr sz="2200" dirty="0"/>
              <a:t> </a:t>
            </a:r>
            <a:r>
              <a:rPr sz="2200" dirty="0" err="1"/>
              <a:t>při</a:t>
            </a:r>
            <a:r>
              <a:rPr sz="2200" dirty="0"/>
              <a:t> </a:t>
            </a:r>
            <a:r>
              <a:rPr sz="2200" dirty="0" err="1"/>
              <a:t>správné</a:t>
            </a:r>
            <a:r>
              <a:rPr sz="2200" dirty="0"/>
              <a:t> </a:t>
            </a:r>
            <a:r>
              <a:rPr sz="2200" dirty="0" err="1"/>
              <a:t>léčbě</a:t>
            </a:r>
            <a:r>
              <a:rPr sz="2200" dirty="0"/>
              <a:t> </a:t>
            </a:r>
            <a:r>
              <a:rPr sz="2200" dirty="0" err="1"/>
              <a:t>nejde</a:t>
            </a:r>
            <a:r>
              <a:rPr sz="2200" dirty="0"/>
              <a:t> </a:t>
            </a:r>
            <a:r>
              <a:rPr sz="2200" dirty="0" err="1"/>
              <a:t>dosáhnout</a:t>
            </a:r>
            <a:r>
              <a:rPr sz="2200" dirty="0"/>
              <a:t> </a:t>
            </a:r>
            <a:r>
              <a:rPr sz="2200" dirty="0" err="1"/>
              <a:t>bezzáchvatového</a:t>
            </a:r>
            <a:r>
              <a:rPr sz="2200" dirty="0"/>
              <a:t> </a:t>
            </a:r>
            <a:r>
              <a:rPr sz="2200" dirty="0" err="1"/>
              <a:t>stavu</a:t>
            </a:r>
            <a:r>
              <a:rPr sz="2200" dirty="0"/>
              <a:t> = </a:t>
            </a:r>
            <a:r>
              <a:rPr sz="2200" b="1" dirty="0" err="1"/>
              <a:t>epilepsie</a:t>
            </a:r>
            <a:r>
              <a:rPr sz="2200" b="1" dirty="0"/>
              <a:t> </a:t>
            </a:r>
            <a:r>
              <a:rPr sz="2200" b="1" dirty="0" err="1"/>
              <a:t>farmakorezistentní</a:t>
            </a:r>
            <a:r>
              <a:rPr sz="2200" b="1" dirty="0"/>
              <a:t> </a:t>
            </a:r>
            <a:r>
              <a:rPr sz="2200" dirty="0"/>
              <a:t>(</a:t>
            </a:r>
            <a:r>
              <a:rPr sz="2200" dirty="0" err="1"/>
              <a:t>refrakterní</a:t>
            </a:r>
            <a:r>
              <a:rPr sz="2200" dirty="0"/>
              <a:t>, </a:t>
            </a:r>
            <a:r>
              <a:rPr sz="2200" dirty="0" err="1"/>
              <a:t>intraktabilní</a:t>
            </a:r>
            <a:r>
              <a:rPr sz="2200" dirty="0"/>
              <a:t>)</a:t>
            </a:r>
          </a:p>
          <a:p>
            <a:pPr marL="342264" indent="-342264" defTabSz="449833">
              <a:lnSpc>
                <a:spcPct val="100000"/>
              </a:lnSpc>
              <a:spcBef>
                <a:spcPts val="3200"/>
              </a:spcBef>
              <a:defRPr sz="2464"/>
            </a:pPr>
            <a:r>
              <a:rPr lang="cs-CZ" sz="2200" dirty="0" smtClean="0"/>
              <a:t>v</a:t>
            </a:r>
            <a:r>
              <a:rPr sz="2200" dirty="0" smtClean="0"/>
              <a:t> </a:t>
            </a:r>
            <a:r>
              <a:rPr sz="2200" dirty="0"/>
              <a:t>ČR </a:t>
            </a:r>
            <a:r>
              <a:rPr sz="2200" dirty="0" err="1"/>
              <a:t>asi</a:t>
            </a:r>
            <a:r>
              <a:rPr sz="2200" dirty="0"/>
              <a:t> 20000 </a:t>
            </a:r>
            <a:r>
              <a:rPr sz="2200" dirty="0" err="1"/>
              <a:t>pacientů</a:t>
            </a:r>
            <a:r>
              <a:rPr sz="2200" dirty="0"/>
              <a:t> s </a:t>
            </a:r>
            <a:r>
              <a:rPr sz="2200" dirty="0" err="1"/>
              <a:t>refrakterní</a:t>
            </a:r>
            <a:r>
              <a:rPr sz="2200" dirty="0"/>
              <a:t> EPI, </a:t>
            </a:r>
            <a:r>
              <a:rPr sz="2200" dirty="0" err="1"/>
              <a:t>metodou</a:t>
            </a:r>
            <a:r>
              <a:rPr sz="2200" dirty="0"/>
              <a:t> </a:t>
            </a:r>
            <a:r>
              <a:rPr sz="2200" dirty="0" err="1"/>
              <a:t>léčby</a:t>
            </a:r>
            <a:r>
              <a:rPr sz="2200" dirty="0"/>
              <a:t> je </a:t>
            </a:r>
            <a:r>
              <a:rPr sz="2200" dirty="0" err="1"/>
              <a:t>pak</a:t>
            </a:r>
            <a:r>
              <a:rPr sz="2200" dirty="0"/>
              <a:t> </a:t>
            </a:r>
            <a:r>
              <a:rPr sz="2200" dirty="0" err="1"/>
              <a:t>epileptochirurgie</a:t>
            </a:r>
            <a:endParaRPr sz="22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NPS vyšetření"/>
          <p:cNvSpPr txBox="1">
            <a:spLocks noGrp="1"/>
          </p:cNvSpPr>
          <p:nvPr>
            <p:ph type="title"/>
          </p:nvPr>
        </p:nvSpPr>
        <p:spPr>
          <a:xfrm>
            <a:off x="3100997" y="123276"/>
            <a:ext cx="9070848" cy="1838973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sz="4800" dirty="0"/>
              <a:t>NPS </a:t>
            </a:r>
            <a:r>
              <a:rPr sz="4800" dirty="0" err="1"/>
              <a:t>vyšetření</a:t>
            </a:r>
            <a:endParaRPr sz="4800" dirty="0"/>
          </a:p>
        </p:txBody>
      </p:sp>
      <p:sp>
        <p:nvSpPr>
          <p:cNvPr id="231" name="Klinicko-psychologické vyšetření je indikováno:…"/>
          <p:cNvSpPr txBox="1">
            <a:spLocks noGrp="1"/>
          </p:cNvSpPr>
          <p:nvPr>
            <p:ph type="body" idx="1"/>
          </p:nvPr>
        </p:nvSpPr>
        <p:spPr>
          <a:xfrm>
            <a:off x="518984" y="1853515"/>
            <a:ext cx="12233189" cy="7636474"/>
          </a:xfrm>
          <a:prstGeom prst="rect">
            <a:avLst/>
          </a:prstGeom>
        </p:spPr>
        <p:txBody>
          <a:bodyPr>
            <a:noAutofit/>
          </a:bodyPr>
          <a:lstStyle/>
          <a:p>
            <a:pPr marL="213359" indent="-213359" defTabSz="280415">
              <a:spcBef>
                <a:spcPts val="2000"/>
              </a:spcBef>
              <a:defRPr sz="1536"/>
            </a:pPr>
            <a:r>
              <a:rPr lang="cs-CZ" sz="2800" dirty="0" err="1" smtClean="0"/>
              <a:t>k</a:t>
            </a:r>
            <a:r>
              <a:rPr sz="2800" dirty="0" err="1" smtClean="0"/>
              <a:t>linicko-psychologické</a:t>
            </a:r>
            <a:r>
              <a:rPr sz="2800" dirty="0" smtClean="0"/>
              <a:t> </a:t>
            </a:r>
            <a:r>
              <a:rPr sz="2800" dirty="0" err="1"/>
              <a:t>vyšetření</a:t>
            </a:r>
            <a:r>
              <a:rPr sz="2800" dirty="0"/>
              <a:t> je </a:t>
            </a:r>
            <a:r>
              <a:rPr sz="2800" dirty="0" err="1"/>
              <a:t>indikováno</a:t>
            </a:r>
            <a:r>
              <a:rPr sz="2800" dirty="0"/>
              <a:t>:</a:t>
            </a:r>
          </a:p>
          <a:p>
            <a:pPr marL="863589" lvl="1" indent="-213359" defTabSz="280415">
              <a:spcBef>
                <a:spcPts val="2000"/>
              </a:spcBef>
              <a:defRPr sz="1536"/>
            </a:pPr>
            <a:r>
              <a:rPr lang="cs-CZ" sz="2000" dirty="0" smtClean="0"/>
              <a:t>p</a:t>
            </a:r>
            <a:r>
              <a:rPr sz="2000" dirty="0" smtClean="0"/>
              <a:t>o </a:t>
            </a:r>
            <a:r>
              <a:rPr sz="2000" dirty="0" err="1"/>
              <a:t>prvním</a:t>
            </a:r>
            <a:r>
              <a:rPr sz="2000" dirty="0"/>
              <a:t> </a:t>
            </a:r>
            <a:r>
              <a:rPr sz="2000" dirty="0" err="1"/>
              <a:t>záchvatu</a:t>
            </a:r>
            <a:r>
              <a:rPr sz="2000" dirty="0"/>
              <a:t> a </a:t>
            </a:r>
            <a:r>
              <a:rPr sz="2000" dirty="0" err="1"/>
              <a:t>dále</a:t>
            </a:r>
            <a:r>
              <a:rPr sz="2000" dirty="0"/>
              <a:t> v </a:t>
            </a:r>
            <a:r>
              <a:rPr sz="2000" dirty="0" err="1"/>
              <a:t>průběhu</a:t>
            </a:r>
            <a:r>
              <a:rPr sz="2000" dirty="0"/>
              <a:t> </a:t>
            </a:r>
            <a:r>
              <a:rPr sz="2000" dirty="0" err="1"/>
              <a:t>onemocnění</a:t>
            </a:r>
            <a:r>
              <a:rPr sz="2000" dirty="0"/>
              <a:t>  </a:t>
            </a:r>
            <a:r>
              <a:rPr sz="2000" dirty="0" err="1"/>
              <a:t>dle</a:t>
            </a:r>
            <a:r>
              <a:rPr sz="2000" dirty="0"/>
              <a:t> </a:t>
            </a:r>
            <a:r>
              <a:rPr sz="2000" dirty="0" err="1"/>
              <a:t>indikace</a:t>
            </a:r>
            <a:r>
              <a:rPr sz="2000" dirty="0"/>
              <a:t> </a:t>
            </a:r>
            <a:r>
              <a:rPr sz="2000" dirty="0" err="1"/>
              <a:t>ošetřujícího</a:t>
            </a:r>
            <a:r>
              <a:rPr sz="2000" dirty="0"/>
              <a:t> </a:t>
            </a:r>
            <a:r>
              <a:rPr sz="2000" dirty="0" err="1"/>
              <a:t>neurologa</a:t>
            </a:r>
            <a:endParaRPr sz="2000" dirty="0"/>
          </a:p>
          <a:p>
            <a:pPr marL="863589" lvl="1" indent="-213359" defTabSz="280415">
              <a:spcBef>
                <a:spcPts val="2000"/>
              </a:spcBef>
              <a:defRPr sz="1536"/>
            </a:pPr>
            <a:r>
              <a:rPr lang="cs-CZ" sz="2000" dirty="0" smtClean="0"/>
              <a:t>p</a:t>
            </a:r>
            <a:r>
              <a:rPr sz="2000" dirty="0" err="1" smtClean="0"/>
              <a:t>ři</a:t>
            </a:r>
            <a:r>
              <a:rPr sz="2000" dirty="0" smtClean="0"/>
              <a:t> </a:t>
            </a:r>
            <a:r>
              <a:rPr sz="2000" dirty="0" err="1"/>
              <a:t>subjektivních</a:t>
            </a:r>
            <a:r>
              <a:rPr sz="2000" dirty="0"/>
              <a:t> a/</a:t>
            </a:r>
            <a:r>
              <a:rPr sz="2000" dirty="0" err="1"/>
              <a:t>nebo</a:t>
            </a:r>
            <a:r>
              <a:rPr sz="2000" dirty="0"/>
              <a:t> </a:t>
            </a:r>
            <a:r>
              <a:rPr sz="2000" dirty="0" err="1"/>
              <a:t>objektivních</a:t>
            </a:r>
            <a:r>
              <a:rPr sz="2000" dirty="0"/>
              <a:t> </a:t>
            </a:r>
            <a:r>
              <a:rPr sz="2000" dirty="0" err="1"/>
              <a:t>změnách</a:t>
            </a:r>
            <a:r>
              <a:rPr sz="2000" dirty="0"/>
              <a:t> v </a:t>
            </a:r>
            <a:r>
              <a:rPr sz="2000" dirty="0" err="1"/>
              <a:t>oblasti</a:t>
            </a:r>
            <a:r>
              <a:rPr sz="2000" dirty="0"/>
              <a:t> KF (</a:t>
            </a:r>
            <a:r>
              <a:rPr sz="2000" dirty="0" err="1"/>
              <a:t>paměť</a:t>
            </a:r>
            <a:r>
              <a:rPr sz="2000" dirty="0"/>
              <a:t>, </a:t>
            </a:r>
            <a:r>
              <a:rPr sz="2000" dirty="0" err="1"/>
              <a:t>pozornost</a:t>
            </a:r>
            <a:r>
              <a:rPr sz="2000" dirty="0"/>
              <a:t>, </a:t>
            </a:r>
            <a:r>
              <a:rPr sz="2000" dirty="0" err="1"/>
              <a:t>intelekt</a:t>
            </a:r>
            <a:r>
              <a:rPr sz="2000" dirty="0"/>
              <a:t>,..)</a:t>
            </a:r>
          </a:p>
          <a:p>
            <a:pPr marL="863589" lvl="1" indent="-213359" defTabSz="280415">
              <a:spcBef>
                <a:spcPts val="2000"/>
              </a:spcBef>
              <a:defRPr sz="1536"/>
            </a:pPr>
            <a:r>
              <a:rPr lang="cs-CZ" sz="2000" dirty="0" smtClean="0"/>
              <a:t>p</a:t>
            </a:r>
            <a:r>
              <a:rPr sz="2000" dirty="0" err="1" smtClean="0"/>
              <a:t>ři</a:t>
            </a:r>
            <a:r>
              <a:rPr sz="2000" dirty="0" smtClean="0"/>
              <a:t> </a:t>
            </a:r>
            <a:r>
              <a:rPr sz="2000" dirty="0" err="1"/>
              <a:t>změnách</a:t>
            </a:r>
            <a:r>
              <a:rPr sz="2000" dirty="0"/>
              <a:t> </a:t>
            </a:r>
            <a:r>
              <a:rPr sz="2000" dirty="0" err="1"/>
              <a:t>nebo</a:t>
            </a:r>
            <a:r>
              <a:rPr sz="2000" dirty="0"/>
              <a:t> </a:t>
            </a:r>
            <a:r>
              <a:rPr sz="2000" dirty="0" err="1"/>
              <a:t>poruchách</a:t>
            </a:r>
            <a:r>
              <a:rPr sz="2000" dirty="0"/>
              <a:t> </a:t>
            </a:r>
            <a:r>
              <a:rPr sz="2000" dirty="0" err="1"/>
              <a:t>osobnosti</a:t>
            </a:r>
            <a:r>
              <a:rPr sz="2000" dirty="0"/>
              <a:t>, </a:t>
            </a:r>
            <a:r>
              <a:rPr sz="2000" dirty="0" err="1"/>
              <a:t>chování</a:t>
            </a:r>
            <a:r>
              <a:rPr sz="2000" dirty="0"/>
              <a:t>, </a:t>
            </a:r>
            <a:r>
              <a:rPr sz="2000" dirty="0" err="1"/>
              <a:t>emotivity</a:t>
            </a:r>
            <a:r>
              <a:rPr sz="2000" dirty="0"/>
              <a:t>, </a:t>
            </a:r>
            <a:r>
              <a:rPr sz="2000" dirty="0" err="1"/>
              <a:t>nálady</a:t>
            </a:r>
            <a:r>
              <a:rPr sz="2000" dirty="0"/>
              <a:t> a sociability</a:t>
            </a:r>
          </a:p>
          <a:p>
            <a:pPr marL="213359" indent="-213359" defTabSz="280415">
              <a:spcBef>
                <a:spcPts val="2000"/>
              </a:spcBef>
              <a:defRPr sz="1536"/>
            </a:pPr>
            <a:r>
              <a:rPr sz="2800" dirty="0"/>
              <a:t>NPS </a:t>
            </a:r>
            <a:r>
              <a:rPr sz="2800" dirty="0" err="1"/>
              <a:t>vyšetření</a:t>
            </a:r>
            <a:r>
              <a:rPr sz="2800" dirty="0"/>
              <a:t> je </a:t>
            </a:r>
            <a:r>
              <a:rPr sz="2800" dirty="0" err="1"/>
              <a:t>indikováno</a:t>
            </a:r>
            <a:r>
              <a:rPr sz="2800" dirty="0"/>
              <a:t> </a:t>
            </a:r>
            <a:r>
              <a:rPr sz="2800" dirty="0" err="1"/>
              <a:t>za</a:t>
            </a:r>
            <a:r>
              <a:rPr sz="2800" dirty="0"/>
              <a:t> </a:t>
            </a:r>
            <a:r>
              <a:rPr sz="2800" dirty="0" err="1"/>
              <a:t>účelem</a:t>
            </a:r>
            <a:endParaRPr sz="2800" dirty="0"/>
          </a:p>
          <a:p>
            <a:pPr marL="863589" lvl="1" indent="-213359" defTabSz="280415">
              <a:spcBef>
                <a:spcPts val="2000"/>
              </a:spcBef>
              <a:defRPr sz="1536"/>
            </a:pPr>
            <a:r>
              <a:rPr lang="cs-CZ" sz="2000" dirty="0" smtClean="0"/>
              <a:t>z</a:t>
            </a:r>
            <a:r>
              <a:rPr sz="2000" dirty="0" err="1" smtClean="0"/>
              <a:t>hodnocení</a:t>
            </a:r>
            <a:r>
              <a:rPr sz="2000" dirty="0" smtClean="0"/>
              <a:t> </a:t>
            </a:r>
            <a:r>
              <a:rPr sz="2000" dirty="0" err="1"/>
              <a:t>úrovně</a:t>
            </a:r>
            <a:r>
              <a:rPr sz="2000" dirty="0"/>
              <a:t> KF (</a:t>
            </a:r>
            <a:r>
              <a:rPr sz="2000" dirty="0" err="1"/>
              <a:t>kvantitativně</a:t>
            </a:r>
            <a:r>
              <a:rPr sz="2000" dirty="0"/>
              <a:t> </a:t>
            </a:r>
            <a:r>
              <a:rPr sz="2000" dirty="0" err="1"/>
              <a:t>i</a:t>
            </a:r>
            <a:r>
              <a:rPr sz="2000" dirty="0"/>
              <a:t> </a:t>
            </a:r>
            <a:r>
              <a:rPr sz="2000" dirty="0" err="1"/>
              <a:t>kvalitativně</a:t>
            </a:r>
            <a:r>
              <a:rPr sz="2000" dirty="0"/>
              <a:t>) </a:t>
            </a:r>
            <a:r>
              <a:rPr sz="2000" dirty="0" err="1"/>
              <a:t>nebo</a:t>
            </a:r>
            <a:r>
              <a:rPr sz="2000" dirty="0"/>
              <a:t> </a:t>
            </a:r>
            <a:r>
              <a:rPr sz="2000" dirty="0" err="1"/>
              <a:t>nerovnoměrností</a:t>
            </a:r>
            <a:r>
              <a:rPr sz="2000" dirty="0"/>
              <a:t> </a:t>
            </a:r>
            <a:r>
              <a:rPr sz="2000" dirty="0" err="1"/>
              <a:t>mentálního</a:t>
            </a:r>
            <a:r>
              <a:rPr sz="2000" dirty="0"/>
              <a:t> </a:t>
            </a:r>
            <a:r>
              <a:rPr sz="2000" dirty="0" err="1"/>
              <a:t>či</a:t>
            </a:r>
            <a:r>
              <a:rPr sz="2000" dirty="0"/>
              <a:t> </a:t>
            </a:r>
            <a:r>
              <a:rPr sz="2000" dirty="0" err="1"/>
              <a:t>psychomotorického</a:t>
            </a:r>
            <a:r>
              <a:rPr sz="2000" dirty="0"/>
              <a:t> </a:t>
            </a:r>
            <a:r>
              <a:rPr sz="2000" dirty="0" err="1"/>
              <a:t>vývoje</a:t>
            </a:r>
            <a:r>
              <a:rPr sz="2000" dirty="0"/>
              <a:t> (u </a:t>
            </a:r>
            <a:r>
              <a:rPr sz="2000" dirty="0" err="1"/>
              <a:t>dětí</a:t>
            </a:r>
            <a:r>
              <a:rPr sz="2000" dirty="0"/>
              <a:t>)</a:t>
            </a:r>
          </a:p>
          <a:p>
            <a:pPr marL="863589" lvl="1" indent="-213359" defTabSz="280415">
              <a:spcBef>
                <a:spcPts val="2000"/>
              </a:spcBef>
              <a:defRPr sz="1536"/>
            </a:pPr>
            <a:r>
              <a:rPr lang="cs-CZ" sz="2000" dirty="0" err="1" smtClean="0"/>
              <a:t>p</a:t>
            </a:r>
            <a:r>
              <a:rPr sz="2000" dirty="0" err="1" smtClean="0"/>
              <a:t>ředoperační</a:t>
            </a:r>
            <a:r>
              <a:rPr sz="2000" dirty="0" smtClean="0"/>
              <a:t>  </a:t>
            </a:r>
            <a:r>
              <a:rPr sz="2000" dirty="0" err="1"/>
              <a:t>lateralizace</a:t>
            </a:r>
            <a:r>
              <a:rPr sz="2000" dirty="0"/>
              <a:t> a </a:t>
            </a:r>
            <a:r>
              <a:rPr sz="2000" dirty="0" err="1"/>
              <a:t>lokalizace</a:t>
            </a:r>
            <a:r>
              <a:rPr sz="2000" dirty="0"/>
              <a:t> </a:t>
            </a:r>
            <a:r>
              <a:rPr sz="2000" dirty="0" err="1"/>
              <a:t>oblastí</a:t>
            </a:r>
            <a:r>
              <a:rPr sz="2000" dirty="0"/>
              <a:t> </a:t>
            </a:r>
            <a:r>
              <a:rPr sz="2000" dirty="0" err="1"/>
              <a:t>funkčního</a:t>
            </a:r>
            <a:r>
              <a:rPr sz="2000" dirty="0"/>
              <a:t> </a:t>
            </a:r>
            <a:r>
              <a:rPr sz="2000" dirty="0" err="1"/>
              <a:t>oslabení</a:t>
            </a:r>
            <a:r>
              <a:rPr sz="2000" dirty="0"/>
              <a:t> (</a:t>
            </a:r>
            <a:r>
              <a:rPr sz="2000" dirty="0" err="1"/>
              <a:t>ve</a:t>
            </a:r>
            <a:r>
              <a:rPr sz="2000" dirty="0"/>
              <a:t> </a:t>
            </a:r>
            <a:r>
              <a:rPr sz="2000" dirty="0" err="1"/>
              <a:t>vztahu</a:t>
            </a:r>
            <a:r>
              <a:rPr sz="2000" dirty="0"/>
              <a:t> k </a:t>
            </a:r>
            <a:r>
              <a:rPr sz="2000" dirty="0" err="1"/>
              <a:t>mozkovým</a:t>
            </a:r>
            <a:r>
              <a:rPr sz="2000" dirty="0"/>
              <a:t> </a:t>
            </a:r>
            <a:r>
              <a:rPr sz="2000" dirty="0" err="1"/>
              <a:t>strukturám</a:t>
            </a:r>
            <a:r>
              <a:rPr sz="2000" dirty="0"/>
              <a:t>)</a:t>
            </a:r>
          </a:p>
          <a:p>
            <a:pPr marL="863589" lvl="1" indent="-213359" defTabSz="280415">
              <a:spcBef>
                <a:spcPts val="2000"/>
              </a:spcBef>
              <a:defRPr sz="1536"/>
            </a:pPr>
            <a:r>
              <a:rPr lang="cs-CZ" sz="2000" dirty="0" smtClean="0"/>
              <a:t>p</a:t>
            </a:r>
            <a:r>
              <a:rPr sz="2000" dirty="0" err="1" smtClean="0"/>
              <a:t>redikce</a:t>
            </a:r>
            <a:r>
              <a:rPr sz="2000" dirty="0" smtClean="0"/>
              <a:t> </a:t>
            </a:r>
            <a:r>
              <a:rPr sz="2000" dirty="0" err="1"/>
              <a:t>možných</a:t>
            </a:r>
            <a:r>
              <a:rPr sz="2000" dirty="0"/>
              <a:t> </a:t>
            </a:r>
            <a:r>
              <a:rPr sz="2000" dirty="0" err="1"/>
              <a:t>rizik</a:t>
            </a:r>
            <a:r>
              <a:rPr sz="2000" dirty="0"/>
              <a:t> </a:t>
            </a:r>
            <a:r>
              <a:rPr sz="2000" dirty="0" err="1"/>
              <a:t>pooperačních</a:t>
            </a:r>
            <a:r>
              <a:rPr sz="2000" dirty="0"/>
              <a:t> </a:t>
            </a:r>
            <a:r>
              <a:rPr sz="2000" dirty="0" err="1"/>
              <a:t>deficitů</a:t>
            </a:r>
            <a:r>
              <a:rPr sz="2000" dirty="0"/>
              <a:t> u </a:t>
            </a:r>
            <a:r>
              <a:rPr sz="2000" dirty="0" err="1"/>
              <a:t>epileptochirurgické</a:t>
            </a:r>
            <a:r>
              <a:rPr sz="2000" dirty="0"/>
              <a:t> </a:t>
            </a:r>
            <a:r>
              <a:rPr sz="2000" dirty="0" err="1"/>
              <a:t>léčby</a:t>
            </a:r>
            <a:endParaRPr sz="2000" dirty="0"/>
          </a:p>
          <a:p>
            <a:pPr marL="863589" lvl="1" indent="-213359" defTabSz="280415">
              <a:spcBef>
                <a:spcPts val="2000"/>
              </a:spcBef>
              <a:defRPr sz="1536"/>
            </a:pPr>
            <a:r>
              <a:rPr lang="cs-CZ" sz="2000" dirty="0" smtClean="0"/>
              <a:t>po</a:t>
            </a:r>
            <a:r>
              <a:rPr sz="2000" dirty="0" err="1" smtClean="0"/>
              <a:t>operačního</a:t>
            </a:r>
            <a:r>
              <a:rPr sz="2000" dirty="0" smtClean="0"/>
              <a:t> </a:t>
            </a:r>
            <a:r>
              <a:rPr sz="2000" dirty="0" err="1"/>
              <a:t>sledování</a:t>
            </a:r>
            <a:endParaRPr sz="2000" dirty="0"/>
          </a:p>
          <a:p>
            <a:pPr marL="863589" lvl="1" indent="-213359" defTabSz="280415">
              <a:spcBef>
                <a:spcPts val="2000"/>
              </a:spcBef>
              <a:defRPr sz="1536"/>
            </a:pPr>
            <a:r>
              <a:rPr lang="cs-CZ" sz="2000" dirty="0" err="1" smtClean="0"/>
              <a:t>s</a:t>
            </a:r>
            <a:r>
              <a:rPr sz="2000" dirty="0" err="1" smtClean="0"/>
              <a:t>ledování</a:t>
            </a:r>
            <a:r>
              <a:rPr sz="2000" dirty="0" smtClean="0"/>
              <a:t> </a:t>
            </a:r>
            <a:r>
              <a:rPr sz="2000" dirty="0" err="1"/>
              <a:t>efektu</a:t>
            </a:r>
            <a:r>
              <a:rPr sz="2000" dirty="0"/>
              <a:t> </a:t>
            </a:r>
            <a:r>
              <a:rPr sz="2000" dirty="0" err="1"/>
              <a:t>farmakoterapie</a:t>
            </a:r>
            <a:endParaRPr sz="2000" dirty="0"/>
          </a:p>
          <a:p>
            <a:pPr marL="863589" lvl="1" indent="-213359" defTabSz="280415">
              <a:spcBef>
                <a:spcPts val="2000"/>
              </a:spcBef>
              <a:defRPr sz="1536"/>
            </a:pPr>
            <a:r>
              <a:rPr lang="cs-CZ" sz="2000" dirty="0" err="1" smtClean="0"/>
              <a:t>d</a:t>
            </a:r>
            <a:r>
              <a:rPr sz="2000" dirty="0" err="1" smtClean="0"/>
              <a:t>iferenciální</a:t>
            </a:r>
            <a:r>
              <a:rPr sz="2000" dirty="0" smtClean="0"/>
              <a:t> </a:t>
            </a:r>
            <a:r>
              <a:rPr sz="2000" dirty="0" err="1"/>
              <a:t>diagnostiky</a:t>
            </a:r>
            <a:r>
              <a:rPr sz="2000" dirty="0"/>
              <a:t> </a:t>
            </a:r>
            <a:r>
              <a:rPr sz="2000" dirty="0" err="1"/>
              <a:t>somaticky</a:t>
            </a:r>
            <a:r>
              <a:rPr sz="2000" dirty="0"/>
              <a:t> a </a:t>
            </a:r>
            <a:r>
              <a:rPr sz="2000" dirty="0" err="1"/>
              <a:t>psychogenně</a:t>
            </a:r>
            <a:r>
              <a:rPr sz="2000" dirty="0"/>
              <a:t> </a:t>
            </a:r>
            <a:r>
              <a:rPr sz="2000" dirty="0" err="1"/>
              <a:t>podmíněných</a:t>
            </a:r>
            <a:r>
              <a:rPr sz="2000" dirty="0"/>
              <a:t> </a:t>
            </a:r>
            <a:r>
              <a:rPr sz="2000" dirty="0" err="1"/>
              <a:t>záchvatů</a:t>
            </a:r>
            <a:r>
              <a:rPr sz="2000" dirty="0"/>
              <a:t> (PNES)</a:t>
            </a:r>
          </a:p>
          <a:p>
            <a:pPr marL="863589" lvl="1" indent="-213359" defTabSz="280415">
              <a:spcBef>
                <a:spcPts val="2000"/>
              </a:spcBef>
              <a:defRPr sz="1536"/>
            </a:pPr>
            <a:r>
              <a:rPr lang="cs-CZ" sz="2000" dirty="0"/>
              <a:t>d</a:t>
            </a:r>
            <a:r>
              <a:rPr sz="2000" dirty="0" err="1" smtClean="0"/>
              <a:t>iagnostiky</a:t>
            </a:r>
            <a:r>
              <a:rPr sz="2000" dirty="0" smtClean="0"/>
              <a:t> </a:t>
            </a:r>
            <a:r>
              <a:rPr sz="2000" dirty="0" err="1"/>
              <a:t>osobnosti</a:t>
            </a:r>
            <a:r>
              <a:rPr sz="2000" dirty="0"/>
              <a:t>, </a:t>
            </a:r>
            <a:r>
              <a:rPr sz="2000" dirty="0" err="1"/>
              <a:t>poruch</a:t>
            </a:r>
            <a:r>
              <a:rPr sz="2000" dirty="0"/>
              <a:t> </a:t>
            </a:r>
            <a:r>
              <a:rPr sz="2000" dirty="0" err="1"/>
              <a:t>nálady</a:t>
            </a:r>
            <a:r>
              <a:rPr sz="2000" dirty="0"/>
              <a:t>, </a:t>
            </a:r>
            <a:r>
              <a:rPr sz="2000" dirty="0" err="1"/>
              <a:t>úzkostných</a:t>
            </a:r>
            <a:r>
              <a:rPr sz="2000" dirty="0"/>
              <a:t> </a:t>
            </a:r>
            <a:r>
              <a:rPr sz="2000" dirty="0" err="1"/>
              <a:t>poruch</a:t>
            </a:r>
            <a:endParaRPr sz="2000" dirty="0"/>
          </a:p>
          <a:p>
            <a:pPr marL="863589" lvl="1" indent="-213359" defTabSz="280415">
              <a:spcBef>
                <a:spcPts val="2000"/>
              </a:spcBef>
              <a:defRPr sz="1536"/>
            </a:pPr>
            <a:r>
              <a:rPr lang="cs-CZ" sz="2000" dirty="0" smtClean="0"/>
              <a:t>p</a:t>
            </a:r>
            <a:r>
              <a:rPr sz="2000" dirty="0" err="1" smtClean="0"/>
              <a:t>osudková</a:t>
            </a:r>
            <a:r>
              <a:rPr sz="2000" dirty="0" smtClean="0"/>
              <a:t> </a:t>
            </a:r>
            <a:r>
              <a:rPr sz="2000" dirty="0" err="1"/>
              <a:t>činnost</a:t>
            </a:r>
            <a:r>
              <a:rPr sz="2000" dirty="0"/>
              <a:t> (ID, ZTP)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Specifika práce pacientů s EPI"/>
          <p:cNvSpPr txBox="1">
            <a:spLocks noGrp="1"/>
          </p:cNvSpPr>
          <p:nvPr>
            <p:ph type="title"/>
          </p:nvPr>
        </p:nvSpPr>
        <p:spPr>
          <a:xfrm>
            <a:off x="3138067" y="197418"/>
            <a:ext cx="9787101" cy="1838973"/>
          </a:xfrm>
          <a:prstGeom prst="rect">
            <a:avLst/>
          </a:prstGeom>
        </p:spPr>
        <p:txBody>
          <a:bodyPr>
            <a:normAutofit/>
          </a:bodyPr>
          <a:lstStyle>
            <a:lvl1pPr defTabSz="484886">
              <a:defRPr sz="6640"/>
            </a:lvl1pPr>
          </a:lstStyle>
          <a:p>
            <a:r>
              <a:rPr sz="4800" dirty="0" err="1"/>
              <a:t>Specifika</a:t>
            </a:r>
            <a:r>
              <a:rPr sz="4800" dirty="0"/>
              <a:t> </a:t>
            </a:r>
            <a:r>
              <a:rPr sz="4800" dirty="0" err="1"/>
              <a:t>práce</a:t>
            </a:r>
            <a:r>
              <a:rPr sz="4800" dirty="0"/>
              <a:t> </a:t>
            </a:r>
            <a:r>
              <a:rPr sz="4800" dirty="0" err="1"/>
              <a:t>pacientů</a:t>
            </a:r>
            <a:r>
              <a:rPr sz="4800" dirty="0"/>
              <a:t> s EPI </a:t>
            </a:r>
          </a:p>
        </p:txBody>
      </p:sp>
      <p:sp>
        <p:nvSpPr>
          <p:cNvPr id="234" name="Řada pacientů kompenzována, není nutné se obávat dalších záchvatů…"/>
          <p:cNvSpPr txBox="1">
            <a:spLocks noGrp="1"/>
          </p:cNvSpPr>
          <p:nvPr>
            <p:ph type="body" idx="1"/>
          </p:nvPr>
        </p:nvSpPr>
        <p:spPr>
          <a:xfrm>
            <a:off x="556055" y="2446637"/>
            <a:ext cx="11961340" cy="694449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97815" indent="-297815" defTabSz="391414">
              <a:lnSpc>
                <a:spcPct val="100000"/>
              </a:lnSpc>
              <a:spcBef>
                <a:spcPts val="2800"/>
              </a:spcBef>
              <a:defRPr sz="2144"/>
            </a:pPr>
            <a:r>
              <a:rPr lang="cs-CZ" sz="2200" dirty="0" err="1" smtClean="0"/>
              <a:t>ř</a:t>
            </a:r>
            <a:r>
              <a:rPr sz="2200" dirty="0" err="1" smtClean="0"/>
              <a:t>ada</a:t>
            </a:r>
            <a:r>
              <a:rPr sz="2200" dirty="0" smtClean="0"/>
              <a:t> </a:t>
            </a:r>
            <a:r>
              <a:rPr sz="2200" dirty="0" err="1"/>
              <a:t>pacientů</a:t>
            </a:r>
            <a:r>
              <a:rPr sz="2200" dirty="0"/>
              <a:t> </a:t>
            </a:r>
            <a:r>
              <a:rPr sz="2200" dirty="0" err="1"/>
              <a:t>kompenzována</a:t>
            </a:r>
            <a:r>
              <a:rPr sz="2200" dirty="0"/>
              <a:t>, </a:t>
            </a:r>
            <a:r>
              <a:rPr sz="2200" dirty="0" err="1"/>
              <a:t>není</a:t>
            </a:r>
            <a:r>
              <a:rPr sz="2200" dirty="0"/>
              <a:t> </a:t>
            </a:r>
            <a:r>
              <a:rPr sz="2200" dirty="0" err="1"/>
              <a:t>nutné</a:t>
            </a:r>
            <a:r>
              <a:rPr sz="2200" dirty="0"/>
              <a:t> se </a:t>
            </a:r>
            <a:r>
              <a:rPr sz="2200" dirty="0" err="1"/>
              <a:t>obávat</a:t>
            </a:r>
            <a:r>
              <a:rPr sz="2200" dirty="0"/>
              <a:t> </a:t>
            </a:r>
            <a:r>
              <a:rPr sz="2200" dirty="0" err="1"/>
              <a:t>dalších</a:t>
            </a:r>
            <a:r>
              <a:rPr sz="2200" dirty="0"/>
              <a:t> </a:t>
            </a:r>
            <a:r>
              <a:rPr sz="2200" dirty="0" err="1"/>
              <a:t>záchvatů</a:t>
            </a:r>
            <a:endParaRPr sz="2200" dirty="0"/>
          </a:p>
          <a:p>
            <a:pPr marL="297815" indent="-297815" defTabSz="391414">
              <a:lnSpc>
                <a:spcPct val="100000"/>
              </a:lnSpc>
              <a:spcBef>
                <a:spcPts val="2800"/>
              </a:spcBef>
              <a:defRPr sz="2144"/>
            </a:pPr>
            <a:r>
              <a:rPr lang="cs-CZ" sz="2200" dirty="0" err="1" smtClean="0"/>
              <a:t>p</a:t>
            </a:r>
            <a:r>
              <a:rPr sz="2200" dirty="0" err="1" smtClean="0"/>
              <a:t>okud</a:t>
            </a:r>
            <a:r>
              <a:rPr sz="2200" dirty="0" smtClean="0"/>
              <a:t> </a:t>
            </a:r>
            <a:r>
              <a:rPr sz="2200" dirty="0"/>
              <a:t>se </a:t>
            </a:r>
            <a:r>
              <a:rPr sz="2200" dirty="0" err="1"/>
              <a:t>objeví</a:t>
            </a:r>
            <a:r>
              <a:rPr sz="2200" dirty="0"/>
              <a:t>, </a:t>
            </a:r>
            <a:r>
              <a:rPr sz="2200" dirty="0" err="1"/>
              <a:t>často</a:t>
            </a:r>
            <a:r>
              <a:rPr sz="2200" dirty="0"/>
              <a:t> </a:t>
            </a:r>
            <a:r>
              <a:rPr sz="2200" dirty="0" err="1"/>
              <a:t>stačí</a:t>
            </a:r>
            <a:r>
              <a:rPr sz="2200" dirty="0"/>
              <a:t> </a:t>
            </a:r>
            <a:r>
              <a:rPr sz="2200" dirty="0" err="1"/>
              <a:t>počkat</a:t>
            </a:r>
            <a:r>
              <a:rPr sz="2200" dirty="0"/>
              <a:t> </a:t>
            </a:r>
            <a:r>
              <a:rPr sz="2200" dirty="0" err="1"/>
              <a:t>na</a:t>
            </a:r>
            <a:r>
              <a:rPr sz="2200" dirty="0"/>
              <a:t> </a:t>
            </a:r>
            <a:r>
              <a:rPr sz="2200" dirty="0" err="1"/>
              <a:t>jeho</a:t>
            </a:r>
            <a:r>
              <a:rPr sz="2200" dirty="0"/>
              <a:t> </a:t>
            </a:r>
            <a:r>
              <a:rPr sz="2200" dirty="0" err="1"/>
              <a:t>odeznění</a:t>
            </a:r>
            <a:r>
              <a:rPr sz="2200" dirty="0"/>
              <a:t> (</a:t>
            </a:r>
            <a:r>
              <a:rPr sz="2200" dirty="0" err="1"/>
              <a:t>pokud</a:t>
            </a:r>
            <a:r>
              <a:rPr sz="2200" dirty="0"/>
              <a:t> se </a:t>
            </a:r>
            <a:r>
              <a:rPr sz="2200" dirty="0" err="1"/>
              <a:t>nejedná</a:t>
            </a:r>
            <a:r>
              <a:rPr sz="2200" dirty="0"/>
              <a:t> </a:t>
            </a:r>
            <a:r>
              <a:rPr lang="cs-CZ" sz="2200" dirty="0" smtClean="0"/>
              <a:t>                            </a:t>
            </a:r>
            <a:r>
              <a:rPr sz="2200" dirty="0" smtClean="0"/>
              <a:t>o </a:t>
            </a:r>
            <a:r>
              <a:rPr sz="2200" dirty="0" err="1"/>
              <a:t>závažnější</a:t>
            </a:r>
            <a:r>
              <a:rPr sz="2200" dirty="0"/>
              <a:t> </a:t>
            </a:r>
            <a:r>
              <a:rPr sz="2200" dirty="0" err="1"/>
              <a:t>formy</a:t>
            </a:r>
            <a:r>
              <a:rPr sz="2200" dirty="0"/>
              <a:t> </a:t>
            </a:r>
            <a:r>
              <a:rPr sz="2200" dirty="0" err="1"/>
              <a:t>záchvatů</a:t>
            </a:r>
            <a:r>
              <a:rPr sz="2200" dirty="0"/>
              <a:t> </a:t>
            </a:r>
            <a:r>
              <a:rPr sz="2200" dirty="0" err="1"/>
              <a:t>generalizovaných</a:t>
            </a:r>
            <a:r>
              <a:rPr sz="2200" dirty="0"/>
              <a:t> </a:t>
            </a:r>
            <a:r>
              <a:rPr sz="2200" dirty="0" err="1"/>
              <a:t>nebo</a:t>
            </a:r>
            <a:r>
              <a:rPr sz="2200" dirty="0"/>
              <a:t> </a:t>
            </a:r>
            <a:r>
              <a:rPr sz="2200" dirty="0" err="1"/>
              <a:t>pokud</a:t>
            </a:r>
            <a:r>
              <a:rPr sz="2200" dirty="0"/>
              <a:t> se </a:t>
            </a:r>
            <a:r>
              <a:rPr sz="2200" dirty="0" err="1"/>
              <a:t>pacient</a:t>
            </a:r>
            <a:r>
              <a:rPr sz="2200" dirty="0"/>
              <a:t> </a:t>
            </a:r>
            <a:r>
              <a:rPr sz="2200" dirty="0" err="1"/>
              <a:t>při</a:t>
            </a:r>
            <a:r>
              <a:rPr sz="2200" dirty="0"/>
              <a:t> </a:t>
            </a:r>
            <a:r>
              <a:rPr sz="2200" dirty="0" err="1"/>
              <a:t>záchvatu</a:t>
            </a:r>
            <a:r>
              <a:rPr sz="2200" dirty="0"/>
              <a:t> </a:t>
            </a:r>
            <a:r>
              <a:rPr sz="2200" dirty="0" err="1"/>
              <a:t>neohrožuje</a:t>
            </a:r>
            <a:r>
              <a:rPr sz="2200" dirty="0"/>
              <a:t> </a:t>
            </a:r>
            <a:r>
              <a:rPr sz="2200" dirty="0" err="1"/>
              <a:t>na</a:t>
            </a:r>
            <a:r>
              <a:rPr sz="2200" dirty="0"/>
              <a:t> </a:t>
            </a:r>
            <a:r>
              <a:rPr sz="2200" dirty="0" err="1"/>
              <a:t>zdraví</a:t>
            </a:r>
            <a:r>
              <a:rPr sz="2200" dirty="0"/>
              <a:t> ) - </a:t>
            </a:r>
            <a:r>
              <a:rPr sz="2200" dirty="0" err="1"/>
              <a:t>vhodné</a:t>
            </a:r>
            <a:r>
              <a:rPr sz="2200" dirty="0"/>
              <a:t> </a:t>
            </a:r>
            <a:r>
              <a:rPr sz="2200" dirty="0" err="1"/>
              <a:t>na</a:t>
            </a:r>
            <a:r>
              <a:rPr sz="2200" dirty="0"/>
              <a:t> </a:t>
            </a:r>
            <a:r>
              <a:rPr sz="2200" dirty="0" err="1"/>
              <a:t>začátku</a:t>
            </a:r>
            <a:r>
              <a:rPr sz="2200" dirty="0"/>
              <a:t> </a:t>
            </a:r>
            <a:r>
              <a:rPr sz="2200" dirty="0" err="1"/>
              <a:t>vyšetření</a:t>
            </a:r>
            <a:r>
              <a:rPr sz="2200" dirty="0"/>
              <a:t> se </a:t>
            </a:r>
            <a:r>
              <a:rPr sz="2200" dirty="0" err="1"/>
              <a:t>zeptat</a:t>
            </a:r>
            <a:r>
              <a:rPr sz="2200" dirty="0"/>
              <a:t> </a:t>
            </a:r>
            <a:r>
              <a:rPr sz="2200" dirty="0" err="1"/>
              <a:t>na</a:t>
            </a:r>
            <a:r>
              <a:rPr sz="2200" dirty="0"/>
              <a:t> </a:t>
            </a:r>
            <a:r>
              <a:rPr sz="2200" dirty="0" err="1"/>
              <a:t>míru</a:t>
            </a:r>
            <a:r>
              <a:rPr sz="2200" dirty="0"/>
              <a:t> </a:t>
            </a:r>
            <a:r>
              <a:rPr sz="2200" dirty="0" err="1"/>
              <a:t>aktuální</a:t>
            </a:r>
            <a:r>
              <a:rPr sz="2200" dirty="0"/>
              <a:t> </a:t>
            </a:r>
            <a:r>
              <a:rPr sz="2200" dirty="0" err="1"/>
              <a:t>kompenzovanosti</a:t>
            </a:r>
            <a:r>
              <a:rPr sz="2200" dirty="0"/>
              <a:t> </a:t>
            </a:r>
            <a:r>
              <a:rPr sz="2200" dirty="0" err="1"/>
              <a:t>záchvatů</a:t>
            </a:r>
            <a:r>
              <a:rPr sz="2200" dirty="0"/>
              <a:t> a </a:t>
            </a:r>
            <a:r>
              <a:rPr sz="2200" dirty="0" err="1"/>
              <a:t>jejich</a:t>
            </a:r>
            <a:r>
              <a:rPr sz="2200" dirty="0"/>
              <a:t> </a:t>
            </a:r>
            <a:r>
              <a:rPr sz="2200" dirty="0" err="1"/>
              <a:t>charakter</a:t>
            </a:r>
            <a:endParaRPr sz="2200" dirty="0"/>
          </a:p>
          <a:p>
            <a:pPr marL="297815" indent="-297815" defTabSz="391414">
              <a:lnSpc>
                <a:spcPct val="100000"/>
              </a:lnSpc>
              <a:spcBef>
                <a:spcPts val="2800"/>
              </a:spcBef>
              <a:defRPr sz="2144"/>
            </a:pPr>
            <a:r>
              <a:rPr lang="cs-CZ" sz="2200" dirty="0" smtClean="0"/>
              <a:t>s</a:t>
            </a:r>
            <a:r>
              <a:rPr sz="2200" dirty="0" err="1" smtClean="0"/>
              <a:t>pecifik</a:t>
            </a:r>
            <a:r>
              <a:rPr lang="cs-CZ" sz="2200" dirty="0" smtClean="0"/>
              <a:t>a</a:t>
            </a:r>
            <a:r>
              <a:rPr sz="2200" dirty="0" smtClean="0"/>
              <a:t> </a:t>
            </a:r>
            <a:r>
              <a:rPr sz="2200" dirty="0" err="1"/>
              <a:t>na</a:t>
            </a:r>
            <a:r>
              <a:rPr sz="2200" dirty="0"/>
              <a:t> </a:t>
            </a:r>
            <a:r>
              <a:rPr sz="2200" dirty="0" err="1"/>
              <a:t>straně</a:t>
            </a:r>
            <a:r>
              <a:rPr sz="2200" dirty="0"/>
              <a:t> </a:t>
            </a:r>
            <a:r>
              <a:rPr sz="2200" dirty="0" err="1"/>
              <a:t>onemocnění</a:t>
            </a:r>
            <a:r>
              <a:rPr sz="2200" dirty="0"/>
              <a:t> - </a:t>
            </a:r>
            <a:r>
              <a:rPr sz="2200" dirty="0" err="1"/>
              <a:t>rizikové</a:t>
            </a:r>
            <a:r>
              <a:rPr sz="2200" dirty="0"/>
              <a:t> </a:t>
            </a:r>
            <a:r>
              <a:rPr sz="2200" dirty="0" err="1"/>
              <a:t>faktory</a:t>
            </a:r>
            <a:r>
              <a:rPr sz="2200" dirty="0"/>
              <a:t>, </a:t>
            </a:r>
            <a:r>
              <a:rPr sz="2200" dirty="0" err="1"/>
              <a:t>které</a:t>
            </a:r>
            <a:r>
              <a:rPr sz="2200" dirty="0"/>
              <a:t> </a:t>
            </a:r>
            <a:r>
              <a:rPr sz="2200" dirty="0" err="1"/>
              <a:t>alterují</a:t>
            </a:r>
            <a:r>
              <a:rPr sz="2200" dirty="0"/>
              <a:t> KF a </a:t>
            </a:r>
            <a:r>
              <a:rPr sz="2200" dirty="0" err="1"/>
              <a:t>behaviorální</a:t>
            </a:r>
            <a:r>
              <a:rPr sz="2200" dirty="0"/>
              <a:t> </a:t>
            </a:r>
            <a:r>
              <a:rPr sz="2200" dirty="0" err="1"/>
              <a:t>aspekty</a:t>
            </a:r>
            <a:r>
              <a:rPr sz="2200" dirty="0"/>
              <a:t> </a:t>
            </a:r>
            <a:r>
              <a:rPr sz="2200" dirty="0" err="1"/>
              <a:t>pacientovy</a:t>
            </a:r>
            <a:r>
              <a:rPr sz="2200" dirty="0"/>
              <a:t> </a:t>
            </a:r>
            <a:r>
              <a:rPr sz="2200" dirty="0" err="1"/>
              <a:t>osobnosti</a:t>
            </a:r>
            <a:r>
              <a:rPr sz="2200" dirty="0"/>
              <a:t>, </a:t>
            </a:r>
            <a:r>
              <a:rPr sz="2200" dirty="0" err="1"/>
              <a:t>i</a:t>
            </a:r>
            <a:r>
              <a:rPr sz="2200" dirty="0"/>
              <a:t> </a:t>
            </a:r>
            <a:r>
              <a:rPr sz="2200" dirty="0" err="1"/>
              <a:t>kvalitu</a:t>
            </a:r>
            <a:r>
              <a:rPr sz="2200" dirty="0"/>
              <a:t> </a:t>
            </a:r>
            <a:r>
              <a:rPr sz="2200" dirty="0" err="1"/>
              <a:t>jeho</a:t>
            </a:r>
            <a:r>
              <a:rPr sz="2200" dirty="0"/>
              <a:t> </a:t>
            </a:r>
            <a:r>
              <a:rPr sz="2200" dirty="0" err="1"/>
              <a:t>života</a:t>
            </a:r>
            <a:r>
              <a:rPr sz="2200" dirty="0"/>
              <a:t>: </a:t>
            </a:r>
            <a:r>
              <a:rPr sz="2200" dirty="0" err="1"/>
              <a:t>vlastní</a:t>
            </a:r>
            <a:r>
              <a:rPr sz="2200" dirty="0"/>
              <a:t> EPI </a:t>
            </a:r>
            <a:r>
              <a:rPr sz="2200" dirty="0" err="1"/>
              <a:t>záchvaty</a:t>
            </a:r>
            <a:r>
              <a:rPr sz="2200" dirty="0"/>
              <a:t> (</a:t>
            </a:r>
            <a:r>
              <a:rPr sz="2200" dirty="0" err="1"/>
              <a:t>věk</a:t>
            </a:r>
            <a:r>
              <a:rPr sz="2200" dirty="0"/>
              <a:t> </a:t>
            </a:r>
            <a:r>
              <a:rPr sz="2200" dirty="0" err="1"/>
              <a:t>počátku</a:t>
            </a:r>
            <a:r>
              <a:rPr sz="2200" dirty="0"/>
              <a:t> </a:t>
            </a:r>
            <a:r>
              <a:rPr sz="2200" dirty="0" err="1"/>
              <a:t>vzniku</a:t>
            </a:r>
            <a:r>
              <a:rPr sz="2200" dirty="0"/>
              <a:t> </a:t>
            </a:r>
            <a:r>
              <a:rPr sz="2200" dirty="0" err="1"/>
              <a:t>záchvatů</a:t>
            </a:r>
            <a:r>
              <a:rPr sz="2200" dirty="0"/>
              <a:t>, </a:t>
            </a:r>
            <a:r>
              <a:rPr sz="2200" dirty="0" err="1"/>
              <a:t>frekvence</a:t>
            </a:r>
            <a:r>
              <a:rPr sz="2200" dirty="0"/>
              <a:t> a </a:t>
            </a:r>
            <a:r>
              <a:rPr sz="2200" dirty="0" err="1"/>
              <a:t>charakter</a:t>
            </a:r>
            <a:r>
              <a:rPr sz="2200" dirty="0"/>
              <a:t>, </a:t>
            </a:r>
            <a:r>
              <a:rPr sz="2200" dirty="0" err="1"/>
              <a:t>trvání</a:t>
            </a:r>
            <a:r>
              <a:rPr sz="2200" dirty="0"/>
              <a:t> a </a:t>
            </a:r>
            <a:r>
              <a:rPr sz="2200" dirty="0" err="1"/>
              <a:t>etiologie</a:t>
            </a:r>
            <a:r>
              <a:rPr sz="2200" dirty="0"/>
              <a:t>), </a:t>
            </a:r>
            <a:r>
              <a:rPr sz="2200" dirty="0" err="1"/>
              <a:t>charakter</a:t>
            </a:r>
            <a:r>
              <a:rPr sz="2200" dirty="0"/>
              <a:t> </a:t>
            </a:r>
            <a:r>
              <a:rPr sz="2200" dirty="0" err="1"/>
              <a:t>léze</a:t>
            </a:r>
            <a:r>
              <a:rPr sz="2200" dirty="0"/>
              <a:t>, </a:t>
            </a:r>
            <a:r>
              <a:rPr sz="2200" dirty="0" err="1"/>
              <a:t>užívaná</a:t>
            </a:r>
            <a:r>
              <a:rPr sz="2200" dirty="0"/>
              <a:t> </a:t>
            </a:r>
            <a:r>
              <a:rPr sz="2200" dirty="0" err="1"/>
              <a:t>medikace</a:t>
            </a:r>
            <a:endParaRPr sz="2200" dirty="0"/>
          </a:p>
          <a:p>
            <a:pPr marL="297815" indent="-297815" defTabSz="391414">
              <a:lnSpc>
                <a:spcPct val="100000"/>
              </a:lnSpc>
              <a:spcBef>
                <a:spcPts val="2800"/>
              </a:spcBef>
              <a:defRPr sz="2144"/>
            </a:pPr>
            <a:r>
              <a:rPr lang="cs-CZ" sz="2200" dirty="0" err="1" smtClean="0"/>
              <a:t>o</a:t>
            </a:r>
            <a:r>
              <a:rPr sz="2200" dirty="0" err="1" smtClean="0"/>
              <a:t>becně</a:t>
            </a:r>
            <a:r>
              <a:rPr sz="2200" dirty="0" smtClean="0"/>
              <a:t> </a:t>
            </a:r>
            <a:r>
              <a:rPr sz="2200" dirty="0"/>
              <a:t>- </a:t>
            </a:r>
            <a:r>
              <a:rPr sz="2200" dirty="0" err="1" smtClean="0"/>
              <a:t>čí</a:t>
            </a:r>
            <a:r>
              <a:rPr lang="cs-CZ" sz="2200" dirty="0" smtClean="0"/>
              <a:t>m</a:t>
            </a:r>
            <a:r>
              <a:rPr sz="2200" dirty="0" smtClean="0"/>
              <a:t> </a:t>
            </a:r>
            <a:r>
              <a:rPr sz="2200" dirty="0" err="1"/>
              <a:t>dříve</a:t>
            </a:r>
            <a:r>
              <a:rPr sz="2200" dirty="0"/>
              <a:t> EPI </a:t>
            </a:r>
            <a:r>
              <a:rPr sz="2200" dirty="0" err="1"/>
              <a:t>vypukne</a:t>
            </a:r>
            <a:r>
              <a:rPr sz="2200" dirty="0"/>
              <a:t>, </a:t>
            </a:r>
            <a:r>
              <a:rPr sz="2200" dirty="0" err="1"/>
              <a:t>čím</a:t>
            </a:r>
            <a:r>
              <a:rPr sz="2200" dirty="0"/>
              <a:t> </a:t>
            </a:r>
            <a:r>
              <a:rPr sz="2200" dirty="0" err="1"/>
              <a:t>déle</a:t>
            </a:r>
            <a:r>
              <a:rPr sz="2200" dirty="0"/>
              <a:t> </a:t>
            </a:r>
            <a:r>
              <a:rPr sz="2200" dirty="0" err="1"/>
              <a:t>trvá</a:t>
            </a:r>
            <a:r>
              <a:rPr sz="2200" dirty="0"/>
              <a:t>, </a:t>
            </a:r>
            <a:r>
              <a:rPr sz="2200" dirty="0" err="1"/>
              <a:t>tím</a:t>
            </a:r>
            <a:r>
              <a:rPr sz="2200" dirty="0"/>
              <a:t> </a:t>
            </a:r>
            <a:r>
              <a:rPr sz="2200" dirty="0" err="1"/>
              <a:t>výraznější</a:t>
            </a:r>
            <a:r>
              <a:rPr sz="2200" dirty="0"/>
              <a:t> </a:t>
            </a:r>
            <a:r>
              <a:rPr sz="2200" dirty="0" err="1"/>
              <a:t>může</a:t>
            </a:r>
            <a:r>
              <a:rPr sz="2200" dirty="0"/>
              <a:t> </a:t>
            </a:r>
            <a:r>
              <a:rPr sz="2200" dirty="0" err="1"/>
              <a:t>být</a:t>
            </a:r>
            <a:r>
              <a:rPr sz="2200" dirty="0"/>
              <a:t> </a:t>
            </a:r>
            <a:r>
              <a:rPr sz="2200" dirty="0" err="1"/>
              <a:t>dopad</a:t>
            </a:r>
            <a:r>
              <a:rPr sz="2200" dirty="0"/>
              <a:t> </a:t>
            </a:r>
            <a:r>
              <a:rPr sz="2200" dirty="0" err="1"/>
              <a:t>na</a:t>
            </a:r>
            <a:r>
              <a:rPr sz="2200" dirty="0"/>
              <a:t> KF</a:t>
            </a:r>
          </a:p>
          <a:p>
            <a:pPr marL="297815" indent="-297815" defTabSz="391414">
              <a:lnSpc>
                <a:spcPct val="100000"/>
              </a:lnSpc>
              <a:spcBef>
                <a:spcPts val="2800"/>
              </a:spcBef>
              <a:defRPr sz="2144"/>
            </a:pPr>
            <a:r>
              <a:rPr lang="cs-CZ" sz="2200" dirty="0" err="1" smtClean="0"/>
              <a:t>č</a:t>
            </a:r>
            <a:r>
              <a:rPr sz="2200" dirty="0" err="1" smtClean="0"/>
              <a:t>ím</a:t>
            </a:r>
            <a:r>
              <a:rPr sz="2200" dirty="0" smtClean="0"/>
              <a:t> </a:t>
            </a:r>
            <a:r>
              <a:rPr sz="2200" dirty="0" err="1"/>
              <a:t>vyšší</a:t>
            </a:r>
            <a:r>
              <a:rPr sz="2200" dirty="0"/>
              <a:t> </a:t>
            </a:r>
            <a:r>
              <a:rPr sz="2200" dirty="0" err="1"/>
              <a:t>frekvence</a:t>
            </a:r>
            <a:r>
              <a:rPr sz="2200" dirty="0"/>
              <a:t> </a:t>
            </a:r>
            <a:r>
              <a:rPr sz="2200" dirty="0" err="1"/>
              <a:t>záchvatů</a:t>
            </a:r>
            <a:r>
              <a:rPr sz="2200" dirty="0"/>
              <a:t> a </a:t>
            </a:r>
            <a:r>
              <a:rPr sz="2200" dirty="0" err="1" smtClean="0"/>
              <a:t>čí</a:t>
            </a:r>
            <a:r>
              <a:rPr lang="cs-CZ" sz="2200" dirty="0" smtClean="0"/>
              <a:t>m</a:t>
            </a:r>
            <a:r>
              <a:rPr sz="2200" dirty="0" smtClean="0"/>
              <a:t> </a:t>
            </a:r>
            <a:r>
              <a:rPr sz="2200" dirty="0" err="1"/>
              <a:t>jsou</a:t>
            </a:r>
            <a:r>
              <a:rPr sz="2200" dirty="0"/>
              <a:t> </a:t>
            </a:r>
            <a:r>
              <a:rPr sz="2200" dirty="0" err="1"/>
              <a:t>delší</a:t>
            </a:r>
            <a:r>
              <a:rPr sz="2200" dirty="0"/>
              <a:t>, </a:t>
            </a:r>
            <a:r>
              <a:rPr sz="2200" dirty="0" err="1"/>
              <a:t>tím</a:t>
            </a:r>
            <a:r>
              <a:rPr sz="2200" dirty="0"/>
              <a:t> </a:t>
            </a:r>
            <a:r>
              <a:rPr sz="2200" dirty="0" err="1"/>
              <a:t>může</a:t>
            </a:r>
            <a:r>
              <a:rPr sz="2200" dirty="0"/>
              <a:t> </a:t>
            </a:r>
            <a:r>
              <a:rPr sz="2200" dirty="0" err="1"/>
              <a:t>být</a:t>
            </a:r>
            <a:r>
              <a:rPr sz="2200" dirty="0"/>
              <a:t> </a:t>
            </a:r>
            <a:r>
              <a:rPr sz="2200" dirty="0" err="1"/>
              <a:t>větší</a:t>
            </a:r>
            <a:r>
              <a:rPr sz="2200" dirty="0"/>
              <a:t> </a:t>
            </a:r>
            <a:r>
              <a:rPr sz="2200" dirty="0" err="1"/>
              <a:t>dopad</a:t>
            </a:r>
            <a:r>
              <a:rPr sz="2200" dirty="0"/>
              <a:t> </a:t>
            </a:r>
            <a:r>
              <a:rPr sz="2200" dirty="0" err="1"/>
              <a:t>na</a:t>
            </a:r>
            <a:r>
              <a:rPr sz="2200" dirty="0"/>
              <a:t> KF (</a:t>
            </a:r>
            <a:r>
              <a:rPr sz="2200" dirty="0" err="1"/>
              <a:t>markantně</a:t>
            </a:r>
            <a:r>
              <a:rPr sz="2200" dirty="0"/>
              <a:t> </a:t>
            </a:r>
            <a:r>
              <a:rPr sz="2200" dirty="0" err="1"/>
              <a:t>záchvaty</a:t>
            </a:r>
            <a:r>
              <a:rPr sz="2200" dirty="0"/>
              <a:t> </a:t>
            </a:r>
            <a:r>
              <a:rPr sz="2200" dirty="0" err="1"/>
              <a:t>generalizované</a:t>
            </a:r>
            <a:r>
              <a:rPr sz="2200" dirty="0"/>
              <a:t>, </a:t>
            </a:r>
            <a:r>
              <a:rPr sz="2200" dirty="0" err="1"/>
              <a:t>nejvýrazněji</a:t>
            </a:r>
            <a:r>
              <a:rPr sz="2200" dirty="0"/>
              <a:t> status epilepticus - </a:t>
            </a:r>
            <a:r>
              <a:rPr sz="2200" dirty="0" err="1"/>
              <a:t>stav</a:t>
            </a:r>
            <a:r>
              <a:rPr sz="2200" dirty="0"/>
              <a:t>, </a:t>
            </a:r>
            <a:r>
              <a:rPr sz="2200" dirty="0" err="1"/>
              <a:t>kdy</a:t>
            </a:r>
            <a:r>
              <a:rPr sz="2200" dirty="0"/>
              <a:t> </a:t>
            </a:r>
            <a:r>
              <a:rPr sz="2200" dirty="0" err="1"/>
              <a:t>jeden</a:t>
            </a:r>
            <a:r>
              <a:rPr sz="2200" dirty="0"/>
              <a:t> </a:t>
            </a:r>
            <a:r>
              <a:rPr sz="2200" dirty="0" err="1"/>
              <a:t>záchvat</a:t>
            </a:r>
            <a:r>
              <a:rPr sz="2200" dirty="0"/>
              <a:t> </a:t>
            </a:r>
            <a:r>
              <a:rPr sz="2200" dirty="0" err="1"/>
              <a:t>navazuje</a:t>
            </a:r>
            <a:r>
              <a:rPr sz="2200" dirty="0"/>
              <a:t> </a:t>
            </a:r>
            <a:r>
              <a:rPr sz="2200" dirty="0" err="1"/>
              <a:t>na</a:t>
            </a:r>
            <a:r>
              <a:rPr sz="2200" dirty="0"/>
              <a:t> </a:t>
            </a:r>
            <a:r>
              <a:rPr sz="2200" dirty="0" err="1"/>
              <a:t>druhý</a:t>
            </a:r>
            <a:r>
              <a:rPr sz="2200" dirty="0"/>
              <a:t>, </a:t>
            </a:r>
            <a:r>
              <a:rPr sz="2200" dirty="0" err="1"/>
              <a:t>aniž</a:t>
            </a:r>
            <a:r>
              <a:rPr sz="2200" dirty="0"/>
              <a:t> by u </a:t>
            </a:r>
            <a:r>
              <a:rPr sz="2200" dirty="0" err="1"/>
              <a:t>pacienta</a:t>
            </a:r>
            <a:r>
              <a:rPr sz="2200" dirty="0"/>
              <a:t> </a:t>
            </a:r>
            <a:r>
              <a:rPr sz="2200" dirty="0" err="1"/>
              <a:t>došlo</a:t>
            </a:r>
            <a:r>
              <a:rPr sz="2200" dirty="0"/>
              <a:t> k </a:t>
            </a:r>
            <a:r>
              <a:rPr sz="2200" dirty="0" err="1"/>
              <a:t>návratu</a:t>
            </a:r>
            <a:r>
              <a:rPr sz="2200" dirty="0"/>
              <a:t> </a:t>
            </a:r>
            <a:r>
              <a:rPr sz="2200" dirty="0" err="1"/>
              <a:t>vědomí</a:t>
            </a:r>
            <a:r>
              <a:rPr sz="2200" dirty="0"/>
              <a:t> </a:t>
            </a:r>
            <a:r>
              <a:rPr sz="2200" dirty="0" err="1"/>
              <a:t>po</a:t>
            </a:r>
            <a:r>
              <a:rPr sz="2200" dirty="0"/>
              <a:t> </a:t>
            </a:r>
            <a:r>
              <a:rPr sz="2200" dirty="0" err="1"/>
              <a:t>dobu</a:t>
            </a:r>
            <a:r>
              <a:rPr sz="2200" dirty="0"/>
              <a:t> </a:t>
            </a:r>
            <a:r>
              <a:rPr sz="2200" dirty="0" err="1"/>
              <a:t>minimálně</a:t>
            </a:r>
            <a:r>
              <a:rPr sz="2200" dirty="0"/>
              <a:t> 30 </a:t>
            </a:r>
            <a:r>
              <a:rPr sz="2200" dirty="0" err="1"/>
              <a:t>minut</a:t>
            </a:r>
            <a:r>
              <a:rPr sz="2200" dirty="0"/>
              <a:t>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Klíčový faktor, který má dopad na kvalitu KF - etiologie onemocnění…"/>
          <p:cNvSpPr txBox="1">
            <a:spLocks noGrp="1"/>
          </p:cNvSpPr>
          <p:nvPr>
            <p:ph type="body" idx="1"/>
          </p:nvPr>
        </p:nvSpPr>
        <p:spPr>
          <a:xfrm>
            <a:off x="296562" y="1198605"/>
            <a:ext cx="12480324" cy="8118389"/>
          </a:xfrm>
          <a:prstGeom prst="rect">
            <a:avLst/>
          </a:prstGeom>
        </p:spPr>
        <p:txBody>
          <a:bodyPr>
            <a:noAutofit/>
          </a:bodyPr>
          <a:lstStyle/>
          <a:p>
            <a:pPr marL="226695" indent="-226695" defTabSz="297941">
              <a:spcBef>
                <a:spcPts val="2100"/>
              </a:spcBef>
              <a:defRPr sz="1632"/>
            </a:pPr>
            <a:r>
              <a:rPr lang="cs-CZ" sz="2000" dirty="0" err="1" smtClean="0"/>
              <a:t>k</a:t>
            </a:r>
            <a:r>
              <a:rPr sz="2000" dirty="0" err="1" smtClean="0"/>
              <a:t>líčový</a:t>
            </a:r>
            <a:r>
              <a:rPr sz="2000" dirty="0" smtClean="0"/>
              <a:t> </a:t>
            </a:r>
            <a:r>
              <a:rPr sz="2000" dirty="0" err="1"/>
              <a:t>faktor</a:t>
            </a:r>
            <a:r>
              <a:rPr sz="2000" dirty="0"/>
              <a:t>, </a:t>
            </a:r>
            <a:r>
              <a:rPr sz="2000" dirty="0" err="1"/>
              <a:t>který</a:t>
            </a:r>
            <a:r>
              <a:rPr sz="2000" dirty="0"/>
              <a:t> </a:t>
            </a:r>
            <a:r>
              <a:rPr sz="2000" dirty="0" err="1"/>
              <a:t>má</a:t>
            </a:r>
            <a:r>
              <a:rPr sz="2000" dirty="0"/>
              <a:t> </a:t>
            </a:r>
            <a:r>
              <a:rPr sz="2000" dirty="0" err="1"/>
              <a:t>dopad</a:t>
            </a:r>
            <a:r>
              <a:rPr sz="2000" dirty="0"/>
              <a:t> </a:t>
            </a:r>
            <a:r>
              <a:rPr sz="2000" dirty="0" err="1"/>
              <a:t>na</a:t>
            </a:r>
            <a:r>
              <a:rPr sz="2000" dirty="0"/>
              <a:t> </a:t>
            </a:r>
            <a:r>
              <a:rPr sz="2000" dirty="0" err="1"/>
              <a:t>kvalitu</a:t>
            </a:r>
            <a:r>
              <a:rPr sz="2000" dirty="0"/>
              <a:t> KF - </a:t>
            </a:r>
            <a:r>
              <a:rPr sz="2000" dirty="0" err="1"/>
              <a:t>etiologie</a:t>
            </a:r>
            <a:r>
              <a:rPr sz="2000" dirty="0"/>
              <a:t> </a:t>
            </a:r>
            <a:r>
              <a:rPr sz="2000" dirty="0" err="1"/>
              <a:t>onemocnění</a:t>
            </a:r>
            <a:endParaRPr sz="2000" dirty="0"/>
          </a:p>
          <a:p>
            <a:pPr marL="226695" indent="-226695" defTabSz="297941">
              <a:spcBef>
                <a:spcPts val="2100"/>
              </a:spcBef>
              <a:defRPr sz="1632"/>
            </a:pPr>
            <a:r>
              <a:rPr lang="cs-CZ" sz="2000" dirty="0" err="1" smtClean="0"/>
              <a:t>p</a:t>
            </a:r>
            <a:r>
              <a:rPr sz="2000" dirty="0" err="1" smtClean="0"/>
              <a:t>acienti</a:t>
            </a:r>
            <a:r>
              <a:rPr sz="2000" dirty="0"/>
              <a:t>, </a:t>
            </a:r>
            <a:r>
              <a:rPr sz="2000" dirty="0" err="1"/>
              <a:t>kde</a:t>
            </a:r>
            <a:r>
              <a:rPr sz="2000" dirty="0"/>
              <a:t> </a:t>
            </a:r>
            <a:r>
              <a:rPr lang="cs-CZ" sz="2000" dirty="0" err="1" smtClean="0"/>
              <a:t>z</a:t>
            </a:r>
            <a:r>
              <a:rPr sz="2000" dirty="0" err="1" smtClean="0"/>
              <a:t>áchvaty</a:t>
            </a:r>
            <a:r>
              <a:rPr sz="2000" dirty="0" smtClean="0"/>
              <a:t> </a:t>
            </a:r>
            <a:r>
              <a:rPr sz="2000" dirty="0"/>
              <a:t>v </a:t>
            </a:r>
            <a:r>
              <a:rPr sz="2000" dirty="0" err="1"/>
              <a:t>důsledku</a:t>
            </a:r>
            <a:r>
              <a:rPr sz="2000" dirty="0"/>
              <a:t> </a:t>
            </a:r>
            <a:r>
              <a:rPr sz="2000" dirty="0" err="1"/>
              <a:t>progresivního</a:t>
            </a:r>
            <a:r>
              <a:rPr sz="2000" dirty="0"/>
              <a:t> </a:t>
            </a:r>
            <a:r>
              <a:rPr sz="2000" dirty="0" err="1"/>
              <a:t>degenerativního</a:t>
            </a:r>
            <a:r>
              <a:rPr sz="2000" dirty="0"/>
              <a:t> </a:t>
            </a:r>
            <a:r>
              <a:rPr sz="2000" dirty="0" err="1"/>
              <a:t>mozkového</a:t>
            </a:r>
            <a:r>
              <a:rPr sz="2000" dirty="0"/>
              <a:t> </a:t>
            </a:r>
            <a:r>
              <a:rPr sz="2000" dirty="0" err="1"/>
              <a:t>onemocnění</a:t>
            </a:r>
            <a:r>
              <a:rPr sz="2000" dirty="0"/>
              <a:t> </a:t>
            </a:r>
            <a:r>
              <a:rPr sz="2000" dirty="0" err="1"/>
              <a:t>mívají</a:t>
            </a:r>
            <a:r>
              <a:rPr sz="2000" dirty="0"/>
              <a:t> KD </a:t>
            </a:r>
            <a:r>
              <a:rPr sz="2000" dirty="0" err="1"/>
              <a:t>typicky</a:t>
            </a:r>
            <a:r>
              <a:rPr sz="2000" dirty="0"/>
              <a:t>; </a:t>
            </a:r>
            <a:r>
              <a:rPr sz="2000" dirty="0" err="1"/>
              <a:t>stejně</a:t>
            </a:r>
            <a:r>
              <a:rPr sz="2000" dirty="0"/>
              <a:t> </a:t>
            </a:r>
            <a:r>
              <a:rPr sz="2000" dirty="0" err="1"/>
              <a:t>tak</a:t>
            </a:r>
            <a:r>
              <a:rPr sz="2000" dirty="0"/>
              <a:t> </a:t>
            </a:r>
            <a:r>
              <a:rPr sz="2000" dirty="0" err="1"/>
              <a:t>pacienti</a:t>
            </a:r>
            <a:r>
              <a:rPr sz="2000" dirty="0"/>
              <a:t> s MR </a:t>
            </a:r>
            <a:r>
              <a:rPr sz="2000" dirty="0" err="1"/>
              <a:t>mají</a:t>
            </a:r>
            <a:r>
              <a:rPr sz="2000" dirty="0"/>
              <a:t> </a:t>
            </a:r>
            <a:r>
              <a:rPr sz="2000" dirty="0" err="1"/>
              <a:t>vyšší</a:t>
            </a:r>
            <a:r>
              <a:rPr sz="2000" dirty="0"/>
              <a:t> </a:t>
            </a:r>
            <a:r>
              <a:rPr sz="2000" dirty="0" err="1"/>
              <a:t>incidenci</a:t>
            </a:r>
            <a:r>
              <a:rPr sz="2000" dirty="0"/>
              <a:t> </a:t>
            </a:r>
            <a:r>
              <a:rPr sz="2000" dirty="0" err="1"/>
              <a:t>výskytu</a:t>
            </a:r>
            <a:r>
              <a:rPr sz="2000" dirty="0"/>
              <a:t> EPI, </a:t>
            </a:r>
            <a:r>
              <a:rPr sz="2000" dirty="0" err="1"/>
              <a:t>včetně</a:t>
            </a:r>
            <a:r>
              <a:rPr sz="2000" dirty="0"/>
              <a:t> </a:t>
            </a:r>
            <a:r>
              <a:rPr sz="2000" dirty="0" err="1"/>
              <a:t>farmakorezistentní</a:t>
            </a:r>
            <a:r>
              <a:rPr sz="2000" dirty="0"/>
              <a:t>; </a:t>
            </a:r>
            <a:r>
              <a:rPr sz="2000" dirty="0" err="1"/>
              <a:t>pacienti</a:t>
            </a:r>
            <a:r>
              <a:rPr sz="2000" dirty="0"/>
              <a:t> s </a:t>
            </a:r>
            <a:r>
              <a:rPr sz="2000" dirty="0" err="1"/>
              <a:t>fokální</a:t>
            </a:r>
            <a:r>
              <a:rPr sz="2000" dirty="0"/>
              <a:t> </a:t>
            </a:r>
            <a:r>
              <a:rPr sz="2000" dirty="0" err="1"/>
              <a:t>mozkovou</a:t>
            </a:r>
            <a:r>
              <a:rPr sz="2000" dirty="0"/>
              <a:t> </a:t>
            </a:r>
            <a:r>
              <a:rPr sz="2000" dirty="0" err="1"/>
              <a:t>lézí</a:t>
            </a:r>
            <a:r>
              <a:rPr sz="2000" dirty="0"/>
              <a:t> </a:t>
            </a:r>
            <a:r>
              <a:rPr sz="2000" dirty="0" err="1"/>
              <a:t>mohou</a:t>
            </a:r>
            <a:r>
              <a:rPr sz="2000" dirty="0"/>
              <a:t> </a:t>
            </a:r>
            <a:r>
              <a:rPr sz="2000" dirty="0" err="1"/>
              <a:t>vykazovat</a:t>
            </a:r>
            <a:r>
              <a:rPr sz="2000" dirty="0"/>
              <a:t> </a:t>
            </a:r>
            <a:r>
              <a:rPr sz="2000" dirty="0" err="1"/>
              <a:t>specifické</a:t>
            </a:r>
            <a:r>
              <a:rPr sz="2000" dirty="0"/>
              <a:t> </a:t>
            </a:r>
            <a:r>
              <a:rPr sz="2000" dirty="0" err="1"/>
              <a:t>kognitivní</a:t>
            </a:r>
            <a:r>
              <a:rPr sz="2000" dirty="0"/>
              <a:t> </a:t>
            </a:r>
            <a:r>
              <a:rPr sz="2000" dirty="0" err="1"/>
              <a:t>nebo</a:t>
            </a:r>
            <a:r>
              <a:rPr sz="2000" dirty="0"/>
              <a:t> </a:t>
            </a:r>
            <a:r>
              <a:rPr sz="2000" dirty="0" err="1"/>
              <a:t>behaviorální</a:t>
            </a:r>
            <a:r>
              <a:rPr sz="2000" dirty="0"/>
              <a:t> </a:t>
            </a:r>
            <a:r>
              <a:rPr sz="2000" dirty="0" err="1"/>
              <a:t>deficity</a:t>
            </a:r>
            <a:r>
              <a:rPr sz="2000" dirty="0"/>
              <a:t> </a:t>
            </a:r>
            <a:r>
              <a:rPr sz="2000" dirty="0" err="1"/>
              <a:t>při</a:t>
            </a:r>
            <a:r>
              <a:rPr sz="2000" dirty="0"/>
              <a:t> </a:t>
            </a:r>
            <a:r>
              <a:rPr sz="2000" dirty="0" err="1"/>
              <a:t>jinak</a:t>
            </a:r>
            <a:r>
              <a:rPr sz="2000" dirty="0"/>
              <a:t> </a:t>
            </a:r>
            <a:r>
              <a:rPr sz="2000" dirty="0" err="1"/>
              <a:t>poměrně</a:t>
            </a:r>
            <a:r>
              <a:rPr sz="2000" dirty="0"/>
              <a:t> </a:t>
            </a:r>
            <a:r>
              <a:rPr sz="2000" dirty="0" err="1"/>
              <a:t>kvalitním</a:t>
            </a:r>
            <a:r>
              <a:rPr sz="2000" dirty="0"/>
              <a:t> </a:t>
            </a:r>
            <a:r>
              <a:rPr sz="2000" dirty="0" err="1"/>
              <a:t>kognitivním</a:t>
            </a:r>
            <a:r>
              <a:rPr sz="2000" dirty="0"/>
              <a:t> </a:t>
            </a:r>
            <a:r>
              <a:rPr sz="2000" dirty="0" err="1"/>
              <a:t>profilu</a:t>
            </a:r>
            <a:endParaRPr sz="2000" dirty="0"/>
          </a:p>
          <a:p>
            <a:pPr marL="226695" indent="-226695" defTabSz="297941">
              <a:spcBef>
                <a:spcPts val="2100"/>
              </a:spcBef>
              <a:defRPr sz="1632"/>
            </a:pPr>
            <a:r>
              <a:rPr lang="cs-CZ" sz="2000" dirty="0" err="1" smtClean="0"/>
              <a:t>o</a:t>
            </a:r>
            <a:r>
              <a:rPr sz="2000" dirty="0" err="1" smtClean="0"/>
              <a:t>becná</a:t>
            </a:r>
            <a:r>
              <a:rPr sz="2000" dirty="0" smtClean="0"/>
              <a:t> </a:t>
            </a:r>
            <a:r>
              <a:rPr sz="2000" dirty="0" err="1"/>
              <a:t>zkušenost</a:t>
            </a:r>
            <a:r>
              <a:rPr sz="2000" dirty="0"/>
              <a:t> - </a:t>
            </a:r>
            <a:r>
              <a:rPr sz="2000" dirty="0" err="1"/>
              <a:t>pacienti</a:t>
            </a:r>
            <a:r>
              <a:rPr sz="2000" dirty="0"/>
              <a:t> s EPI </a:t>
            </a:r>
            <a:r>
              <a:rPr sz="2000" dirty="0" err="1" smtClean="0"/>
              <a:t>hodnot</a:t>
            </a:r>
            <a:r>
              <a:rPr lang="cs-CZ" sz="2000" dirty="0" smtClean="0"/>
              <a:t>í a</a:t>
            </a:r>
            <a:r>
              <a:rPr sz="2000" dirty="0" smtClean="0"/>
              <a:t> </a:t>
            </a:r>
            <a:r>
              <a:rPr sz="2000" dirty="0" err="1"/>
              <a:t>vnímají</a:t>
            </a:r>
            <a:r>
              <a:rPr sz="2000" dirty="0"/>
              <a:t> </a:t>
            </a:r>
            <a:r>
              <a:rPr sz="2000" dirty="0" err="1"/>
              <a:t>své</a:t>
            </a:r>
            <a:r>
              <a:rPr sz="2000" dirty="0"/>
              <a:t> KD </a:t>
            </a:r>
            <a:r>
              <a:rPr sz="2000" dirty="0" err="1"/>
              <a:t>jako</a:t>
            </a:r>
            <a:r>
              <a:rPr sz="2000" dirty="0"/>
              <a:t> </a:t>
            </a:r>
            <a:r>
              <a:rPr sz="2000" dirty="0" err="1"/>
              <a:t>výraznější</a:t>
            </a:r>
            <a:r>
              <a:rPr sz="2000" dirty="0"/>
              <a:t> a </a:t>
            </a:r>
            <a:r>
              <a:rPr sz="2000" dirty="0" err="1"/>
              <a:t>závažnější</a:t>
            </a:r>
            <a:r>
              <a:rPr sz="2000" dirty="0"/>
              <a:t>, </a:t>
            </a:r>
            <a:r>
              <a:rPr sz="2000" dirty="0" err="1"/>
              <a:t>než</a:t>
            </a:r>
            <a:r>
              <a:rPr sz="2000" dirty="0"/>
              <a:t> se </a:t>
            </a:r>
            <a:r>
              <a:rPr sz="2000" dirty="0" err="1"/>
              <a:t>objektivně</a:t>
            </a:r>
            <a:r>
              <a:rPr sz="2000" dirty="0"/>
              <a:t> </a:t>
            </a:r>
            <a:r>
              <a:rPr sz="2000" dirty="0" err="1"/>
              <a:t>prokáže</a:t>
            </a:r>
            <a:r>
              <a:rPr sz="2000" dirty="0"/>
              <a:t> NPS </a:t>
            </a:r>
            <a:r>
              <a:rPr sz="2000" dirty="0" err="1"/>
              <a:t>vyšetřením</a:t>
            </a:r>
            <a:endParaRPr sz="2000" dirty="0"/>
          </a:p>
          <a:p>
            <a:pPr marL="226695" indent="-226695" defTabSz="297941">
              <a:spcBef>
                <a:spcPts val="2100"/>
              </a:spcBef>
              <a:defRPr sz="1632"/>
            </a:pPr>
            <a:r>
              <a:rPr lang="cs-CZ" sz="2000" dirty="0" err="1" smtClean="0"/>
              <a:t>v</a:t>
            </a:r>
            <a:r>
              <a:rPr sz="2000" dirty="0" smtClean="0"/>
              <a:t>e </a:t>
            </a:r>
            <a:r>
              <a:rPr sz="2000" dirty="0" err="1"/>
              <a:t>fázi</a:t>
            </a:r>
            <a:r>
              <a:rPr sz="2000" dirty="0"/>
              <a:t> </a:t>
            </a:r>
            <a:r>
              <a:rPr sz="2000" dirty="0" err="1"/>
              <a:t>dekompenzace</a:t>
            </a:r>
            <a:r>
              <a:rPr sz="2000" dirty="0"/>
              <a:t> </a:t>
            </a:r>
            <a:r>
              <a:rPr sz="2000" dirty="0" err="1"/>
              <a:t>onemocnění</a:t>
            </a:r>
            <a:r>
              <a:rPr sz="2000" dirty="0"/>
              <a:t> - </a:t>
            </a:r>
            <a:r>
              <a:rPr sz="2000" dirty="0" err="1"/>
              <a:t>kognitivní</a:t>
            </a:r>
            <a:r>
              <a:rPr sz="2000" dirty="0"/>
              <a:t> </a:t>
            </a:r>
            <a:r>
              <a:rPr sz="2000" dirty="0" err="1"/>
              <a:t>výkony</a:t>
            </a:r>
            <a:r>
              <a:rPr sz="2000" dirty="0"/>
              <a:t> </a:t>
            </a:r>
            <a:r>
              <a:rPr sz="2000" dirty="0" err="1"/>
              <a:t>budou</a:t>
            </a:r>
            <a:r>
              <a:rPr sz="2000" dirty="0"/>
              <a:t> </a:t>
            </a:r>
            <a:r>
              <a:rPr sz="2000" dirty="0" err="1"/>
              <a:t>více</a:t>
            </a:r>
            <a:r>
              <a:rPr sz="2000" dirty="0"/>
              <a:t> </a:t>
            </a:r>
            <a:r>
              <a:rPr sz="2000" dirty="0" err="1"/>
              <a:t>alterované</a:t>
            </a:r>
            <a:r>
              <a:rPr sz="2000" dirty="0"/>
              <a:t>; </a:t>
            </a:r>
            <a:r>
              <a:rPr sz="2000" dirty="0" err="1"/>
              <a:t>nutnost</a:t>
            </a:r>
            <a:r>
              <a:rPr sz="2000" dirty="0"/>
              <a:t> </a:t>
            </a:r>
            <a:r>
              <a:rPr sz="2000" dirty="0" err="1"/>
              <a:t>zvážit</a:t>
            </a:r>
            <a:r>
              <a:rPr sz="2000" dirty="0"/>
              <a:t>, </a:t>
            </a:r>
            <a:r>
              <a:rPr sz="2000" dirty="0" err="1"/>
              <a:t>zda</a:t>
            </a:r>
            <a:r>
              <a:rPr sz="2000" dirty="0"/>
              <a:t> </a:t>
            </a:r>
            <a:r>
              <a:rPr sz="2000" dirty="0" err="1"/>
              <a:t>pokračovat</a:t>
            </a:r>
            <a:r>
              <a:rPr sz="2000" dirty="0"/>
              <a:t> </a:t>
            </a:r>
            <a:r>
              <a:rPr sz="2000" dirty="0" err="1"/>
              <a:t>ve</a:t>
            </a:r>
            <a:r>
              <a:rPr sz="2000" dirty="0"/>
              <a:t> </a:t>
            </a:r>
            <a:r>
              <a:rPr sz="2000" dirty="0" err="1"/>
              <a:t>vyšetření</a:t>
            </a:r>
            <a:r>
              <a:rPr sz="2000" dirty="0" smtClean="0"/>
              <a:t>,</a:t>
            </a:r>
            <a:r>
              <a:rPr lang="cs-CZ" sz="2000" dirty="0" smtClean="0"/>
              <a:t> </a:t>
            </a:r>
            <a:r>
              <a:rPr sz="2000" dirty="0" err="1" smtClean="0"/>
              <a:t>pokud</a:t>
            </a:r>
            <a:r>
              <a:rPr sz="2000" dirty="0" smtClean="0"/>
              <a:t> </a:t>
            </a:r>
            <a:r>
              <a:rPr sz="2000" dirty="0"/>
              <a:t>v </a:t>
            </a:r>
            <a:r>
              <a:rPr sz="2000" dirty="0" err="1"/>
              <a:t>jeho</a:t>
            </a:r>
            <a:r>
              <a:rPr sz="2000" dirty="0"/>
              <a:t> </a:t>
            </a:r>
            <a:r>
              <a:rPr sz="2000" dirty="0" err="1"/>
              <a:t>průběhu</a:t>
            </a:r>
            <a:r>
              <a:rPr sz="2000" dirty="0"/>
              <a:t> </a:t>
            </a:r>
            <a:r>
              <a:rPr sz="2000" dirty="0" err="1"/>
              <a:t>vznikne</a:t>
            </a:r>
            <a:r>
              <a:rPr sz="2000" dirty="0"/>
              <a:t> </a:t>
            </a:r>
            <a:r>
              <a:rPr sz="2000" dirty="0" err="1"/>
              <a:t>záchvat</a:t>
            </a:r>
            <a:endParaRPr sz="2000" dirty="0"/>
          </a:p>
          <a:p>
            <a:pPr marL="226695" indent="-226695" defTabSz="297941">
              <a:spcBef>
                <a:spcPts val="2100"/>
              </a:spcBef>
              <a:defRPr sz="1632"/>
            </a:pPr>
            <a:r>
              <a:rPr lang="cs-CZ" sz="2000" dirty="0" smtClean="0"/>
              <a:t>a</a:t>
            </a:r>
            <a:r>
              <a:rPr sz="2000" dirty="0" err="1" smtClean="0"/>
              <a:t>bsence</a:t>
            </a:r>
            <a:r>
              <a:rPr sz="2000" dirty="0" smtClean="0"/>
              <a:t> </a:t>
            </a:r>
            <a:r>
              <a:rPr sz="2000" dirty="0" err="1"/>
              <a:t>nebo</a:t>
            </a:r>
            <a:r>
              <a:rPr sz="2000" dirty="0"/>
              <a:t> </a:t>
            </a:r>
            <a:r>
              <a:rPr sz="2000" dirty="0" err="1"/>
              <a:t>některé</a:t>
            </a:r>
            <a:r>
              <a:rPr sz="2000" dirty="0"/>
              <a:t> </a:t>
            </a:r>
            <a:r>
              <a:rPr sz="2000" dirty="0" err="1"/>
              <a:t>typy</a:t>
            </a:r>
            <a:r>
              <a:rPr sz="2000" dirty="0"/>
              <a:t> </a:t>
            </a:r>
            <a:r>
              <a:rPr sz="2000" dirty="0" err="1"/>
              <a:t>parciálních</a:t>
            </a:r>
            <a:r>
              <a:rPr sz="2000" dirty="0"/>
              <a:t> </a:t>
            </a:r>
            <a:r>
              <a:rPr sz="2000" dirty="0" err="1"/>
              <a:t>záchvatů</a:t>
            </a:r>
            <a:r>
              <a:rPr sz="2000" dirty="0"/>
              <a:t> </a:t>
            </a:r>
            <a:r>
              <a:rPr sz="2000" dirty="0" err="1"/>
              <a:t>nejsou</a:t>
            </a:r>
            <a:r>
              <a:rPr sz="2000" dirty="0"/>
              <a:t> </a:t>
            </a:r>
            <a:r>
              <a:rPr sz="2000" dirty="0" err="1"/>
              <a:t>obvykle</a:t>
            </a:r>
            <a:r>
              <a:rPr sz="2000" dirty="0"/>
              <a:t> </a:t>
            </a:r>
            <a:r>
              <a:rPr sz="2000" dirty="0" err="1"/>
              <a:t>překážkou</a:t>
            </a:r>
            <a:r>
              <a:rPr sz="2000" dirty="0"/>
              <a:t> k </a:t>
            </a:r>
            <a:r>
              <a:rPr sz="2000" dirty="0" err="1"/>
              <a:t>dokončení</a:t>
            </a:r>
            <a:r>
              <a:rPr sz="2000" dirty="0"/>
              <a:t> </a:t>
            </a:r>
            <a:r>
              <a:rPr sz="2000" dirty="0" err="1"/>
              <a:t>vyšetření</a:t>
            </a:r>
            <a:endParaRPr sz="2000" dirty="0"/>
          </a:p>
          <a:p>
            <a:pPr marL="226695" indent="-226695" defTabSz="297941">
              <a:spcBef>
                <a:spcPts val="2100"/>
              </a:spcBef>
              <a:defRPr sz="1632"/>
            </a:pPr>
            <a:r>
              <a:rPr lang="cs-CZ" sz="2000" dirty="0" smtClean="0"/>
              <a:t>p</a:t>
            </a:r>
            <a:r>
              <a:rPr sz="2000" dirty="0" smtClean="0"/>
              <a:t>o </a:t>
            </a:r>
            <a:r>
              <a:rPr sz="2000" dirty="0" err="1"/>
              <a:t>generalizovaných</a:t>
            </a:r>
            <a:r>
              <a:rPr sz="2000" dirty="0"/>
              <a:t> </a:t>
            </a:r>
            <a:r>
              <a:rPr sz="2000" dirty="0" err="1"/>
              <a:t>záchvatech</a:t>
            </a:r>
            <a:r>
              <a:rPr sz="2000" dirty="0"/>
              <a:t> </a:t>
            </a:r>
            <a:r>
              <a:rPr sz="2000" dirty="0" err="1"/>
              <a:t>mohou</a:t>
            </a:r>
            <a:r>
              <a:rPr sz="2000" dirty="0"/>
              <a:t> </a:t>
            </a:r>
            <a:r>
              <a:rPr sz="2000" dirty="0" err="1"/>
              <a:t>být</a:t>
            </a:r>
            <a:r>
              <a:rPr sz="2000" dirty="0"/>
              <a:t> </a:t>
            </a:r>
            <a:r>
              <a:rPr sz="2000" dirty="0" err="1"/>
              <a:t>pacienti</a:t>
            </a:r>
            <a:r>
              <a:rPr sz="2000" dirty="0"/>
              <a:t> </a:t>
            </a:r>
            <a:r>
              <a:rPr sz="2000" dirty="0" err="1"/>
              <a:t>unavení</a:t>
            </a:r>
            <a:r>
              <a:rPr sz="2000" dirty="0"/>
              <a:t>, </a:t>
            </a:r>
            <a:r>
              <a:rPr sz="2000" dirty="0" err="1"/>
              <a:t>spaví</a:t>
            </a:r>
            <a:r>
              <a:rPr sz="2000" dirty="0"/>
              <a:t>, </a:t>
            </a:r>
            <a:r>
              <a:rPr sz="2000" dirty="0" err="1"/>
              <a:t>dezorientovaní</a:t>
            </a:r>
            <a:r>
              <a:rPr sz="2000" dirty="0"/>
              <a:t> - </a:t>
            </a:r>
            <a:r>
              <a:rPr sz="2000" dirty="0" err="1"/>
              <a:t>nejsou</a:t>
            </a:r>
            <a:r>
              <a:rPr sz="2000" dirty="0"/>
              <a:t> </a:t>
            </a:r>
            <a:r>
              <a:rPr sz="2000" dirty="0" err="1"/>
              <a:t>schopni</a:t>
            </a:r>
            <a:r>
              <a:rPr sz="2000" dirty="0"/>
              <a:t> </a:t>
            </a:r>
            <a:r>
              <a:rPr sz="2000" dirty="0" err="1"/>
              <a:t>další</a:t>
            </a:r>
            <a:r>
              <a:rPr sz="2000" dirty="0"/>
              <a:t> </a:t>
            </a:r>
            <a:r>
              <a:rPr sz="2000" dirty="0" err="1"/>
              <a:t>spolupráce</a:t>
            </a:r>
            <a:endParaRPr sz="2000" dirty="0"/>
          </a:p>
          <a:p>
            <a:pPr marL="226695" indent="-226695" defTabSz="297941">
              <a:spcBef>
                <a:spcPts val="2100"/>
              </a:spcBef>
              <a:defRPr sz="1632"/>
            </a:pPr>
            <a:r>
              <a:rPr lang="cs-CZ" sz="2000" dirty="0" err="1" smtClean="0"/>
              <a:t>a</a:t>
            </a:r>
            <a:r>
              <a:rPr sz="2000" dirty="0" err="1" smtClean="0"/>
              <a:t>ntiepiletická</a:t>
            </a:r>
            <a:r>
              <a:rPr sz="2000" dirty="0" smtClean="0"/>
              <a:t> </a:t>
            </a:r>
            <a:r>
              <a:rPr sz="2000" dirty="0" err="1"/>
              <a:t>léčba</a:t>
            </a:r>
            <a:r>
              <a:rPr sz="2000" dirty="0"/>
              <a:t> - </a:t>
            </a:r>
            <a:r>
              <a:rPr sz="2000" dirty="0" err="1"/>
              <a:t>není</a:t>
            </a:r>
            <a:r>
              <a:rPr sz="2000" dirty="0"/>
              <a:t> </a:t>
            </a:r>
            <a:r>
              <a:rPr sz="2000" dirty="0" err="1"/>
              <a:t>vhodné</a:t>
            </a:r>
            <a:r>
              <a:rPr sz="2000" dirty="0"/>
              <a:t> </a:t>
            </a:r>
            <a:r>
              <a:rPr sz="2000" dirty="0" err="1"/>
              <a:t>administrovat</a:t>
            </a:r>
            <a:r>
              <a:rPr sz="2000" dirty="0"/>
              <a:t> </a:t>
            </a:r>
            <a:r>
              <a:rPr sz="2000" dirty="0" err="1"/>
              <a:t>vyšetření</a:t>
            </a:r>
            <a:r>
              <a:rPr sz="2000" dirty="0"/>
              <a:t>, </a:t>
            </a:r>
            <a:r>
              <a:rPr sz="2000" dirty="0" err="1" smtClean="0"/>
              <a:t>kdy</a:t>
            </a:r>
            <a:r>
              <a:rPr lang="cs-CZ" sz="2000" dirty="0" smtClean="0"/>
              <a:t>ž </a:t>
            </a:r>
            <a:r>
              <a:rPr sz="2000" dirty="0" err="1" smtClean="0"/>
              <a:t>má</a:t>
            </a:r>
            <a:r>
              <a:rPr sz="2000" dirty="0" smtClean="0"/>
              <a:t> </a:t>
            </a:r>
            <a:r>
              <a:rPr sz="2000" dirty="0" err="1"/>
              <a:t>pacient</a:t>
            </a:r>
            <a:r>
              <a:rPr sz="2000" dirty="0"/>
              <a:t> </a:t>
            </a:r>
            <a:r>
              <a:rPr sz="2000" dirty="0" err="1"/>
              <a:t>sníženou</a:t>
            </a:r>
            <a:r>
              <a:rPr sz="2000" dirty="0"/>
              <a:t> </a:t>
            </a:r>
            <a:r>
              <a:rPr sz="2000" dirty="0" err="1"/>
              <a:t>nebo</a:t>
            </a:r>
            <a:r>
              <a:rPr sz="2000" dirty="0"/>
              <a:t> </a:t>
            </a:r>
            <a:r>
              <a:rPr sz="2000" dirty="0" err="1"/>
              <a:t>vysazenou</a:t>
            </a:r>
            <a:r>
              <a:rPr sz="2000" dirty="0"/>
              <a:t> </a:t>
            </a:r>
            <a:r>
              <a:rPr sz="2000" dirty="0" err="1"/>
              <a:t>medikaci</a:t>
            </a:r>
            <a:r>
              <a:rPr sz="2000" dirty="0"/>
              <a:t> (z </a:t>
            </a:r>
            <a:r>
              <a:rPr sz="2000" dirty="0" err="1"/>
              <a:t>důvodu</a:t>
            </a:r>
            <a:r>
              <a:rPr sz="2000" dirty="0"/>
              <a:t> video EEG </a:t>
            </a:r>
            <a:r>
              <a:rPr sz="2000" dirty="0" err="1"/>
              <a:t>monitorace</a:t>
            </a:r>
            <a:r>
              <a:rPr sz="2000" dirty="0"/>
              <a:t>, </a:t>
            </a:r>
            <a:r>
              <a:rPr sz="2000" dirty="0" err="1"/>
              <a:t>potažmo</a:t>
            </a:r>
            <a:r>
              <a:rPr sz="2000" dirty="0"/>
              <a:t> </a:t>
            </a:r>
            <a:r>
              <a:rPr sz="2000" dirty="0" err="1"/>
              <a:t>ve</a:t>
            </a:r>
            <a:r>
              <a:rPr sz="2000" dirty="0"/>
              <a:t> </a:t>
            </a:r>
            <a:r>
              <a:rPr sz="2000" dirty="0" err="1"/>
              <a:t>spojení</a:t>
            </a:r>
            <a:r>
              <a:rPr sz="2000" dirty="0"/>
              <a:t> se </a:t>
            </a:r>
            <a:r>
              <a:rPr sz="2000" dirty="0" err="1"/>
              <a:t>spánkovou</a:t>
            </a:r>
            <a:r>
              <a:rPr sz="2000" dirty="0"/>
              <a:t> </a:t>
            </a:r>
            <a:r>
              <a:rPr sz="2000" dirty="0" err="1"/>
              <a:t>deprivací</a:t>
            </a:r>
            <a:r>
              <a:rPr sz="2000" dirty="0"/>
              <a:t>), </a:t>
            </a:r>
            <a:r>
              <a:rPr sz="2000" dirty="0" err="1"/>
              <a:t>nebo</a:t>
            </a:r>
            <a:r>
              <a:rPr sz="2000" dirty="0"/>
              <a:t> v </a:t>
            </a:r>
            <a:r>
              <a:rPr sz="2000" dirty="0" err="1"/>
              <a:t>době</a:t>
            </a:r>
            <a:r>
              <a:rPr sz="2000" dirty="0"/>
              <a:t> </a:t>
            </a:r>
            <a:r>
              <a:rPr sz="2000" dirty="0" err="1"/>
              <a:t>nasazování</a:t>
            </a:r>
            <a:r>
              <a:rPr sz="2000" dirty="0"/>
              <a:t> </a:t>
            </a:r>
            <a:r>
              <a:rPr sz="2000" dirty="0" err="1"/>
              <a:t>nové</a:t>
            </a:r>
            <a:r>
              <a:rPr sz="2000" dirty="0"/>
              <a:t> </a:t>
            </a:r>
            <a:r>
              <a:rPr sz="2000" dirty="0" err="1"/>
              <a:t>medikace</a:t>
            </a:r>
            <a:endParaRPr sz="2000" dirty="0"/>
          </a:p>
          <a:p>
            <a:pPr marL="226695" indent="-226695" defTabSz="297941">
              <a:spcBef>
                <a:spcPts val="2100"/>
              </a:spcBef>
              <a:defRPr sz="1632"/>
            </a:pPr>
            <a:r>
              <a:rPr lang="cs-CZ" sz="2000" dirty="0" err="1" smtClean="0"/>
              <a:t>a</a:t>
            </a:r>
            <a:r>
              <a:rPr sz="2000" dirty="0" err="1" smtClean="0"/>
              <a:t>ntiepiletická</a:t>
            </a:r>
            <a:r>
              <a:rPr sz="2000" dirty="0" smtClean="0"/>
              <a:t> </a:t>
            </a:r>
            <a:r>
              <a:rPr sz="2000" dirty="0" err="1"/>
              <a:t>léčba</a:t>
            </a:r>
            <a:r>
              <a:rPr sz="2000" dirty="0"/>
              <a:t> </a:t>
            </a:r>
            <a:r>
              <a:rPr sz="2000" dirty="0" err="1"/>
              <a:t>má</a:t>
            </a:r>
            <a:r>
              <a:rPr sz="2000" dirty="0"/>
              <a:t> </a:t>
            </a:r>
            <a:r>
              <a:rPr sz="2000" dirty="0" err="1"/>
              <a:t>dopad</a:t>
            </a:r>
            <a:r>
              <a:rPr sz="2000" dirty="0"/>
              <a:t> </a:t>
            </a:r>
            <a:r>
              <a:rPr sz="2000" dirty="0" err="1"/>
              <a:t>na</a:t>
            </a:r>
            <a:r>
              <a:rPr sz="2000" dirty="0"/>
              <a:t> </a:t>
            </a:r>
            <a:r>
              <a:rPr sz="2000" dirty="0" err="1"/>
              <a:t>kognitivní</a:t>
            </a:r>
            <a:r>
              <a:rPr sz="2000" dirty="0"/>
              <a:t> </a:t>
            </a:r>
            <a:r>
              <a:rPr sz="2000" dirty="0" err="1"/>
              <a:t>procesy</a:t>
            </a:r>
            <a:r>
              <a:rPr sz="2000" dirty="0"/>
              <a:t> - </a:t>
            </a:r>
            <a:r>
              <a:rPr sz="2000" dirty="0" err="1"/>
              <a:t>např</a:t>
            </a:r>
            <a:r>
              <a:rPr sz="2000" dirty="0"/>
              <a:t>. </a:t>
            </a:r>
            <a:r>
              <a:rPr sz="2000" dirty="0" err="1"/>
              <a:t>fenobarbital</a:t>
            </a:r>
            <a:r>
              <a:rPr sz="2000" dirty="0"/>
              <a:t>, </a:t>
            </a:r>
            <a:r>
              <a:rPr sz="2000" dirty="0" err="1"/>
              <a:t>primidon</a:t>
            </a:r>
            <a:r>
              <a:rPr sz="2000" dirty="0"/>
              <a:t>, </a:t>
            </a:r>
            <a:r>
              <a:rPr sz="2000" dirty="0" err="1"/>
              <a:t>benzodiazepiny</a:t>
            </a:r>
            <a:r>
              <a:rPr sz="2000" dirty="0"/>
              <a:t>, </a:t>
            </a:r>
            <a:r>
              <a:rPr sz="2000" dirty="0" err="1"/>
              <a:t>fenytoin</a:t>
            </a:r>
            <a:r>
              <a:rPr sz="2000" dirty="0"/>
              <a:t>, </a:t>
            </a:r>
            <a:r>
              <a:rPr sz="2000" dirty="0" err="1"/>
              <a:t>karbamazepin</a:t>
            </a:r>
            <a:r>
              <a:rPr sz="2000" dirty="0"/>
              <a:t> - </a:t>
            </a:r>
            <a:r>
              <a:rPr sz="2000" dirty="0" err="1"/>
              <a:t>útlum</a:t>
            </a:r>
            <a:r>
              <a:rPr sz="2000" dirty="0" smtClean="0"/>
              <a:t>,</a:t>
            </a:r>
            <a:r>
              <a:rPr lang="cs-CZ" sz="2000" dirty="0" smtClean="0"/>
              <a:t> </a:t>
            </a:r>
            <a:r>
              <a:rPr sz="2000" dirty="0" err="1" smtClean="0"/>
              <a:t>kognitivní</a:t>
            </a:r>
            <a:r>
              <a:rPr sz="2000" dirty="0" smtClean="0"/>
              <a:t> </a:t>
            </a:r>
            <a:r>
              <a:rPr sz="2000" dirty="0" err="1"/>
              <a:t>zpomalení</a:t>
            </a:r>
            <a:r>
              <a:rPr sz="2000" dirty="0"/>
              <a:t>, </a:t>
            </a:r>
            <a:r>
              <a:rPr sz="2000" dirty="0" err="1"/>
              <a:t>poruchy</a:t>
            </a:r>
            <a:r>
              <a:rPr sz="2000" dirty="0"/>
              <a:t> </a:t>
            </a:r>
            <a:r>
              <a:rPr sz="2000" dirty="0" err="1"/>
              <a:t>pozornosti</a:t>
            </a:r>
            <a:r>
              <a:rPr sz="2000" dirty="0"/>
              <a:t> a </a:t>
            </a:r>
            <a:r>
              <a:rPr sz="2000" dirty="0" err="1"/>
              <a:t>učení</a:t>
            </a:r>
            <a:r>
              <a:rPr sz="2000" dirty="0"/>
              <a:t> se</a:t>
            </a:r>
          </a:p>
          <a:p>
            <a:pPr marL="226695" indent="-226695" defTabSz="297941">
              <a:spcBef>
                <a:spcPts val="2100"/>
              </a:spcBef>
              <a:defRPr sz="1632"/>
            </a:pPr>
            <a:r>
              <a:rPr lang="cs-CZ" sz="2000" dirty="0" err="1" smtClean="0"/>
              <a:t>r</a:t>
            </a:r>
            <a:r>
              <a:rPr sz="2000" dirty="0" err="1" smtClean="0"/>
              <a:t>izikovým</a:t>
            </a:r>
            <a:r>
              <a:rPr sz="2000" dirty="0" smtClean="0"/>
              <a:t> </a:t>
            </a:r>
            <a:r>
              <a:rPr sz="2000" dirty="0" err="1"/>
              <a:t>faktorem</a:t>
            </a:r>
            <a:r>
              <a:rPr sz="2000" dirty="0"/>
              <a:t> je </a:t>
            </a:r>
            <a:r>
              <a:rPr sz="2000" dirty="0" err="1"/>
              <a:t>rychlá</a:t>
            </a:r>
            <a:r>
              <a:rPr sz="2000" dirty="0"/>
              <a:t> </a:t>
            </a:r>
            <a:r>
              <a:rPr sz="2000" dirty="0" err="1"/>
              <a:t>titrace</a:t>
            </a:r>
            <a:r>
              <a:rPr sz="2000" dirty="0"/>
              <a:t> </a:t>
            </a:r>
            <a:r>
              <a:rPr sz="2000" dirty="0" err="1"/>
              <a:t>léku</a:t>
            </a:r>
            <a:r>
              <a:rPr sz="2000" dirty="0"/>
              <a:t>, </a:t>
            </a:r>
            <a:r>
              <a:rPr sz="2000" dirty="0" err="1"/>
              <a:t>vyšší</a:t>
            </a:r>
            <a:r>
              <a:rPr sz="2000" dirty="0"/>
              <a:t> </a:t>
            </a:r>
            <a:r>
              <a:rPr sz="2000" dirty="0" err="1"/>
              <a:t>hladiny</a:t>
            </a:r>
            <a:r>
              <a:rPr sz="2000" dirty="0"/>
              <a:t> </a:t>
            </a:r>
            <a:r>
              <a:rPr sz="2000" dirty="0" err="1"/>
              <a:t>léku</a:t>
            </a:r>
            <a:r>
              <a:rPr sz="2000" dirty="0"/>
              <a:t> v </a:t>
            </a:r>
            <a:r>
              <a:rPr sz="2000" dirty="0" err="1"/>
              <a:t>krvi</a:t>
            </a:r>
            <a:r>
              <a:rPr sz="2000" dirty="0"/>
              <a:t> </a:t>
            </a:r>
            <a:r>
              <a:rPr sz="2000" dirty="0" err="1"/>
              <a:t>nebo</a:t>
            </a:r>
            <a:r>
              <a:rPr sz="2000" dirty="0"/>
              <a:t> </a:t>
            </a:r>
            <a:r>
              <a:rPr sz="2000" dirty="0" err="1"/>
              <a:t>polyterapie</a:t>
            </a:r>
            <a:endParaRPr sz="2000" dirty="0"/>
          </a:p>
          <a:p>
            <a:pPr marL="226695" indent="-226695" defTabSz="297941">
              <a:spcBef>
                <a:spcPts val="2100"/>
              </a:spcBef>
              <a:defRPr sz="1632"/>
            </a:pPr>
            <a:r>
              <a:rPr lang="cs-CZ" sz="2000" dirty="0" err="1" smtClean="0"/>
              <a:t>n</a:t>
            </a:r>
            <a:r>
              <a:rPr sz="2000" dirty="0" err="1" smtClean="0"/>
              <a:t>ěkteré</a:t>
            </a:r>
            <a:r>
              <a:rPr sz="2000" dirty="0" smtClean="0"/>
              <a:t> </a:t>
            </a:r>
            <a:r>
              <a:rPr sz="2000" dirty="0" err="1" smtClean="0"/>
              <a:t>antiepiletick</a:t>
            </a:r>
            <a:r>
              <a:rPr lang="cs-CZ" sz="2000" dirty="0" smtClean="0"/>
              <a:t>é </a:t>
            </a:r>
            <a:r>
              <a:rPr sz="2000" dirty="0" err="1" smtClean="0"/>
              <a:t>léky</a:t>
            </a:r>
            <a:r>
              <a:rPr sz="2000" dirty="0" smtClean="0"/>
              <a:t> </a:t>
            </a:r>
            <a:r>
              <a:rPr sz="2000" dirty="0" err="1"/>
              <a:t>stabilizují</a:t>
            </a:r>
            <a:r>
              <a:rPr sz="2000" dirty="0"/>
              <a:t> </a:t>
            </a:r>
            <a:r>
              <a:rPr sz="2000" dirty="0" err="1"/>
              <a:t>náladu</a:t>
            </a:r>
            <a:r>
              <a:rPr sz="2000" dirty="0"/>
              <a:t> (</a:t>
            </a:r>
            <a:r>
              <a:rPr sz="2000" dirty="0" err="1"/>
              <a:t>karbamazepin</a:t>
            </a:r>
            <a:r>
              <a:rPr sz="2000" dirty="0"/>
              <a:t>, </a:t>
            </a:r>
            <a:r>
              <a:rPr sz="2000" dirty="0" err="1"/>
              <a:t>valproát</a:t>
            </a:r>
            <a:r>
              <a:rPr sz="2000" dirty="0"/>
              <a:t>, </a:t>
            </a:r>
            <a:r>
              <a:rPr sz="2000" dirty="0" err="1"/>
              <a:t>lamotrigin</a:t>
            </a:r>
            <a:r>
              <a:rPr sz="2000" dirty="0"/>
              <a:t>) </a:t>
            </a:r>
            <a:r>
              <a:rPr sz="2000" dirty="0" err="1"/>
              <a:t>nebo</a:t>
            </a:r>
            <a:r>
              <a:rPr sz="2000" dirty="0"/>
              <a:t> </a:t>
            </a:r>
            <a:r>
              <a:rPr sz="2000" dirty="0" err="1"/>
              <a:t>mají</a:t>
            </a:r>
            <a:r>
              <a:rPr sz="2000" dirty="0"/>
              <a:t> </a:t>
            </a:r>
            <a:r>
              <a:rPr sz="2000" dirty="0" err="1"/>
              <a:t>anxiolytický</a:t>
            </a:r>
            <a:r>
              <a:rPr sz="2000" dirty="0"/>
              <a:t> </a:t>
            </a:r>
            <a:r>
              <a:rPr sz="2000" dirty="0" err="1"/>
              <a:t>efekt</a:t>
            </a:r>
            <a:r>
              <a:rPr sz="2000" dirty="0"/>
              <a:t> (gabapentin, </a:t>
            </a:r>
            <a:r>
              <a:rPr sz="2000" dirty="0" err="1"/>
              <a:t>pregabalin</a:t>
            </a:r>
            <a:r>
              <a:rPr sz="2000" dirty="0"/>
              <a:t>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denzační stopa">
  <a:themeElements>
    <a:clrScheme name="Kondenzační stopa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Kondenzační stopa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denzační stopa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Vapor Trail" id="{4FDF2955-7D9C-493C-B9F9-C205151B46CD}" vid="{8F31A783-2159-4870-BC29-2BA7D038EA44}"/>
    </a:ext>
  </a:extLst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Kondenzační stopa</Template>
  <TotalTime>342</TotalTime>
  <Words>3560</Words>
  <Application>Microsoft Office PowerPoint</Application>
  <PresentationFormat>Vlastní</PresentationFormat>
  <Paragraphs>175</Paragraphs>
  <Slides>28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29" baseType="lpstr">
      <vt:lpstr>Kondenzační stopa</vt:lpstr>
      <vt:lpstr>Epilepsie</vt:lpstr>
      <vt:lpstr>Základní medicínské informace</vt:lpstr>
      <vt:lpstr>Prezentace aplikace PowerPoint</vt:lpstr>
      <vt:lpstr>Prezentace aplikace PowerPoint</vt:lpstr>
      <vt:lpstr>Prezentace aplikace PowerPoint</vt:lpstr>
      <vt:lpstr>Léčba EPI</vt:lpstr>
      <vt:lpstr>NPS vyšetření</vt:lpstr>
      <vt:lpstr>Specifika práce pacientů s EPI </vt:lpstr>
      <vt:lpstr>Prezentace aplikace PowerPoint</vt:lpstr>
      <vt:lpstr>NPS vyšetření</vt:lpstr>
      <vt:lpstr>Prezentace aplikace PowerPoint</vt:lpstr>
      <vt:lpstr>Epilepsie temporálního laloku - TLE (temporal lobe epilepsy)</vt:lpstr>
      <vt:lpstr>Prezentace aplikace PowerPoint</vt:lpstr>
      <vt:lpstr>TLE- NPS testy</vt:lpstr>
      <vt:lpstr>Epilepsie frontálního laloku  - FLE (frontal lobe epilepsy)</vt:lpstr>
      <vt:lpstr>FLE - NPS vyšetření</vt:lpstr>
      <vt:lpstr>Epilepsie parietálního laloku - PLE (parietal lobe epilepsy)</vt:lpstr>
      <vt:lpstr>Prezentace aplikace PowerPoint</vt:lpstr>
      <vt:lpstr>NPS vyšetření</vt:lpstr>
      <vt:lpstr>Epilepsie okcipitálního laloku - OLE</vt:lpstr>
      <vt:lpstr>Epileptochirurgie - NPS aspekty</vt:lpstr>
      <vt:lpstr>Wada test</vt:lpstr>
      <vt:lpstr>Prezentace aplikace PowerPoint</vt:lpstr>
      <vt:lpstr>Prezentace aplikace PowerPoint</vt:lpstr>
      <vt:lpstr>Prezentace aplikace PowerPoint</vt:lpstr>
      <vt:lpstr>Psychiatrická problematika a EPI</vt:lpstr>
      <vt:lpstr>Prezentace aplikace PowerPoint</vt:lpstr>
      <vt:lpstr>Sociální problematika u EPI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Cévní mozkové příhody Epilepsie</dc:title>
  <cp:lastModifiedBy>user</cp:lastModifiedBy>
  <cp:revision>46</cp:revision>
  <dcterms:modified xsi:type="dcterms:W3CDTF">2018-10-15T09:11:12Z</dcterms:modified>
</cp:coreProperties>
</file>