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03" r:id="rId15"/>
    <p:sldId id="269" r:id="rId16"/>
    <p:sldId id="270" r:id="rId17"/>
    <p:sldId id="271" r:id="rId18"/>
    <p:sldId id="272" r:id="rId19"/>
    <p:sldId id="273" r:id="rId20"/>
    <p:sldId id="274" r:id="rId21"/>
    <p:sldId id="304" r:id="rId22"/>
    <p:sldId id="275" r:id="rId23"/>
    <p:sldId id="276" r:id="rId24"/>
    <p:sldId id="277" r:id="rId25"/>
    <p:sldId id="278" r:id="rId2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680" y="108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941518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Jak funguje mozek; mozeček 32 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2902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2137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0480" y="2564843"/>
            <a:ext cx="10403840" cy="2595692"/>
          </a:xfrm>
        </p:spPr>
        <p:txBody>
          <a:bodyPr anchor="b">
            <a:normAutofit/>
          </a:bodyPr>
          <a:lstStyle>
            <a:lvl1pPr algn="l">
              <a:defRPr sz="8533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0480" y="5165797"/>
            <a:ext cx="10403840" cy="975360"/>
          </a:xfrm>
        </p:spPr>
        <p:txBody>
          <a:bodyPr>
            <a:normAutofit/>
          </a:bodyPr>
          <a:lstStyle>
            <a:lvl1pPr marL="0" indent="0" algn="l">
              <a:buNone/>
              <a:defRPr sz="2844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36865" y="6149469"/>
            <a:ext cx="3267455" cy="519289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0480" y="6149471"/>
            <a:ext cx="6941312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5680" y="2035012"/>
            <a:ext cx="3088640" cy="519289"/>
          </a:xfrm>
        </p:spPr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91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05" y="6680692"/>
            <a:ext cx="11315886" cy="1165305"/>
          </a:xfrm>
        </p:spPr>
        <p:txBody>
          <a:bodyPr anchor="b"/>
          <a:lstStyle>
            <a:lvl1pPr algn="l">
              <a:defRPr sz="455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45305" y="1389561"/>
            <a:ext cx="11307036" cy="4845471"/>
          </a:xfrm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312" y="7845996"/>
            <a:ext cx="11314176" cy="1062292"/>
          </a:xfrm>
        </p:spPr>
        <p:txBody>
          <a:bodyPr/>
          <a:lstStyle>
            <a:lvl1pPr marL="0" indent="0" algn="l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8543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12" y="1071692"/>
            <a:ext cx="11314176" cy="3985731"/>
          </a:xfrm>
        </p:spPr>
        <p:txBody>
          <a:bodyPr anchor="ctr"/>
          <a:lstStyle>
            <a:lvl1pPr algn="l">
              <a:defRPr sz="455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5360" y="5189880"/>
            <a:ext cx="11054080" cy="1892767"/>
          </a:xfrm>
        </p:spPr>
        <p:txBody>
          <a:bodyPr anchor="ctr"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10650" y="541869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5312" y="541869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0618" y="541869"/>
            <a:ext cx="948870" cy="519289"/>
          </a:xfrm>
        </p:spPr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90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766" y="1071693"/>
            <a:ext cx="10828302" cy="3919977"/>
          </a:xfrm>
        </p:spPr>
        <p:txBody>
          <a:bodyPr anchor="ctr"/>
          <a:lstStyle>
            <a:lvl1pPr algn="l">
              <a:defRPr sz="455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90790" y="4991671"/>
            <a:ext cx="10232252" cy="632097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5360" y="5937206"/>
            <a:ext cx="11063114" cy="1168021"/>
          </a:xfrm>
        </p:spPr>
        <p:txBody>
          <a:bodyPr anchor="ctr">
            <a:normAutofit/>
          </a:bodyPr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10650" y="541869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5312" y="539646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0618" y="541869"/>
            <a:ext cx="948870" cy="519289"/>
          </a:xfrm>
        </p:spPr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329185" y="1148758"/>
            <a:ext cx="650240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37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586465" y="4297003"/>
            <a:ext cx="650240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37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3367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1599577"/>
            <a:ext cx="11057468" cy="3572388"/>
          </a:xfrm>
        </p:spPr>
        <p:txBody>
          <a:bodyPr anchor="b"/>
          <a:lstStyle>
            <a:lvl1pPr algn="l">
              <a:defRPr sz="455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5349" y="5188717"/>
            <a:ext cx="11055798" cy="1422059"/>
          </a:xfrm>
        </p:spPr>
        <p:txBody>
          <a:bodyPr anchor="t"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10650" y="538858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5312" y="538858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0618" y="541869"/>
            <a:ext cx="948870" cy="519289"/>
          </a:xfrm>
        </p:spPr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977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88642" y="1083734"/>
            <a:ext cx="9070847" cy="185438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45313" y="3131847"/>
            <a:ext cx="3641344" cy="877966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312" y="4130936"/>
            <a:ext cx="3641344" cy="4777357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6515" y="3130784"/>
            <a:ext cx="3641344" cy="891071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694444" y="4130230"/>
            <a:ext cx="3641344" cy="4778058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518143" y="3118743"/>
            <a:ext cx="3641344" cy="891071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518144" y="4130936"/>
            <a:ext cx="3641344" cy="4777357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1543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088643" y="1083733"/>
            <a:ext cx="9076599" cy="184234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45312" y="5850084"/>
            <a:ext cx="3641344" cy="971044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45312" y="3316224"/>
            <a:ext cx="3641344" cy="2143716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45312" y="6821125"/>
            <a:ext cx="3641344" cy="2087164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775" y="5850084"/>
            <a:ext cx="3641344" cy="971044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681774" y="3316224"/>
            <a:ext cx="3641344" cy="214735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80331" y="6821123"/>
            <a:ext cx="3641344" cy="2087164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523897" y="5850084"/>
            <a:ext cx="3641344" cy="971044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523895" y="3316226"/>
            <a:ext cx="3641344" cy="2146018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523765" y="6821121"/>
            <a:ext cx="3641344" cy="2087164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1284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5312" y="3121152"/>
            <a:ext cx="11314176" cy="5787136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7560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64928" y="1062661"/>
            <a:ext cx="2194560" cy="604256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5313" y="1061157"/>
            <a:ext cx="8928761" cy="60440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10650" y="541869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5312" y="541869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10618" y="541869"/>
            <a:ext cx="948870" cy="519289"/>
          </a:xfrm>
        </p:spPr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1033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7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399647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úrovně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136728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72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12" y="1071694"/>
            <a:ext cx="11314176" cy="3984974"/>
          </a:xfrm>
        </p:spPr>
        <p:txBody>
          <a:bodyPr anchor="b">
            <a:normAutofit/>
          </a:bodyPr>
          <a:lstStyle>
            <a:lvl1pPr algn="r">
              <a:defRPr sz="5689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313" y="5179344"/>
            <a:ext cx="11314177" cy="1925879"/>
          </a:xfrm>
        </p:spPr>
        <p:txBody>
          <a:bodyPr>
            <a:normAutofit/>
          </a:bodyPr>
          <a:lstStyle>
            <a:lvl1pPr marL="0" indent="0" algn="r">
              <a:buNone/>
              <a:defRPr sz="3129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10650" y="541869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5312" y="541869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10619" y="541869"/>
            <a:ext cx="948868" cy="519289"/>
          </a:xfrm>
        </p:spPr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0504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313" y="3121152"/>
            <a:ext cx="5561712" cy="578713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2096" y="3121152"/>
            <a:ext cx="5557390" cy="578713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158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8640" y="1083733"/>
            <a:ext cx="9070848" cy="184234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8042" y="3105852"/>
            <a:ext cx="5238982" cy="1171786"/>
          </a:xfrm>
        </p:spPr>
        <p:txBody>
          <a:bodyPr anchor="b">
            <a:normAutofit/>
          </a:bodyPr>
          <a:lstStyle>
            <a:lvl1pPr marL="0" indent="0">
              <a:buNone/>
              <a:defRPr sz="3982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311" y="4455350"/>
            <a:ext cx="5561712" cy="445293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24826" y="3105852"/>
            <a:ext cx="5234661" cy="1171786"/>
          </a:xfrm>
        </p:spPr>
        <p:txBody>
          <a:bodyPr anchor="b">
            <a:normAutofit/>
          </a:bodyPr>
          <a:lstStyle>
            <a:lvl1pPr marL="0" indent="0">
              <a:buNone/>
              <a:defRPr sz="3982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2095" y="4455350"/>
            <a:ext cx="5557392" cy="445293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933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655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77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12" y="2167467"/>
            <a:ext cx="4389120" cy="2275840"/>
          </a:xfrm>
        </p:spPr>
        <p:txBody>
          <a:bodyPr anchor="b"/>
          <a:lstStyle>
            <a:lvl1pPr algn="l">
              <a:defRPr sz="455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7040" y="1062059"/>
            <a:ext cx="6632448" cy="7846229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312" y="4443307"/>
            <a:ext cx="4389120" cy="4464981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714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12" y="2167467"/>
            <a:ext cx="5796594" cy="2275840"/>
          </a:xfrm>
        </p:spPr>
        <p:txBody>
          <a:bodyPr anchor="b"/>
          <a:lstStyle>
            <a:lvl1pPr algn="l">
              <a:defRPr sz="455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36923" y="1068433"/>
            <a:ext cx="5225577" cy="7839855"/>
          </a:xfrm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312" y="4443307"/>
            <a:ext cx="5796594" cy="4464981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4787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153754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88640" y="1087108"/>
            <a:ext cx="9070848" cy="1838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312" y="3121152"/>
            <a:ext cx="11314176" cy="5787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19616" y="9040144"/>
            <a:ext cx="3039872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5312" y="9039426"/>
            <a:ext cx="8079232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541869"/>
            <a:ext cx="2812288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9854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txStyles>
    <p:titleStyle>
      <a:lvl1pPr algn="r" defTabSz="1300460" rtl="0" eaLnBrk="1" latinLnBrk="0" hangingPunct="1">
        <a:lnSpc>
          <a:spcPct val="90000"/>
        </a:lnSpc>
        <a:spcBef>
          <a:spcPct val="0"/>
        </a:spcBef>
        <a:buNone/>
        <a:defRPr sz="5689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129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Mozečkové léze a kognic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dirty="0" err="1"/>
              <a:t>Mozečkové</a:t>
            </a:r>
            <a:r>
              <a:rPr dirty="0"/>
              <a:t> </a:t>
            </a:r>
            <a:r>
              <a:rPr dirty="0" err="1"/>
              <a:t>léze</a:t>
            </a:r>
            <a:r>
              <a:rPr dirty="0"/>
              <a:t> a </a:t>
            </a:r>
            <a:r>
              <a:rPr dirty="0" err="1"/>
              <a:t>kognice</a:t>
            </a:r>
            <a:endParaRPr dirty="0"/>
          </a:p>
        </p:txBody>
      </p:sp>
      <p:sp>
        <p:nvSpPr>
          <p:cNvPr id="120" name="prikrylovakucerovahana@gmail.com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dirty="0"/>
              <a:t>prikrylovakucerovahana@gmail.com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Hybridní model Koziola a Buddingové (2009)"/>
          <p:cNvSpPr txBox="1">
            <a:spLocks noGrp="1"/>
          </p:cNvSpPr>
          <p:nvPr>
            <p:ph type="title"/>
          </p:nvPr>
        </p:nvSpPr>
        <p:spPr>
          <a:xfrm>
            <a:off x="580773" y="246844"/>
            <a:ext cx="12048277" cy="1838973"/>
          </a:xfrm>
          <a:prstGeom prst="rect">
            <a:avLst/>
          </a:prstGeom>
        </p:spPr>
        <p:txBody>
          <a:bodyPr>
            <a:normAutofit/>
          </a:bodyPr>
          <a:lstStyle>
            <a:lvl1pPr defTabSz="484886">
              <a:defRPr sz="6640"/>
            </a:lvl1pPr>
          </a:lstStyle>
          <a:p>
            <a:r>
              <a:rPr sz="4800" dirty="0" err="1"/>
              <a:t>Hybridní</a:t>
            </a:r>
            <a:r>
              <a:rPr sz="4800" dirty="0"/>
              <a:t> model </a:t>
            </a:r>
            <a:r>
              <a:rPr sz="4800" dirty="0" err="1"/>
              <a:t>Koziola</a:t>
            </a:r>
            <a:r>
              <a:rPr sz="4800" dirty="0"/>
              <a:t> a </a:t>
            </a:r>
            <a:r>
              <a:rPr sz="4800" dirty="0" err="1"/>
              <a:t>Buddingové</a:t>
            </a:r>
            <a:r>
              <a:rPr sz="4800" dirty="0"/>
              <a:t> </a:t>
            </a:r>
            <a:r>
              <a:rPr sz="2800" dirty="0"/>
              <a:t>(2009)</a:t>
            </a:r>
          </a:p>
        </p:txBody>
      </p:sp>
      <p:sp>
        <p:nvSpPr>
          <p:cNvPr id="146" name="Mozeček nehraje roli primárního generátoru kognice, emocí či chování - ovlivňuje je však tím, že upravuje vstupy z jiných částí mozku…"/>
          <p:cNvSpPr txBox="1">
            <a:spLocks noGrp="1"/>
          </p:cNvSpPr>
          <p:nvPr>
            <p:ph type="body" idx="1"/>
          </p:nvPr>
        </p:nvSpPr>
        <p:spPr>
          <a:xfrm>
            <a:off x="444843" y="2248931"/>
            <a:ext cx="12184207" cy="6981567"/>
          </a:xfrm>
          <a:prstGeom prst="rect">
            <a:avLst/>
          </a:prstGeom>
        </p:spPr>
        <p:txBody>
          <a:bodyPr>
            <a:noAutofit/>
          </a:bodyPr>
          <a:lstStyle/>
          <a:p>
            <a:pPr marL="257809" indent="-257809" defTabSz="338835">
              <a:lnSpc>
                <a:spcPct val="100000"/>
              </a:lnSpc>
              <a:spcBef>
                <a:spcPts val="2400"/>
              </a:spcBef>
              <a:defRPr sz="1856"/>
            </a:pPr>
            <a:r>
              <a:rPr lang="cs-CZ" sz="2200" dirty="0" err="1" smtClean="0"/>
              <a:t>m</a:t>
            </a:r>
            <a:r>
              <a:rPr sz="2200" dirty="0" err="1" smtClean="0"/>
              <a:t>ozeček</a:t>
            </a:r>
            <a:r>
              <a:rPr sz="2200" dirty="0" smtClean="0"/>
              <a:t> </a:t>
            </a:r>
            <a:r>
              <a:rPr sz="2200" dirty="0" err="1"/>
              <a:t>nehraje</a:t>
            </a:r>
            <a:r>
              <a:rPr sz="2200" dirty="0"/>
              <a:t> </a:t>
            </a:r>
            <a:r>
              <a:rPr sz="2200" dirty="0" err="1"/>
              <a:t>roli</a:t>
            </a:r>
            <a:r>
              <a:rPr sz="2200" dirty="0"/>
              <a:t> </a:t>
            </a:r>
            <a:r>
              <a:rPr sz="2200" dirty="0" err="1"/>
              <a:t>primárního</a:t>
            </a:r>
            <a:r>
              <a:rPr sz="2200" dirty="0"/>
              <a:t> </a:t>
            </a:r>
            <a:r>
              <a:rPr sz="2200" dirty="0" err="1"/>
              <a:t>generátoru</a:t>
            </a:r>
            <a:r>
              <a:rPr sz="2200" dirty="0"/>
              <a:t> </a:t>
            </a:r>
            <a:r>
              <a:rPr sz="2200" dirty="0" err="1"/>
              <a:t>kognice</a:t>
            </a:r>
            <a:r>
              <a:rPr sz="2200" dirty="0"/>
              <a:t>, </a:t>
            </a:r>
            <a:r>
              <a:rPr sz="2200" dirty="0" err="1"/>
              <a:t>emocí</a:t>
            </a:r>
            <a:r>
              <a:rPr sz="2200" dirty="0"/>
              <a:t> </a:t>
            </a:r>
            <a:r>
              <a:rPr sz="2200" dirty="0" err="1"/>
              <a:t>či</a:t>
            </a:r>
            <a:r>
              <a:rPr sz="2200" dirty="0"/>
              <a:t> </a:t>
            </a:r>
            <a:r>
              <a:rPr sz="2200" dirty="0" err="1"/>
              <a:t>chování</a:t>
            </a:r>
            <a:r>
              <a:rPr sz="2200" dirty="0"/>
              <a:t> - </a:t>
            </a:r>
            <a:r>
              <a:rPr sz="2200" dirty="0" err="1"/>
              <a:t>ovlivňuje</a:t>
            </a:r>
            <a:r>
              <a:rPr sz="2200" dirty="0"/>
              <a:t> je </a:t>
            </a:r>
            <a:r>
              <a:rPr sz="2200" dirty="0" err="1"/>
              <a:t>však</a:t>
            </a:r>
            <a:r>
              <a:rPr sz="2200" dirty="0"/>
              <a:t> </a:t>
            </a:r>
            <a:r>
              <a:rPr sz="2200" dirty="0" err="1"/>
              <a:t>tím</a:t>
            </a:r>
            <a:r>
              <a:rPr sz="2200" dirty="0"/>
              <a:t>, </a:t>
            </a:r>
            <a:r>
              <a:rPr sz="2200" dirty="0" err="1"/>
              <a:t>že</a:t>
            </a:r>
            <a:r>
              <a:rPr sz="2200" dirty="0"/>
              <a:t> </a:t>
            </a:r>
            <a:r>
              <a:rPr sz="2200" dirty="0" err="1"/>
              <a:t>upravuje</a:t>
            </a:r>
            <a:r>
              <a:rPr sz="2200" dirty="0"/>
              <a:t> </a:t>
            </a:r>
            <a:r>
              <a:rPr sz="2200" dirty="0" err="1"/>
              <a:t>vstupy</a:t>
            </a:r>
            <a:r>
              <a:rPr sz="2200" dirty="0"/>
              <a:t> z </a:t>
            </a:r>
            <a:r>
              <a:rPr sz="2200" dirty="0" err="1"/>
              <a:t>jiných</a:t>
            </a:r>
            <a:r>
              <a:rPr sz="2200" dirty="0"/>
              <a:t> </a:t>
            </a:r>
            <a:r>
              <a:rPr sz="2200" dirty="0" err="1"/>
              <a:t>částí</a:t>
            </a:r>
            <a:r>
              <a:rPr sz="2200" dirty="0"/>
              <a:t> </a:t>
            </a:r>
            <a:r>
              <a:rPr sz="2200" dirty="0" err="1"/>
              <a:t>mozku</a:t>
            </a:r>
            <a:endParaRPr sz="2200" dirty="0"/>
          </a:p>
          <a:p>
            <a:pPr marL="257809" indent="-257809" defTabSz="338835">
              <a:lnSpc>
                <a:spcPct val="100000"/>
              </a:lnSpc>
              <a:spcBef>
                <a:spcPts val="2400"/>
              </a:spcBef>
              <a:defRPr sz="1856"/>
            </a:pPr>
            <a:r>
              <a:rPr lang="cs-CZ" sz="2200" dirty="0" err="1" smtClean="0"/>
              <a:t>h</a:t>
            </a:r>
            <a:r>
              <a:rPr sz="2200" dirty="0" err="1" smtClean="0"/>
              <a:t>ybridní</a:t>
            </a:r>
            <a:r>
              <a:rPr sz="2200" dirty="0" smtClean="0"/>
              <a:t> </a:t>
            </a:r>
            <a:r>
              <a:rPr sz="2200" dirty="0"/>
              <a:t>model - pro </a:t>
            </a:r>
            <a:r>
              <a:rPr sz="2200" dirty="0" err="1"/>
              <a:t>mozeček</a:t>
            </a:r>
            <a:r>
              <a:rPr sz="2200" dirty="0"/>
              <a:t> </a:t>
            </a:r>
            <a:r>
              <a:rPr sz="2200" dirty="0" err="1"/>
              <a:t>jsou</a:t>
            </a:r>
            <a:r>
              <a:rPr sz="2200" dirty="0"/>
              <a:t> </a:t>
            </a:r>
            <a:r>
              <a:rPr sz="2200" dirty="0" err="1"/>
              <a:t>pohyb</a:t>
            </a:r>
            <a:r>
              <a:rPr sz="2200" dirty="0"/>
              <a:t> a </a:t>
            </a:r>
            <a:r>
              <a:rPr sz="2200" dirty="0" err="1"/>
              <a:t>kognice</a:t>
            </a:r>
            <a:r>
              <a:rPr sz="2200" dirty="0"/>
              <a:t> </a:t>
            </a:r>
            <a:r>
              <a:rPr sz="2200" dirty="0" err="1"/>
              <a:t>ekvivalentními</a:t>
            </a:r>
            <a:r>
              <a:rPr sz="2200" dirty="0"/>
              <a:t> </a:t>
            </a:r>
            <a:r>
              <a:rPr sz="2200" dirty="0" err="1"/>
              <a:t>obsahy</a:t>
            </a:r>
            <a:r>
              <a:rPr sz="2200" dirty="0"/>
              <a:t>, se </a:t>
            </a:r>
            <a:r>
              <a:rPr sz="2200" dirty="0" err="1"/>
              <a:t>kterými</a:t>
            </a:r>
            <a:r>
              <a:rPr sz="2200" dirty="0"/>
              <a:t> </a:t>
            </a:r>
            <a:r>
              <a:rPr sz="2200" dirty="0" err="1"/>
              <a:t>pracuje</a:t>
            </a:r>
            <a:r>
              <a:rPr sz="2200" dirty="0"/>
              <a:t> </a:t>
            </a:r>
            <a:r>
              <a:rPr sz="2200" dirty="0" err="1"/>
              <a:t>analogickým</a:t>
            </a:r>
            <a:r>
              <a:rPr sz="2200" dirty="0"/>
              <a:t> </a:t>
            </a:r>
            <a:r>
              <a:rPr sz="2200" dirty="0" err="1"/>
              <a:t>způsobem</a:t>
            </a:r>
            <a:endParaRPr sz="2200" dirty="0"/>
          </a:p>
          <a:p>
            <a:pPr marL="257809" indent="-257809" defTabSz="338835">
              <a:lnSpc>
                <a:spcPct val="100000"/>
              </a:lnSpc>
              <a:spcBef>
                <a:spcPts val="2400"/>
              </a:spcBef>
              <a:defRPr sz="1856"/>
            </a:pPr>
            <a:r>
              <a:rPr lang="cs-CZ" sz="2200" dirty="0" err="1" smtClean="0"/>
              <a:t>m</a:t>
            </a:r>
            <a:r>
              <a:rPr sz="2200" dirty="0" err="1" smtClean="0"/>
              <a:t>ozeček</a:t>
            </a:r>
            <a:r>
              <a:rPr sz="2200" dirty="0" smtClean="0"/>
              <a:t> </a:t>
            </a:r>
            <a:r>
              <a:rPr sz="2200" dirty="0" err="1"/>
              <a:t>přijímá</a:t>
            </a:r>
            <a:r>
              <a:rPr sz="2200" dirty="0"/>
              <a:t> </a:t>
            </a:r>
            <a:r>
              <a:rPr sz="2200" dirty="0" err="1"/>
              <a:t>signály</a:t>
            </a:r>
            <a:r>
              <a:rPr sz="2200" dirty="0"/>
              <a:t> </a:t>
            </a:r>
            <a:r>
              <a:rPr sz="2200" dirty="0" err="1"/>
              <a:t>obsahující</a:t>
            </a:r>
            <a:r>
              <a:rPr sz="2200" dirty="0"/>
              <a:t> </a:t>
            </a:r>
            <a:r>
              <a:rPr sz="2200" dirty="0" err="1"/>
              <a:t>údaje</a:t>
            </a:r>
            <a:r>
              <a:rPr sz="2200" dirty="0"/>
              <a:t> o </a:t>
            </a:r>
            <a:r>
              <a:rPr sz="2200" dirty="0" err="1"/>
              <a:t>poloze</a:t>
            </a:r>
            <a:r>
              <a:rPr sz="2200" dirty="0"/>
              <a:t> </a:t>
            </a:r>
            <a:r>
              <a:rPr sz="2200" dirty="0" err="1"/>
              <a:t>částí</a:t>
            </a:r>
            <a:r>
              <a:rPr sz="2200" dirty="0"/>
              <a:t> </a:t>
            </a:r>
            <a:r>
              <a:rPr sz="2200" dirty="0" err="1"/>
              <a:t>těla</a:t>
            </a:r>
            <a:r>
              <a:rPr sz="2200" dirty="0"/>
              <a:t>, o </a:t>
            </a:r>
            <a:r>
              <a:rPr sz="2200" dirty="0" err="1"/>
              <a:t>vnímaných</a:t>
            </a:r>
            <a:r>
              <a:rPr sz="2200" dirty="0"/>
              <a:t> </a:t>
            </a:r>
            <a:r>
              <a:rPr sz="2200" dirty="0" err="1"/>
              <a:t>objektech</a:t>
            </a:r>
            <a:r>
              <a:rPr sz="2200" dirty="0"/>
              <a:t> </a:t>
            </a:r>
            <a:r>
              <a:rPr lang="cs-CZ" sz="2200" dirty="0" smtClean="0"/>
              <a:t> </a:t>
            </a:r>
            <a:r>
              <a:rPr sz="2200" dirty="0" smtClean="0"/>
              <a:t>a </a:t>
            </a:r>
            <a:r>
              <a:rPr sz="2200" dirty="0" err="1"/>
              <a:t>také</a:t>
            </a:r>
            <a:r>
              <a:rPr sz="2200" dirty="0"/>
              <a:t> o </a:t>
            </a:r>
            <a:r>
              <a:rPr sz="2200" dirty="0" err="1"/>
              <a:t>vnitřních</a:t>
            </a:r>
            <a:r>
              <a:rPr sz="2200" dirty="0"/>
              <a:t> </a:t>
            </a:r>
            <a:r>
              <a:rPr sz="2200" dirty="0" err="1"/>
              <a:t>tělesných</a:t>
            </a:r>
            <a:r>
              <a:rPr sz="2200" dirty="0"/>
              <a:t>, </a:t>
            </a:r>
            <a:r>
              <a:rPr sz="2200" dirty="0" err="1"/>
              <a:t>autonomních</a:t>
            </a:r>
            <a:r>
              <a:rPr sz="2200" dirty="0"/>
              <a:t> a </a:t>
            </a:r>
            <a:r>
              <a:rPr sz="2200" dirty="0" err="1"/>
              <a:t>emočních</a:t>
            </a:r>
            <a:r>
              <a:rPr sz="2200" dirty="0"/>
              <a:t> </a:t>
            </a:r>
            <a:r>
              <a:rPr sz="2200" dirty="0" err="1"/>
              <a:t>stavech</a:t>
            </a:r>
            <a:r>
              <a:rPr sz="2200" dirty="0"/>
              <a:t>; </a:t>
            </a:r>
            <a:r>
              <a:rPr sz="2200" dirty="0" err="1"/>
              <a:t>dostává</a:t>
            </a:r>
            <a:r>
              <a:rPr sz="2200" dirty="0"/>
              <a:t> info </a:t>
            </a:r>
            <a:r>
              <a:rPr sz="2200" dirty="0" err="1"/>
              <a:t>obsahující</a:t>
            </a:r>
            <a:r>
              <a:rPr sz="2200" dirty="0"/>
              <a:t> </a:t>
            </a:r>
            <a:r>
              <a:rPr sz="2200" dirty="0" err="1"/>
              <a:t>naše</a:t>
            </a:r>
            <a:r>
              <a:rPr sz="2200" dirty="0"/>
              <a:t> </a:t>
            </a:r>
            <a:r>
              <a:rPr sz="2200" dirty="0" err="1"/>
              <a:t>záměry</a:t>
            </a:r>
            <a:r>
              <a:rPr sz="2200" dirty="0"/>
              <a:t> a </a:t>
            </a:r>
            <a:r>
              <a:rPr sz="2200" dirty="0" err="1"/>
              <a:t>cíle</a:t>
            </a:r>
            <a:r>
              <a:rPr sz="2200" dirty="0"/>
              <a:t>;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jejich</a:t>
            </a:r>
            <a:r>
              <a:rPr sz="2200" dirty="0"/>
              <a:t> </a:t>
            </a:r>
            <a:r>
              <a:rPr sz="2200" dirty="0" err="1"/>
              <a:t>základě</a:t>
            </a:r>
            <a:r>
              <a:rPr sz="2200" dirty="0"/>
              <a:t> </a:t>
            </a:r>
            <a:r>
              <a:rPr sz="2200" dirty="0" err="1"/>
              <a:t>určuje</a:t>
            </a:r>
            <a:r>
              <a:rPr sz="2200" dirty="0"/>
              <a:t> </a:t>
            </a:r>
            <a:r>
              <a:rPr sz="2200" dirty="0" err="1"/>
              <a:t>plán</a:t>
            </a:r>
            <a:r>
              <a:rPr sz="2200" dirty="0"/>
              <a:t> </a:t>
            </a:r>
            <a:r>
              <a:rPr sz="2200" dirty="0" err="1"/>
              <a:t>činnosti</a:t>
            </a:r>
            <a:r>
              <a:rPr sz="2200" dirty="0"/>
              <a:t>, se </a:t>
            </a:r>
            <a:r>
              <a:rPr sz="2200" dirty="0" err="1"/>
              <a:t>kterým</a:t>
            </a:r>
            <a:r>
              <a:rPr sz="2200" dirty="0"/>
              <a:t> se </a:t>
            </a:r>
            <a:r>
              <a:rPr sz="2200" dirty="0" err="1"/>
              <a:t>pak</a:t>
            </a:r>
            <a:r>
              <a:rPr sz="2200" dirty="0"/>
              <a:t> </a:t>
            </a:r>
            <a:r>
              <a:rPr sz="2200" dirty="0" err="1"/>
              <a:t>srovnává</a:t>
            </a:r>
            <a:r>
              <a:rPr sz="2200" dirty="0"/>
              <a:t> </a:t>
            </a:r>
            <a:r>
              <a:rPr sz="2200" dirty="0" err="1"/>
              <a:t>skutečný</a:t>
            </a:r>
            <a:r>
              <a:rPr sz="2200" dirty="0"/>
              <a:t> </a:t>
            </a:r>
            <a:r>
              <a:rPr sz="2200" dirty="0" err="1"/>
              <a:t>průběh</a:t>
            </a:r>
            <a:r>
              <a:rPr sz="2200" dirty="0"/>
              <a:t> a </a:t>
            </a:r>
            <a:r>
              <a:rPr sz="2200" dirty="0" err="1"/>
              <a:t>výsledek</a:t>
            </a:r>
            <a:r>
              <a:rPr sz="2200" dirty="0"/>
              <a:t> </a:t>
            </a:r>
            <a:r>
              <a:rPr sz="2200" dirty="0" err="1"/>
              <a:t>chování</a:t>
            </a:r>
            <a:endParaRPr sz="2200" dirty="0"/>
          </a:p>
          <a:p>
            <a:pPr marL="257809" indent="-257809" defTabSz="338835">
              <a:lnSpc>
                <a:spcPct val="100000"/>
              </a:lnSpc>
              <a:spcBef>
                <a:spcPts val="2400"/>
              </a:spcBef>
              <a:defRPr sz="1856"/>
            </a:pPr>
            <a:r>
              <a:rPr sz="2200" dirty="0"/>
              <a:t>Ito (2005, 2008) - </a:t>
            </a:r>
            <a:r>
              <a:rPr sz="2200" dirty="0" err="1"/>
              <a:t>nazývá</a:t>
            </a:r>
            <a:r>
              <a:rPr sz="2200" dirty="0"/>
              <a:t> </a:t>
            </a:r>
            <a:r>
              <a:rPr sz="2200" dirty="0" err="1"/>
              <a:t>tento</a:t>
            </a:r>
            <a:r>
              <a:rPr sz="2200" dirty="0"/>
              <a:t> </a:t>
            </a:r>
            <a:r>
              <a:rPr sz="2200" dirty="0" err="1"/>
              <a:t>typ</a:t>
            </a:r>
            <a:r>
              <a:rPr sz="2200" dirty="0"/>
              <a:t> </a:t>
            </a:r>
            <a:r>
              <a:rPr sz="2200" dirty="0" err="1"/>
              <a:t>vnitřních</a:t>
            </a:r>
            <a:r>
              <a:rPr sz="2200" dirty="0"/>
              <a:t> </a:t>
            </a:r>
            <a:r>
              <a:rPr sz="2200" dirty="0" err="1"/>
              <a:t>mozečkových</a:t>
            </a:r>
            <a:r>
              <a:rPr sz="2200" dirty="0"/>
              <a:t> </a:t>
            </a:r>
            <a:r>
              <a:rPr sz="2200" dirty="0" err="1"/>
              <a:t>reprezentací</a:t>
            </a:r>
            <a:r>
              <a:rPr sz="2200" dirty="0"/>
              <a:t> </a:t>
            </a:r>
            <a:r>
              <a:rPr sz="2200" dirty="0" err="1"/>
              <a:t>přímý</a:t>
            </a:r>
            <a:r>
              <a:rPr sz="2200" dirty="0"/>
              <a:t> (forward) model - </a:t>
            </a:r>
            <a:r>
              <a:rPr sz="2200" dirty="0" err="1"/>
              <a:t>vzniká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základě</a:t>
            </a:r>
            <a:r>
              <a:rPr sz="2200" dirty="0"/>
              <a:t> </a:t>
            </a:r>
            <a:r>
              <a:rPr sz="2200" dirty="0" err="1"/>
              <a:t>předchozí</a:t>
            </a:r>
            <a:r>
              <a:rPr sz="2200" dirty="0"/>
              <a:t> </a:t>
            </a:r>
            <a:r>
              <a:rPr sz="2200" dirty="0" err="1"/>
              <a:t>zkušenosti</a:t>
            </a:r>
            <a:r>
              <a:rPr sz="2200" dirty="0"/>
              <a:t> a </a:t>
            </a:r>
            <a:r>
              <a:rPr sz="2200" dirty="0" err="1"/>
              <a:t>aktuálních</a:t>
            </a:r>
            <a:r>
              <a:rPr sz="2200" dirty="0"/>
              <a:t> </a:t>
            </a:r>
            <a:r>
              <a:rPr sz="2200" dirty="0" err="1"/>
              <a:t>senzorických</a:t>
            </a:r>
            <a:r>
              <a:rPr sz="2200" dirty="0"/>
              <a:t> </a:t>
            </a:r>
            <a:r>
              <a:rPr sz="2200" dirty="0" err="1"/>
              <a:t>vstupů</a:t>
            </a:r>
            <a:r>
              <a:rPr sz="2200" dirty="0"/>
              <a:t> </a:t>
            </a:r>
            <a:r>
              <a:rPr lang="cs-CZ" sz="2200" dirty="0" smtClean="0"/>
              <a:t>                    </a:t>
            </a:r>
            <a:r>
              <a:rPr sz="2200" dirty="0" smtClean="0"/>
              <a:t>a </a:t>
            </a:r>
            <a:r>
              <a:rPr sz="2200" dirty="0" err="1"/>
              <a:t>předpovídá</a:t>
            </a:r>
            <a:r>
              <a:rPr sz="2200" dirty="0"/>
              <a:t> </a:t>
            </a:r>
            <a:r>
              <a:rPr sz="2200" dirty="0" err="1"/>
              <a:t>výsledek</a:t>
            </a:r>
            <a:r>
              <a:rPr sz="2200" dirty="0"/>
              <a:t> </a:t>
            </a:r>
            <a:r>
              <a:rPr sz="2200" dirty="0" err="1"/>
              <a:t>probíhající</a:t>
            </a:r>
            <a:r>
              <a:rPr sz="2200" dirty="0"/>
              <a:t> </a:t>
            </a:r>
            <a:r>
              <a:rPr sz="2200" dirty="0" err="1"/>
              <a:t>akce</a:t>
            </a:r>
            <a:r>
              <a:rPr sz="2200" dirty="0"/>
              <a:t> - </a:t>
            </a:r>
            <a:r>
              <a:rPr sz="2200" dirty="0" err="1"/>
              <a:t>kdyby</a:t>
            </a:r>
            <a:r>
              <a:rPr sz="2200" dirty="0"/>
              <a:t> </a:t>
            </a:r>
            <a:r>
              <a:rPr sz="2200" dirty="0" err="1"/>
              <a:t>mozková</a:t>
            </a:r>
            <a:r>
              <a:rPr sz="2200" dirty="0"/>
              <a:t> </a:t>
            </a:r>
            <a:r>
              <a:rPr sz="2200" dirty="0" err="1"/>
              <a:t>kůra</a:t>
            </a:r>
            <a:r>
              <a:rPr sz="2200" dirty="0"/>
              <a:t> </a:t>
            </a:r>
            <a:r>
              <a:rPr sz="2200" dirty="0" err="1"/>
              <a:t>čekala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ZV </a:t>
            </a:r>
            <a:r>
              <a:rPr sz="2200" dirty="0" err="1"/>
              <a:t>ze</a:t>
            </a:r>
            <a:r>
              <a:rPr sz="2200" dirty="0"/>
              <a:t> </a:t>
            </a:r>
            <a:r>
              <a:rPr sz="2200" dirty="0" err="1"/>
              <a:t>smyslových</a:t>
            </a:r>
            <a:r>
              <a:rPr sz="2200" dirty="0"/>
              <a:t> </a:t>
            </a:r>
            <a:r>
              <a:rPr sz="2200" dirty="0" err="1"/>
              <a:t>orgánů</a:t>
            </a:r>
            <a:r>
              <a:rPr sz="2200" dirty="0"/>
              <a:t>, </a:t>
            </a:r>
            <a:r>
              <a:rPr sz="2200" dirty="0" err="1"/>
              <a:t>reakce</a:t>
            </a:r>
            <a:r>
              <a:rPr sz="2200" dirty="0"/>
              <a:t> by </a:t>
            </a:r>
            <a:r>
              <a:rPr sz="2200" dirty="0" err="1"/>
              <a:t>byly</a:t>
            </a:r>
            <a:r>
              <a:rPr sz="2200" dirty="0"/>
              <a:t> </a:t>
            </a:r>
            <a:r>
              <a:rPr sz="2200" dirty="0" err="1"/>
              <a:t>velmi</a:t>
            </a:r>
            <a:r>
              <a:rPr sz="2200" dirty="0"/>
              <a:t> </a:t>
            </a:r>
            <a:r>
              <a:rPr sz="2200" dirty="0" err="1"/>
              <a:t>pomalé</a:t>
            </a:r>
            <a:endParaRPr sz="2200" dirty="0"/>
          </a:p>
          <a:p>
            <a:pPr marL="257809" indent="-257809" defTabSz="338835">
              <a:lnSpc>
                <a:spcPct val="100000"/>
              </a:lnSpc>
              <a:spcBef>
                <a:spcPts val="2400"/>
              </a:spcBef>
              <a:defRPr sz="1856"/>
            </a:pPr>
            <a:r>
              <a:rPr lang="cs-CZ" sz="2200" dirty="0" err="1" smtClean="0"/>
              <a:t>m</a:t>
            </a:r>
            <a:r>
              <a:rPr sz="2200" dirty="0" err="1" smtClean="0"/>
              <a:t>ozeček</a:t>
            </a:r>
            <a:r>
              <a:rPr sz="2200" dirty="0" smtClean="0"/>
              <a:t> </a:t>
            </a:r>
            <a:r>
              <a:rPr sz="2200" dirty="0" err="1"/>
              <a:t>dle</a:t>
            </a:r>
            <a:r>
              <a:rPr sz="2200" dirty="0"/>
              <a:t> </a:t>
            </a:r>
            <a:r>
              <a:rPr sz="2200" dirty="0" err="1"/>
              <a:t>výsledku</a:t>
            </a:r>
            <a:r>
              <a:rPr sz="2200" dirty="0"/>
              <a:t> </a:t>
            </a:r>
            <a:r>
              <a:rPr sz="2200" dirty="0" err="1"/>
              <a:t>navrhne</a:t>
            </a:r>
            <a:r>
              <a:rPr sz="2200" dirty="0"/>
              <a:t> </a:t>
            </a:r>
            <a:r>
              <a:rPr sz="2200" dirty="0" err="1"/>
              <a:t>vhodné</a:t>
            </a:r>
            <a:r>
              <a:rPr sz="2200" dirty="0"/>
              <a:t> </a:t>
            </a:r>
            <a:r>
              <a:rPr sz="2200" dirty="0" err="1"/>
              <a:t>úpravy</a:t>
            </a:r>
            <a:r>
              <a:rPr sz="2200" dirty="0"/>
              <a:t> (</a:t>
            </a:r>
            <a:r>
              <a:rPr sz="2200" dirty="0" err="1"/>
              <a:t>rychlosti</a:t>
            </a:r>
            <a:r>
              <a:rPr sz="2200" dirty="0"/>
              <a:t>, </a:t>
            </a:r>
            <a:r>
              <a:rPr sz="2200" dirty="0" err="1"/>
              <a:t>načasování</a:t>
            </a:r>
            <a:r>
              <a:rPr sz="2200" dirty="0"/>
              <a:t>, </a:t>
            </a:r>
            <a:r>
              <a:rPr sz="2200" dirty="0" err="1"/>
              <a:t>síly</a:t>
            </a:r>
            <a:r>
              <a:rPr sz="2200" dirty="0"/>
              <a:t>) - ty </a:t>
            </a:r>
            <a:r>
              <a:rPr sz="2200" dirty="0" err="1"/>
              <a:t>jsou</a:t>
            </a:r>
            <a:r>
              <a:rPr sz="2200" dirty="0"/>
              <a:t> </a:t>
            </a:r>
            <a:r>
              <a:rPr sz="2200" dirty="0" err="1"/>
              <a:t>odeslány</a:t>
            </a:r>
            <a:r>
              <a:rPr sz="2200" dirty="0"/>
              <a:t> do </a:t>
            </a:r>
            <a:r>
              <a:rPr sz="2200" dirty="0" err="1"/>
              <a:t>mozkové</a:t>
            </a:r>
            <a:r>
              <a:rPr sz="2200" dirty="0"/>
              <a:t> </a:t>
            </a:r>
            <a:r>
              <a:rPr sz="2200" dirty="0" err="1"/>
              <a:t>kůry</a:t>
            </a:r>
            <a:r>
              <a:rPr sz="2200" dirty="0"/>
              <a:t>, </a:t>
            </a:r>
            <a:r>
              <a:rPr sz="2200" dirty="0" err="1"/>
              <a:t>akce</a:t>
            </a:r>
            <a:r>
              <a:rPr sz="2200" dirty="0"/>
              <a:t> </a:t>
            </a:r>
            <a:r>
              <a:rPr sz="2200" dirty="0" err="1"/>
              <a:t>proběhne</a:t>
            </a:r>
            <a:r>
              <a:rPr sz="2200" dirty="0"/>
              <a:t> a do </a:t>
            </a:r>
            <a:r>
              <a:rPr sz="2200" dirty="0" err="1"/>
              <a:t>mozečku</a:t>
            </a:r>
            <a:r>
              <a:rPr sz="2200" dirty="0"/>
              <a:t> se </a:t>
            </a:r>
            <a:r>
              <a:rPr sz="2200" dirty="0" err="1"/>
              <a:t>dostane</a:t>
            </a:r>
            <a:r>
              <a:rPr sz="2200" dirty="0"/>
              <a:t> </a:t>
            </a:r>
            <a:r>
              <a:rPr sz="2200" dirty="0" err="1"/>
              <a:t>senzorická</a:t>
            </a:r>
            <a:r>
              <a:rPr sz="2200" dirty="0"/>
              <a:t> </a:t>
            </a:r>
            <a:r>
              <a:rPr sz="2200" dirty="0" err="1"/>
              <a:t>zpětná</a:t>
            </a:r>
            <a:r>
              <a:rPr sz="2200" dirty="0"/>
              <a:t> </a:t>
            </a:r>
            <a:r>
              <a:rPr sz="2200" dirty="0" err="1"/>
              <a:t>vazba</a:t>
            </a:r>
            <a:r>
              <a:rPr sz="2200" dirty="0"/>
              <a:t>; </a:t>
            </a:r>
            <a:r>
              <a:rPr sz="2200" dirty="0" err="1"/>
              <a:t>mozeček</a:t>
            </a:r>
            <a:r>
              <a:rPr sz="2200" dirty="0"/>
              <a:t> </a:t>
            </a:r>
            <a:r>
              <a:rPr sz="2200" dirty="0" err="1"/>
              <a:t>srovná</a:t>
            </a:r>
            <a:r>
              <a:rPr sz="2200" dirty="0"/>
              <a:t> </a:t>
            </a:r>
            <a:r>
              <a:rPr sz="2200" dirty="0" err="1"/>
              <a:t>skutečný</a:t>
            </a:r>
            <a:r>
              <a:rPr sz="2200" dirty="0"/>
              <a:t> </a:t>
            </a:r>
            <a:r>
              <a:rPr sz="2200" dirty="0" err="1"/>
              <a:t>výsledek</a:t>
            </a:r>
            <a:r>
              <a:rPr sz="2200" dirty="0"/>
              <a:t> s </a:t>
            </a:r>
            <a:r>
              <a:rPr sz="2200" dirty="0" err="1"/>
              <a:t>výstupem</a:t>
            </a:r>
            <a:r>
              <a:rPr sz="2200" dirty="0"/>
              <a:t> </a:t>
            </a:r>
            <a:r>
              <a:rPr sz="2200" dirty="0" err="1"/>
              <a:t>původně</a:t>
            </a:r>
            <a:r>
              <a:rPr sz="2200" dirty="0"/>
              <a:t> </a:t>
            </a:r>
            <a:r>
              <a:rPr sz="2200" dirty="0" err="1"/>
              <a:t>odhadnutým</a:t>
            </a:r>
            <a:r>
              <a:rPr sz="2200" dirty="0"/>
              <a:t> </a:t>
            </a:r>
            <a:r>
              <a:rPr sz="2200" dirty="0" err="1"/>
              <a:t>dle</a:t>
            </a:r>
            <a:r>
              <a:rPr sz="2200" dirty="0"/>
              <a:t> </a:t>
            </a:r>
            <a:r>
              <a:rPr sz="2200" dirty="0" err="1"/>
              <a:t>modelu</a:t>
            </a:r>
            <a:r>
              <a:rPr sz="2200" dirty="0"/>
              <a:t>: </a:t>
            </a:r>
            <a:r>
              <a:rPr sz="2200" dirty="0" err="1"/>
              <a:t>díky</a:t>
            </a:r>
            <a:r>
              <a:rPr sz="2200" dirty="0"/>
              <a:t> </a:t>
            </a:r>
            <a:r>
              <a:rPr sz="2200" dirty="0" err="1"/>
              <a:t>olivo-mozečkovému</a:t>
            </a:r>
            <a:r>
              <a:rPr sz="2200" dirty="0"/>
              <a:t> </a:t>
            </a:r>
            <a:r>
              <a:rPr sz="2200" dirty="0" err="1"/>
              <a:t>okruhu</a:t>
            </a:r>
            <a:r>
              <a:rPr sz="2200" dirty="0"/>
              <a:t> </a:t>
            </a:r>
            <a:r>
              <a:rPr sz="2200" dirty="0" err="1"/>
              <a:t>detekuje</a:t>
            </a:r>
            <a:r>
              <a:rPr sz="2200" dirty="0"/>
              <a:t> </a:t>
            </a:r>
            <a:r>
              <a:rPr sz="2200" dirty="0" err="1"/>
              <a:t>chyby</a:t>
            </a:r>
            <a:r>
              <a:rPr sz="2200" dirty="0"/>
              <a:t> a </a:t>
            </a:r>
            <a:r>
              <a:rPr sz="2200" dirty="0" err="1"/>
              <a:t>výsledek</a:t>
            </a:r>
            <a:r>
              <a:rPr sz="2200" dirty="0"/>
              <a:t> </a:t>
            </a:r>
            <a:r>
              <a:rPr sz="2200" dirty="0" err="1"/>
              <a:t>odešle</a:t>
            </a:r>
            <a:r>
              <a:rPr sz="2200" dirty="0"/>
              <a:t> </a:t>
            </a:r>
            <a:r>
              <a:rPr sz="2200" dirty="0" err="1"/>
              <a:t>Purkyňovým</a:t>
            </a:r>
            <a:r>
              <a:rPr sz="2200" dirty="0"/>
              <a:t> </a:t>
            </a:r>
            <a:r>
              <a:rPr sz="2200" dirty="0" err="1"/>
              <a:t>buňkám</a:t>
            </a:r>
            <a:r>
              <a:rPr sz="2200" dirty="0"/>
              <a:t>, </a:t>
            </a:r>
            <a:r>
              <a:rPr sz="2200" dirty="0" err="1"/>
              <a:t>kde</a:t>
            </a:r>
            <a:r>
              <a:rPr sz="2200" dirty="0"/>
              <a:t> </a:t>
            </a:r>
            <a:r>
              <a:rPr sz="2200" dirty="0" err="1"/>
              <a:t>jsou</a:t>
            </a:r>
            <a:r>
              <a:rPr sz="2200" dirty="0"/>
              <a:t> </a:t>
            </a:r>
            <a:r>
              <a:rPr sz="2200" dirty="0" err="1"/>
              <a:t>úpravy</a:t>
            </a:r>
            <a:r>
              <a:rPr sz="2200" dirty="0"/>
              <a:t> </a:t>
            </a:r>
            <a:r>
              <a:rPr sz="2200" dirty="0" err="1"/>
              <a:t>zakódovány</a:t>
            </a:r>
            <a:r>
              <a:rPr sz="2200" dirty="0"/>
              <a:t>; </a:t>
            </a:r>
            <a:r>
              <a:rPr sz="2200" dirty="0" err="1"/>
              <a:t>cyklus</a:t>
            </a:r>
            <a:r>
              <a:rPr sz="2200" dirty="0"/>
              <a:t> se </a:t>
            </a:r>
            <a:r>
              <a:rPr sz="2200" dirty="0" err="1"/>
              <a:t>mnohokrát</a:t>
            </a:r>
            <a:r>
              <a:rPr sz="2200" dirty="0"/>
              <a:t> </a:t>
            </a:r>
            <a:r>
              <a:rPr sz="2200" dirty="0" err="1" smtClean="0"/>
              <a:t>opakuje</a:t>
            </a:r>
            <a:r>
              <a:rPr lang="cs-CZ" sz="2200" dirty="0" smtClean="0"/>
              <a:t>                    </a:t>
            </a:r>
            <a:r>
              <a:rPr sz="2200" dirty="0" smtClean="0"/>
              <a:t> </a:t>
            </a:r>
            <a:r>
              <a:rPr sz="2200" dirty="0"/>
              <a:t>a model se </a:t>
            </a:r>
            <a:r>
              <a:rPr sz="2200" dirty="0" err="1"/>
              <a:t>vylepšuje</a:t>
            </a:r>
            <a:r>
              <a:rPr sz="2200" dirty="0"/>
              <a:t> a </a:t>
            </a:r>
            <a:r>
              <a:rPr sz="2200" dirty="0" err="1"/>
              <a:t>zpřesňuje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Díky tréninku jsou pohyby přesnější a účinnější a postupně se automatizují - probíhá procedurální učení - chování přestává vyžadovat vědomou kontrolu a probíhá dle inverzního modelu (Ito 2005,2008) - nemusíme přemýšlet, jak hýbat nohama při chůzi nebo při jízdě na kole - chování probíhá na základě modelu uloženého v mozečku a nepotřebuje již vědomou korekci - umožňuje rychlé, přesné a koordinované pohyby…"/>
          <p:cNvSpPr txBox="1">
            <a:spLocks noGrp="1"/>
          </p:cNvSpPr>
          <p:nvPr>
            <p:ph type="body" idx="1"/>
          </p:nvPr>
        </p:nvSpPr>
        <p:spPr>
          <a:xfrm>
            <a:off x="668295" y="1949621"/>
            <a:ext cx="11099800" cy="7213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26719" indent="-426719" defTabSz="560831">
              <a:lnSpc>
                <a:spcPct val="100000"/>
              </a:lnSpc>
              <a:spcBef>
                <a:spcPts val="4000"/>
              </a:spcBef>
              <a:defRPr sz="3072"/>
            </a:pPr>
            <a:r>
              <a:rPr lang="cs-CZ" sz="2400" dirty="0" err="1" smtClean="0"/>
              <a:t>d</a:t>
            </a:r>
            <a:r>
              <a:rPr sz="2400" dirty="0" err="1" smtClean="0"/>
              <a:t>íky</a:t>
            </a:r>
            <a:r>
              <a:rPr sz="2400" dirty="0" smtClean="0"/>
              <a:t> </a:t>
            </a:r>
            <a:r>
              <a:rPr sz="2400" dirty="0" err="1"/>
              <a:t>tréninku</a:t>
            </a:r>
            <a:r>
              <a:rPr sz="2400" dirty="0"/>
              <a:t> </a:t>
            </a:r>
            <a:r>
              <a:rPr sz="2400" dirty="0" err="1"/>
              <a:t>jsou</a:t>
            </a:r>
            <a:r>
              <a:rPr sz="2400" dirty="0"/>
              <a:t> </a:t>
            </a:r>
            <a:r>
              <a:rPr sz="2400" dirty="0" err="1"/>
              <a:t>pohyby</a:t>
            </a:r>
            <a:r>
              <a:rPr sz="2400" dirty="0"/>
              <a:t> </a:t>
            </a:r>
            <a:r>
              <a:rPr sz="2400" dirty="0" err="1"/>
              <a:t>přesnější</a:t>
            </a:r>
            <a:r>
              <a:rPr sz="2400" dirty="0"/>
              <a:t> a </a:t>
            </a:r>
            <a:r>
              <a:rPr sz="2400" dirty="0" err="1"/>
              <a:t>účinnější</a:t>
            </a:r>
            <a:r>
              <a:rPr sz="2400" dirty="0"/>
              <a:t> a </a:t>
            </a:r>
            <a:r>
              <a:rPr sz="2400" dirty="0" err="1"/>
              <a:t>postupně</a:t>
            </a:r>
            <a:r>
              <a:rPr sz="2400" dirty="0"/>
              <a:t> se </a:t>
            </a:r>
            <a:r>
              <a:rPr sz="2400" dirty="0" err="1"/>
              <a:t>automatizují</a:t>
            </a:r>
            <a:r>
              <a:rPr sz="2400" dirty="0"/>
              <a:t> - </a:t>
            </a:r>
            <a:r>
              <a:rPr sz="2400" dirty="0" err="1"/>
              <a:t>probíhá</a:t>
            </a:r>
            <a:r>
              <a:rPr sz="2400" dirty="0"/>
              <a:t> </a:t>
            </a:r>
            <a:r>
              <a:rPr sz="2400" dirty="0" err="1"/>
              <a:t>procedurální</a:t>
            </a:r>
            <a:r>
              <a:rPr sz="2400" dirty="0"/>
              <a:t> </a:t>
            </a:r>
            <a:r>
              <a:rPr sz="2400" dirty="0" err="1"/>
              <a:t>učení</a:t>
            </a:r>
            <a:r>
              <a:rPr sz="2400" dirty="0"/>
              <a:t> - </a:t>
            </a:r>
            <a:r>
              <a:rPr sz="2400" dirty="0" err="1"/>
              <a:t>chování</a:t>
            </a:r>
            <a:r>
              <a:rPr sz="2400" dirty="0"/>
              <a:t> </a:t>
            </a:r>
            <a:r>
              <a:rPr sz="2400" dirty="0" err="1"/>
              <a:t>přestává</a:t>
            </a:r>
            <a:r>
              <a:rPr sz="2400" dirty="0"/>
              <a:t> </a:t>
            </a:r>
            <a:r>
              <a:rPr sz="2400" dirty="0" err="1"/>
              <a:t>vyžadovat</a:t>
            </a:r>
            <a:r>
              <a:rPr sz="2400" dirty="0"/>
              <a:t> </a:t>
            </a:r>
            <a:r>
              <a:rPr sz="2400" dirty="0" err="1"/>
              <a:t>vědomou</a:t>
            </a:r>
            <a:r>
              <a:rPr sz="2400" dirty="0"/>
              <a:t> </a:t>
            </a:r>
            <a:r>
              <a:rPr sz="2400" dirty="0" err="1"/>
              <a:t>kontrolu</a:t>
            </a:r>
            <a:r>
              <a:rPr sz="2400" dirty="0"/>
              <a:t> a </a:t>
            </a:r>
            <a:r>
              <a:rPr sz="2400" dirty="0" err="1"/>
              <a:t>probíhá</a:t>
            </a:r>
            <a:r>
              <a:rPr sz="2400" dirty="0"/>
              <a:t> </a:t>
            </a:r>
            <a:r>
              <a:rPr sz="2400" dirty="0" err="1"/>
              <a:t>dle</a:t>
            </a:r>
            <a:r>
              <a:rPr sz="2400" dirty="0"/>
              <a:t> </a:t>
            </a:r>
            <a:r>
              <a:rPr sz="2400" dirty="0" err="1"/>
              <a:t>inverzního</a:t>
            </a:r>
            <a:r>
              <a:rPr sz="2400" dirty="0"/>
              <a:t> </a:t>
            </a:r>
            <a:r>
              <a:rPr sz="2400" dirty="0" err="1"/>
              <a:t>modelu</a:t>
            </a:r>
            <a:r>
              <a:rPr sz="2400" dirty="0"/>
              <a:t> (Ito 2005,2008) - </a:t>
            </a:r>
            <a:r>
              <a:rPr sz="2400" dirty="0" err="1"/>
              <a:t>nemusíme</a:t>
            </a:r>
            <a:r>
              <a:rPr sz="2400" dirty="0"/>
              <a:t> </a:t>
            </a:r>
            <a:r>
              <a:rPr sz="2400" dirty="0" err="1"/>
              <a:t>přemýšlet</a:t>
            </a:r>
            <a:r>
              <a:rPr sz="2400" dirty="0"/>
              <a:t>, </a:t>
            </a:r>
            <a:r>
              <a:rPr sz="2400" dirty="0" err="1"/>
              <a:t>jak</a:t>
            </a:r>
            <a:r>
              <a:rPr sz="2400" dirty="0"/>
              <a:t> </a:t>
            </a:r>
            <a:r>
              <a:rPr sz="2400" dirty="0" err="1"/>
              <a:t>hýbat</a:t>
            </a:r>
            <a:r>
              <a:rPr sz="2400" dirty="0"/>
              <a:t> </a:t>
            </a:r>
            <a:r>
              <a:rPr sz="2400" dirty="0" err="1"/>
              <a:t>nohama</a:t>
            </a:r>
            <a:r>
              <a:rPr sz="2400" dirty="0"/>
              <a:t> </a:t>
            </a:r>
            <a:r>
              <a:rPr sz="2400" dirty="0" err="1"/>
              <a:t>při</a:t>
            </a:r>
            <a:r>
              <a:rPr sz="2400" dirty="0"/>
              <a:t> </a:t>
            </a:r>
            <a:r>
              <a:rPr sz="2400" dirty="0" err="1"/>
              <a:t>chůzi</a:t>
            </a:r>
            <a:r>
              <a:rPr sz="2400" dirty="0"/>
              <a:t> </a:t>
            </a:r>
            <a:r>
              <a:rPr sz="2400" dirty="0" err="1"/>
              <a:t>nebo</a:t>
            </a:r>
            <a:r>
              <a:rPr sz="2400" dirty="0"/>
              <a:t> </a:t>
            </a:r>
            <a:r>
              <a:rPr sz="2400" dirty="0" err="1"/>
              <a:t>při</a:t>
            </a:r>
            <a:r>
              <a:rPr sz="2400" dirty="0"/>
              <a:t> </a:t>
            </a:r>
            <a:r>
              <a:rPr sz="2400" dirty="0" err="1"/>
              <a:t>jízdě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kole</a:t>
            </a:r>
            <a:r>
              <a:rPr sz="2400" dirty="0"/>
              <a:t> - </a:t>
            </a:r>
            <a:r>
              <a:rPr sz="2400" dirty="0" err="1"/>
              <a:t>chování</a:t>
            </a:r>
            <a:r>
              <a:rPr sz="2400" dirty="0"/>
              <a:t> </a:t>
            </a:r>
            <a:r>
              <a:rPr sz="2400" dirty="0" err="1"/>
              <a:t>probíhá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základě</a:t>
            </a:r>
            <a:r>
              <a:rPr sz="2400" dirty="0"/>
              <a:t> </a:t>
            </a:r>
            <a:r>
              <a:rPr sz="2400" dirty="0" err="1"/>
              <a:t>modelu</a:t>
            </a:r>
            <a:r>
              <a:rPr sz="2400" dirty="0"/>
              <a:t> </a:t>
            </a:r>
            <a:r>
              <a:rPr sz="2400" dirty="0" err="1"/>
              <a:t>uloženého</a:t>
            </a:r>
            <a:r>
              <a:rPr sz="2400" dirty="0"/>
              <a:t> </a:t>
            </a:r>
            <a:r>
              <a:rPr lang="cs-CZ" sz="2400" dirty="0" smtClean="0"/>
              <a:t>                          </a:t>
            </a:r>
            <a:r>
              <a:rPr sz="2400" dirty="0" smtClean="0"/>
              <a:t>v </a:t>
            </a:r>
            <a:r>
              <a:rPr sz="2400" dirty="0" err="1"/>
              <a:t>mozečku</a:t>
            </a:r>
            <a:r>
              <a:rPr sz="2400" dirty="0"/>
              <a:t> a </a:t>
            </a:r>
            <a:r>
              <a:rPr sz="2400" dirty="0" err="1"/>
              <a:t>nepotřebuje</a:t>
            </a:r>
            <a:r>
              <a:rPr sz="2400" dirty="0"/>
              <a:t> </a:t>
            </a:r>
            <a:r>
              <a:rPr sz="2400" dirty="0" err="1"/>
              <a:t>již</a:t>
            </a:r>
            <a:r>
              <a:rPr sz="2400" dirty="0"/>
              <a:t> </a:t>
            </a:r>
            <a:r>
              <a:rPr sz="2400" dirty="0" err="1"/>
              <a:t>vědomou</a:t>
            </a:r>
            <a:r>
              <a:rPr sz="2400" dirty="0"/>
              <a:t> </a:t>
            </a:r>
            <a:r>
              <a:rPr sz="2400" dirty="0" err="1"/>
              <a:t>korekci</a:t>
            </a:r>
            <a:r>
              <a:rPr sz="2400" dirty="0"/>
              <a:t> - </a:t>
            </a:r>
            <a:r>
              <a:rPr sz="2400" dirty="0" err="1"/>
              <a:t>umožňuje</a:t>
            </a:r>
            <a:r>
              <a:rPr sz="2400" dirty="0"/>
              <a:t> </a:t>
            </a:r>
            <a:r>
              <a:rPr sz="2400" dirty="0" err="1"/>
              <a:t>rychlé</a:t>
            </a:r>
            <a:r>
              <a:rPr sz="2400" dirty="0"/>
              <a:t>, </a:t>
            </a:r>
            <a:r>
              <a:rPr sz="2400" dirty="0" err="1"/>
              <a:t>přesné</a:t>
            </a:r>
            <a:r>
              <a:rPr sz="2400" dirty="0"/>
              <a:t> a </a:t>
            </a:r>
            <a:r>
              <a:rPr sz="2400" dirty="0" err="1"/>
              <a:t>koordinované</a:t>
            </a:r>
            <a:r>
              <a:rPr sz="2400" dirty="0"/>
              <a:t> </a:t>
            </a:r>
            <a:r>
              <a:rPr sz="2400" dirty="0" err="1"/>
              <a:t>pohyby</a:t>
            </a:r>
            <a:endParaRPr sz="2400" dirty="0"/>
          </a:p>
          <a:p>
            <a:pPr marL="426719" indent="-426719" defTabSz="560831">
              <a:lnSpc>
                <a:spcPct val="100000"/>
              </a:lnSpc>
              <a:spcBef>
                <a:spcPts val="4000"/>
              </a:spcBef>
              <a:defRPr sz="3072"/>
            </a:pPr>
            <a:r>
              <a:rPr lang="cs-CZ" sz="2400" dirty="0" smtClean="0"/>
              <a:t>t</a:t>
            </a:r>
            <a:r>
              <a:rPr sz="2400" dirty="0" smtClean="0"/>
              <a:t>o </a:t>
            </a:r>
            <a:r>
              <a:rPr sz="2400" dirty="0" err="1"/>
              <a:t>platí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pro KF - </a:t>
            </a:r>
            <a:r>
              <a:rPr sz="2400" dirty="0" err="1"/>
              <a:t>mozeček</a:t>
            </a:r>
            <a:r>
              <a:rPr sz="2400" dirty="0"/>
              <a:t> </a:t>
            </a:r>
            <a:r>
              <a:rPr sz="2400" dirty="0" err="1"/>
              <a:t>umožňuje</a:t>
            </a:r>
            <a:r>
              <a:rPr sz="2400" dirty="0"/>
              <a:t> </a:t>
            </a:r>
            <a:r>
              <a:rPr sz="2400" dirty="0" err="1"/>
              <a:t>např</a:t>
            </a:r>
            <a:r>
              <a:rPr sz="2400" dirty="0"/>
              <a:t>. </a:t>
            </a:r>
            <a:r>
              <a:rPr sz="2400" dirty="0" err="1"/>
              <a:t>získávat</a:t>
            </a:r>
            <a:r>
              <a:rPr sz="2400" dirty="0"/>
              <a:t> </a:t>
            </a:r>
            <a:r>
              <a:rPr sz="2400" dirty="0" err="1"/>
              <a:t>dovednosti</a:t>
            </a:r>
            <a:r>
              <a:rPr sz="2400" dirty="0"/>
              <a:t> </a:t>
            </a:r>
            <a:r>
              <a:rPr sz="2400" dirty="0" err="1"/>
              <a:t>při</a:t>
            </a:r>
            <a:r>
              <a:rPr sz="2400" dirty="0"/>
              <a:t> </a:t>
            </a:r>
            <a:r>
              <a:rPr sz="2400" dirty="0" err="1"/>
              <a:t>řešení</a:t>
            </a:r>
            <a:r>
              <a:rPr sz="2400" dirty="0"/>
              <a:t> </a:t>
            </a:r>
            <a:r>
              <a:rPr sz="2400" dirty="0" err="1"/>
              <a:t>různých</a:t>
            </a:r>
            <a:r>
              <a:rPr sz="2400" dirty="0"/>
              <a:t> </a:t>
            </a:r>
            <a:r>
              <a:rPr sz="2400" dirty="0" err="1"/>
              <a:t>matematických</a:t>
            </a:r>
            <a:r>
              <a:rPr sz="2400" dirty="0"/>
              <a:t> </a:t>
            </a:r>
            <a:r>
              <a:rPr sz="2400" dirty="0" err="1"/>
              <a:t>úloh</a:t>
            </a:r>
            <a:r>
              <a:rPr sz="2400" dirty="0"/>
              <a:t> - </a:t>
            </a:r>
            <a:r>
              <a:rPr sz="2400" dirty="0" err="1"/>
              <a:t>ze</a:t>
            </a:r>
            <a:r>
              <a:rPr sz="2400" dirty="0"/>
              <a:t> </a:t>
            </a:r>
            <a:r>
              <a:rPr sz="2400" dirty="0" err="1"/>
              <a:t>začátku</a:t>
            </a:r>
            <a:r>
              <a:rPr sz="2400" dirty="0"/>
              <a:t> je </a:t>
            </a:r>
            <a:r>
              <a:rPr sz="2400" dirty="0" err="1"/>
              <a:t>třeba</a:t>
            </a:r>
            <a:r>
              <a:rPr sz="2400" dirty="0"/>
              <a:t> se </a:t>
            </a:r>
            <a:r>
              <a:rPr sz="2400" dirty="0" err="1"/>
              <a:t>soustředit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porozumění</a:t>
            </a:r>
            <a:r>
              <a:rPr sz="2400" dirty="0"/>
              <a:t> </a:t>
            </a:r>
            <a:r>
              <a:rPr sz="2400" dirty="0" err="1"/>
              <a:t>novým</a:t>
            </a:r>
            <a:r>
              <a:rPr sz="2400" dirty="0"/>
              <a:t>  </a:t>
            </a:r>
            <a:r>
              <a:rPr sz="2400" dirty="0" err="1"/>
              <a:t>postupům</a:t>
            </a:r>
            <a:r>
              <a:rPr sz="2400" dirty="0"/>
              <a:t> a </a:t>
            </a:r>
            <a:r>
              <a:rPr sz="2400" dirty="0" err="1"/>
              <a:t>nad</a:t>
            </a:r>
            <a:r>
              <a:rPr sz="2400" dirty="0"/>
              <a:t> </a:t>
            </a:r>
            <a:r>
              <a:rPr sz="2400" dirty="0" err="1"/>
              <a:t>každým</a:t>
            </a:r>
            <a:r>
              <a:rPr sz="2400" dirty="0"/>
              <a:t> </a:t>
            </a:r>
            <a:r>
              <a:rPr sz="2400" dirty="0" err="1"/>
              <a:t>krokem</a:t>
            </a:r>
            <a:r>
              <a:rPr sz="2400" dirty="0"/>
              <a:t> </a:t>
            </a:r>
            <a:r>
              <a:rPr sz="2400" dirty="0" err="1"/>
              <a:t>přemýšlet</a:t>
            </a:r>
            <a:r>
              <a:rPr sz="2400" dirty="0"/>
              <a:t> - </a:t>
            </a:r>
            <a:r>
              <a:rPr sz="2400" dirty="0" err="1"/>
              <a:t>díky</a:t>
            </a:r>
            <a:r>
              <a:rPr sz="2400" dirty="0"/>
              <a:t> </a:t>
            </a:r>
            <a:r>
              <a:rPr sz="2400" dirty="0" err="1"/>
              <a:t>opakování</a:t>
            </a:r>
            <a:r>
              <a:rPr sz="2400" dirty="0"/>
              <a:t> a </a:t>
            </a:r>
            <a:r>
              <a:rPr sz="2400" dirty="0" err="1"/>
              <a:t>učení</a:t>
            </a:r>
            <a:r>
              <a:rPr sz="2400" dirty="0"/>
              <a:t> </a:t>
            </a:r>
            <a:r>
              <a:rPr sz="2400" dirty="0" err="1"/>
              <a:t>jsme</a:t>
            </a:r>
            <a:r>
              <a:rPr sz="2400" dirty="0"/>
              <a:t> </a:t>
            </a:r>
            <a:r>
              <a:rPr sz="2400" dirty="0" err="1"/>
              <a:t>pak</a:t>
            </a:r>
            <a:r>
              <a:rPr sz="2400" dirty="0"/>
              <a:t> </a:t>
            </a:r>
            <a:r>
              <a:rPr sz="2400" dirty="0" err="1"/>
              <a:t>schopni</a:t>
            </a:r>
            <a:r>
              <a:rPr sz="2400" dirty="0"/>
              <a:t> </a:t>
            </a:r>
            <a:r>
              <a:rPr sz="2400" dirty="0" err="1"/>
              <a:t>problémy</a:t>
            </a:r>
            <a:r>
              <a:rPr sz="2400" dirty="0"/>
              <a:t> </a:t>
            </a:r>
            <a:r>
              <a:rPr sz="2400" dirty="0" err="1"/>
              <a:t>řešit</a:t>
            </a:r>
            <a:r>
              <a:rPr sz="2400" dirty="0"/>
              <a:t> </a:t>
            </a:r>
            <a:r>
              <a:rPr sz="2400" dirty="0" err="1"/>
              <a:t>automaticky</a:t>
            </a:r>
            <a:r>
              <a:rPr sz="2400" dirty="0"/>
              <a:t>, </a:t>
            </a:r>
            <a:r>
              <a:rPr sz="2400" dirty="0" err="1"/>
              <a:t>pomocí</a:t>
            </a:r>
            <a:r>
              <a:rPr sz="2400" dirty="0"/>
              <a:t> </a:t>
            </a:r>
            <a:r>
              <a:rPr sz="2400" dirty="0" err="1"/>
              <a:t>inverzních</a:t>
            </a:r>
            <a:r>
              <a:rPr sz="2400" dirty="0"/>
              <a:t> </a:t>
            </a:r>
            <a:r>
              <a:rPr sz="2400" dirty="0" err="1"/>
              <a:t>modelů</a:t>
            </a:r>
            <a:endParaRPr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Mozečkový kognitivně-afektivní syndrom…"/>
          <p:cNvSpPr txBox="1">
            <a:spLocks noGrp="1"/>
          </p:cNvSpPr>
          <p:nvPr>
            <p:ph type="title"/>
          </p:nvPr>
        </p:nvSpPr>
        <p:spPr>
          <a:xfrm>
            <a:off x="2434283" y="518694"/>
            <a:ext cx="10170050" cy="183897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321310">
              <a:defRPr sz="4400"/>
            </a:pPr>
            <a:r>
              <a:rPr dirty="0" err="1"/>
              <a:t>Mozečkový</a:t>
            </a:r>
            <a:r>
              <a:rPr dirty="0"/>
              <a:t> </a:t>
            </a:r>
            <a:r>
              <a:rPr dirty="0" err="1"/>
              <a:t>kognitivně-afektivní</a:t>
            </a:r>
            <a:r>
              <a:rPr dirty="0"/>
              <a:t> </a:t>
            </a:r>
            <a:r>
              <a:rPr dirty="0" err="1"/>
              <a:t>syndrom</a:t>
            </a:r>
            <a:endParaRPr dirty="0"/>
          </a:p>
          <a:p>
            <a:pPr defTabSz="321310">
              <a:defRPr sz="4400"/>
            </a:pPr>
            <a:r>
              <a:rPr dirty="0"/>
              <a:t>(cerebellar cognitive affective syndrome CCAS)</a:t>
            </a:r>
          </a:p>
        </p:txBody>
      </p:sp>
      <p:sp>
        <p:nvSpPr>
          <p:cNvPr id="151" name="Deskriptivní diagnostický termín, zahrnuje kognitivní, emoční s behaviorální  symptomy u pacientů s poškozením mozečku…"/>
          <p:cNvSpPr txBox="1">
            <a:spLocks noGrp="1"/>
          </p:cNvSpPr>
          <p:nvPr>
            <p:ph type="body" idx="1"/>
          </p:nvPr>
        </p:nvSpPr>
        <p:spPr>
          <a:xfrm>
            <a:off x="345989" y="2953265"/>
            <a:ext cx="12258343" cy="663557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d</a:t>
            </a:r>
            <a:r>
              <a:rPr sz="2200" dirty="0" err="1" smtClean="0"/>
              <a:t>eskriptivní</a:t>
            </a:r>
            <a:r>
              <a:rPr sz="2200" dirty="0" smtClean="0"/>
              <a:t> </a:t>
            </a:r>
            <a:r>
              <a:rPr sz="2200" dirty="0" err="1"/>
              <a:t>diagnostický</a:t>
            </a:r>
            <a:r>
              <a:rPr sz="2200" dirty="0"/>
              <a:t> </a:t>
            </a:r>
            <a:r>
              <a:rPr sz="2200" dirty="0" err="1"/>
              <a:t>termín</a:t>
            </a:r>
            <a:r>
              <a:rPr sz="2200" dirty="0"/>
              <a:t>, </a:t>
            </a:r>
            <a:r>
              <a:rPr sz="2200" dirty="0" err="1"/>
              <a:t>zahrnuje</a:t>
            </a:r>
            <a:r>
              <a:rPr sz="2200" dirty="0"/>
              <a:t> </a:t>
            </a:r>
            <a:r>
              <a:rPr sz="2200" dirty="0" err="1"/>
              <a:t>kognitivní</a:t>
            </a:r>
            <a:r>
              <a:rPr sz="2200" dirty="0"/>
              <a:t>, </a:t>
            </a:r>
            <a:r>
              <a:rPr sz="2200" dirty="0" err="1"/>
              <a:t>emoční</a:t>
            </a:r>
            <a:r>
              <a:rPr sz="2200" dirty="0"/>
              <a:t> </a:t>
            </a:r>
            <a:r>
              <a:rPr lang="cs-CZ" sz="2200" dirty="0" smtClean="0"/>
              <a:t>a</a:t>
            </a:r>
            <a:r>
              <a:rPr sz="2200" dirty="0" smtClean="0"/>
              <a:t> </a:t>
            </a:r>
            <a:r>
              <a:rPr sz="2200" dirty="0" err="1"/>
              <a:t>behaviorální</a:t>
            </a:r>
            <a:r>
              <a:rPr sz="2200" dirty="0"/>
              <a:t>  </a:t>
            </a:r>
            <a:r>
              <a:rPr sz="2200" dirty="0" err="1"/>
              <a:t>symptomy</a:t>
            </a:r>
            <a:r>
              <a:rPr sz="2200" dirty="0"/>
              <a:t> </a:t>
            </a:r>
            <a:r>
              <a:rPr lang="cs-CZ" sz="2200" dirty="0" smtClean="0"/>
              <a:t>     </a:t>
            </a:r>
            <a:r>
              <a:rPr sz="2200" dirty="0" smtClean="0"/>
              <a:t>u </a:t>
            </a:r>
            <a:r>
              <a:rPr sz="2200" dirty="0" err="1"/>
              <a:t>pacientů</a:t>
            </a:r>
            <a:r>
              <a:rPr sz="2200" dirty="0"/>
              <a:t> s </a:t>
            </a:r>
            <a:r>
              <a:rPr sz="2200" dirty="0" err="1"/>
              <a:t>poškozením</a:t>
            </a:r>
            <a:r>
              <a:rPr sz="2200" dirty="0"/>
              <a:t> </a:t>
            </a:r>
            <a:r>
              <a:rPr sz="2200" dirty="0" err="1"/>
              <a:t>mozečku</a:t>
            </a:r>
            <a:endParaRPr sz="2200" dirty="0"/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d</a:t>
            </a:r>
            <a:r>
              <a:rPr sz="2200" dirty="0" err="1" smtClean="0"/>
              <a:t>eficity</a:t>
            </a:r>
            <a:r>
              <a:rPr sz="2200" dirty="0" smtClean="0"/>
              <a:t> </a:t>
            </a:r>
            <a:r>
              <a:rPr sz="2200" dirty="0" err="1"/>
              <a:t>původně</a:t>
            </a:r>
            <a:r>
              <a:rPr sz="2200" dirty="0"/>
              <a:t> </a:t>
            </a:r>
            <a:r>
              <a:rPr sz="2200" dirty="0" err="1"/>
              <a:t>popsány</a:t>
            </a:r>
            <a:r>
              <a:rPr sz="2200" dirty="0"/>
              <a:t> v </a:t>
            </a:r>
            <a:r>
              <a:rPr sz="2200" dirty="0" err="1"/>
              <a:t>následujících</a:t>
            </a:r>
            <a:r>
              <a:rPr sz="2200" dirty="0"/>
              <a:t> </a:t>
            </a:r>
            <a:r>
              <a:rPr sz="2200" dirty="0" err="1"/>
              <a:t>oblastech</a:t>
            </a:r>
            <a:endParaRPr sz="2200" dirty="0"/>
          </a:p>
          <a:p>
            <a:pPr marL="934709" lvl="1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1915" dirty="0" smtClean="0"/>
              <a:t>e</a:t>
            </a:r>
            <a:r>
              <a:rPr sz="1915" dirty="0" err="1" smtClean="0"/>
              <a:t>xekutivní</a:t>
            </a:r>
            <a:r>
              <a:rPr sz="1915" dirty="0" smtClean="0"/>
              <a:t> </a:t>
            </a:r>
            <a:r>
              <a:rPr sz="1915" dirty="0" err="1"/>
              <a:t>fce</a:t>
            </a:r>
            <a:r>
              <a:rPr sz="1915" dirty="0"/>
              <a:t> - </a:t>
            </a:r>
            <a:r>
              <a:rPr sz="1915" dirty="0" err="1"/>
              <a:t>oslabení</a:t>
            </a:r>
            <a:r>
              <a:rPr sz="1915" dirty="0"/>
              <a:t> multi-</a:t>
            </a:r>
            <a:r>
              <a:rPr sz="1915" dirty="0" err="1"/>
              <a:t>taskingu</a:t>
            </a:r>
            <a:r>
              <a:rPr sz="1915" dirty="0"/>
              <a:t>, </a:t>
            </a:r>
            <a:r>
              <a:rPr sz="1915" dirty="0" err="1"/>
              <a:t>pracovní</a:t>
            </a:r>
            <a:r>
              <a:rPr sz="1915" dirty="0"/>
              <a:t> </a:t>
            </a:r>
            <a:r>
              <a:rPr sz="1915" dirty="0" err="1"/>
              <a:t>paměti</a:t>
            </a:r>
            <a:r>
              <a:rPr sz="1915" dirty="0"/>
              <a:t>, </a:t>
            </a:r>
            <a:r>
              <a:rPr sz="1915" dirty="0" err="1"/>
              <a:t>abstraktního</a:t>
            </a:r>
            <a:r>
              <a:rPr sz="1915" dirty="0"/>
              <a:t> </a:t>
            </a:r>
            <a:r>
              <a:rPr sz="1915" dirty="0" err="1"/>
              <a:t>usuzování</a:t>
            </a:r>
            <a:r>
              <a:rPr sz="1915" dirty="0"/>
              <a:t>, </a:t>
            </a:r>
            <a:r>
              <a:rPr sz="1915" dirty="0" err="1"/>
              <a:t>plánování</a:t>
            </a:r>
            <a:r>
              <a:rPr sz="1915" dirty="0"/>
              <a:t>, </a:t>
            </a:r>
            <a:r>
              <a:rPr sz="1915" dirty="0" err="1"/>
              <a:t>verbální</a:t>
            </a:r>
            <a:r>
              <a:rPr sz="1915" dirty="0"/>
              <a:t> a </a:t>
            </a:r>
            <a:r>
              <a:rPr sz="1915" dirty="0" err="1"/>
              <a:t>prostorové</a:t>
            </a:r>
            <a:r>
              <a:rPr sz="1915" dirty="0"/>
              <a:t> </a:t>
            </a:r>
            <a:r>
              <a:rPr sz="1915" dirty="0" err="1"/>
              <a:t>fluence</a:t>
            </a:r>
            <a:endParaRPr sz="1915" dirty="0"/>
          </a:p>
          <a:p>
            <a:pPr marL="934709" lvl="1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1915" dirty="0" smtClean="0"/>
              <a:t>ř</a:t>
            </a:r>
            <a:r>
              <a:rPr sz="1915" dirty="0" err="1" smtClean="0"/>
              <a:t>ečové</a:t>
            </a:r>
            <a:r>
              <a:rPr sz="1915" dirty="0" smtClean="0"/>
              <a:t> </a:t>
            </a:r>
            <a:r>
              <a:rPr sz="1915" dirty="0" err="1"/>
              <a:t>fce</a:t>
            </a:r>
            <a:r>
              <a:rPr sz="1915" dirty="0"/>
              <a:t> - </a:t>
            </a:r>
            <a:r>
              <a:rPr sz="1915" dirty="0" err="1"/>
              <a:t>dysartrie</a:t>
            </a:r>
            <a:r>
              <a:rPr sz="1915" dirty="0"/>
              <a:t>, </a:t>
            </a:r>
            <a:r>
              <a:rPr sz="1915" dirty="0" err="1"/>
              <a:t>mutismus</a:t>
            </a:r>
            <a:r>
              <a:rPr sz="1915" dirty="0"/>
              <a:t>, </a:t>
            </a:r>
            <a:r>
              <a:rPr sz="1915" dirty="0" err="1"/>
              <a:t>agramatismus</a:t>
            </a:r>
            <a:r>
              <a:rPr sz="1915" dirty="0"/>
              <a:t>, </a:t>
            </a:r>
            <a:r>
              <a:rPr sz="1915" dirty="0" err="1"/>
              <a:t>řečová</a:t>
            </a:r>
            <a:r>
              <a:rPr sz="1915" dirty="0"/>
              <a:t> </a:t>
            </a:r>
            <a:r>
              <a:rPr sz="1915" dirty="0" err="1"/>
              <a:t>apraxie</a:t>
            </a:r>
            <a:r>
              <a:rPr sz="1915" dirty="0"/>
              <a:t>, </a:t>
            </a:r>
            <a:r>
              <a:rPr sz="1915" dirty="0" err="1"/>
              <a:t>snížená</a:t>
            </a:r>
            <a:r>
              <a:rPr sz="1915" dirty="0"/>
              <a:t> </a:t>
            </a:r>
            <a:r>
              <a:rPr sz="1915" dirty="0" err="1"/>
              <a:t>verbální</a:t>
            </a:r>
            <a:r>
              <a:rPr sz="1915" dirty="0"/>
              <a:t> </a:t>
            </a:r>
            <a:r>
              <a:rPr sz="1915" dirty="0" err="1"/>
              <a:t>fluence</a:t>
            </a:r>
            <a:endParaRPr sz="1915" dirty="0"/>
          </a:p>
          <a:p>
            <a:pPr marL="934709" lvl="1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1915" dirty="0" smtClean="0"/>
              <a:t>v</a:t>
            </a:r>
            <a:r>
              <a:rPr sz="1915" dirty="0" err="1" smtClean="0"/>
              <a:t>izuospaciální</a:t>
            </a:r>
            <a:r>
              <a:rPr sz="1915" dirty="0" smtClean="0"/>
              <a:t> </a:t>
            </a:r>
            <a:r>
              <a:rPr sz="1915" dirty="0" err="1"/>
              <a:t>fce</a:t>
            </a:r>
            <a:r>
              <a:rPr sz="1915" dirty="0"/>
              <a:t> - </a:t>
            </a:r>
            <a:r>
              <a:rPr sz="1915" dirty="0" err="1"/>
              <a:t>zhoršení</a:t>
            </a:r>
            <a:r>
              <a:rPr sz="1915" dirty="0"/>
              <a:t> </a:t>
            </a:r>
            <a:r>
              <a:rPr sz="1915" dirty="0" err="1"/>
              <a:t>prostorové</a:t>
            </a:r>
            <a:r>
              <a:rPr sz="1915" dirty="0"/>
              <a:t> </a:t>
            </a:r>
            <a:r>
              <a:rPr sz="1915" dirty="0" err="1"/>
              <a:t>orientace</a:t>
            </a:r>
            <a:r>
              <a:rPr sz="1915" dirty="0"/>
              <a:t>, </a:t>
            </a:r>
            <a:r>
              <a:rPr sz="1915" dirty="0" err="1"/>
              <a:t>snížená</a:t>
            </a:r>
            <a:r>
              <a:rPr sz="1915" dirty="0"/>
              <a:t> </a:t>
            </a:r>
            <a:r>
              <a:rPr sz="1915" dirty="0" err="1"/>
              <a:t>schopnost</a:t>
            </a:r>
            <a:r>
              <a:rPr sz="1915" dirty="0"/>
              <a:t> </a:t>
            </a:r>
            <a:r>
              <a:rPr sz="1915" dirty="0" err="1"/>
              <a:t>mentální</a:t>
            </a:r>
            <a:r>
              <a:rPr sz="1915" dirty="0"/>
              <a:t> </a:t>
            </a:r>
            <a:r>
              <a:rPr sz="1915" dirty="0" err="1"/>
              <a:t>rotace</a:t>
            </a:r>
            <a:r>
              <a:rPr sz="1915" dirty="0" smtClean="0"/>
              <a:t>,</a:t>
            </a:r>
            <a:r>
              <a:rPr lang="cs-CZ" sz="1915" dirty="0" smtClean="0"/>
              <a:t> </a:t>
            </a:r>
            <a:r>
              <a:rPr sz="1915" dirty="0" err="1" smtClean="0"/>
              <a:t>oslabení</a:t>
            </a:r>
            <a:r>
              <a:rPr sz="1915" dirty="0" smtClean="0"/>
              <a:t> </a:t>
            </a:r>
            <a:r>
              <a:rPr sz="1915" dirty="0" err="1"/>
              <a:t>vizuospaciální</a:t>
            </a:r>
            <a:r>
              <a:rPr sz="1915" dirty="0"/>
              <a:t> </a:t>
            </a:r>
            <a:r>
              <a:rPr sz="1915" dirty="0" err="1"/>
              <a:t>paměti</a:t>
            </a:r>
            <a:endParaRPr sz="1915" dirty="0"/>
          </a:p>
          <a:p>
            <a:pPr marL="934709" lvl="1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1915" dirty="0" smtClean="0"/>
              <a:t>p</a:t>
            </a:r>
            <a:r>
              <a:rPr sz="1915" dirty="0" err="1" smtClean="0"/>
              <a:t>aměť</a:t>
            </a:r>
            <a:r>
              <a:rPr sz="1915" dirty="0" smtClean="0"/>
              <a:t> </a:t>
            </a:r>
            <a:r>
              <a:rPr sz="1915" dirty="0"/>
              <a:t>a </a:t>
            </a:r>
            <a:r>
              <a:rPr sz="1915" dirty="0" err="1"/>
              <a:t>učení</a:t>
            </a:r>
            <a:r>
              <a:rPr sz="1915" dirty="0"/>
              <a:t> - </a:t>
            </a:r>
            <a:r>
              <a:rPr sz="1915" dirty="0" err="1"/>
              <a:t>ztráta</a:t>
            </a:r>
            <a:r>
              <a:rPr sz="1915" dirty="0"/>
              <a:t> </a:t>
            </a:r>
            <a:r>
              <a:rPr sz="1915" dirty="0" err="1"/>
              <a:t>podmíněných</a:t>
            </a:r>
            <a:r>
              <a:rPr sz="1915" dirty="0"/>
              <a:t> </a:t>
            </a:r>
            <a:r>
              <a:rPr sz="1915" dirty="0" err="1"/>
              <a:t>reflexů</a:t>
            </a:r>
            <a:r>
              <a:rPr sz="1915" dirty="0"/>
              <a:t>, </a:t>
            </a:r>
            <a:r>
              <a:rPr sz="1915" dirty="0" err="1"/>
              <a:t>oslabené</a:t>
            </a:r>
            <a:r>
              <a:rPr sz="1915" dirty="0"/>
              <a:t> </a:t>
            </a:r>
            <a:r>
              <a:rPr sz="1915" dirty="0" err="1"/>
              <a:t>učení</a:t>
            </a:r>
            <a:r>
              <a:rPr sz="1915" dirty="0"/>
              <a:t> </a:t>
            </a:r>
            <a:r>
              <a:rPr sz="1915" dirty="0" err="1"/>
              <a:t>dovednostem</a:t>
            </a:r>
            <a:r>
              <a:rPr sz="1915" dirty="0"/>
              <a:t>, </a:t>
            </a:r>
            <a:r>
              <a:rPr sz="1915" dirty="0" err="1"/>
              <a:t>nižší</a:t>
            </a:r>
            <a:r>
              <a:rPr sz="1915" dirty="0"/>
              <a:t> </a:t>
            </a:r>
            <a:r>
              <a:rPr sz="1915" dirty="0" err="1"/>
              <a:t>kapacita</a:t>
            </a:r>
            <a:r>
              <a:rPr sz="1915" dirty="0"/>
              <a:t> </a:t>
            </a:r>
            <a:r>
              <a:rPr sz="1915" dirty="0" err="1"/>
              <a:t>párových</a:t>
            </a:r>
            <a:r>
              <a:rPr sz="1915" dirty="0"/>
              <a:t> </a:t>
            </a:r>
            <a:r>
              <a:rPr sz="1915" dirty="0" err="1"/>
              <a:t>asociací</a:t>
            </a:r>
            <a:r>
              <a:rPr sz="1915" dirty="0"/>
              <a:t>, </a:t>
            </a:r>
            <a:r>
              <a:rPr sz="1915" dirty="0" err="1"/>
              <a:t>zhoršená</a:t>
            </a:r>
            <a:r>
              <a:rPr sz="1915" dirty="0"/>
              <a:t> </a:t>
            </a:r>
            <a:r>
              <a:rPr sz="1915" dirty="0" err="1"/>
              <a:t>prostorová</a:t>
            </a:r>
            <a:r>
              <a:rPr sz="1915" dirty="0"/>
              <a:t> </a:t>
            </a:r>
            <a:r>
              <a:rPr sz="1915" dirty="0" err="1"/>
              <a:t>paměť</a:t>
            </a:r>
            <a:endParaRPr sz="1915" dirty="0"/>
          </a:p>
          <a:p>
            <a:pPr marL="934709" lvl="1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1915" dirty="0" smtClean="0"/>
              <a:t>p</a:t>
            </a:r>
            <a:r>
              <a:rPr sz="1915" dirty="0" err="1" smtClean="0"/>
              <a:t>ozornost</a:t>
            </a:r>
            <a:r>
              <a:rPr sz="1915" dirty="0" smtClean="0"/>
              <a:t> </a:t>
            </a:r>
            <a:r>
              <a:rPr sz="1915" dirty="0"/>
              <a:t>- </a:t>
            </a:r>
            <a:r>
              <a:rPr sz="1915" dirty="0" err="1"/>
              <a:t>snížení</a:t>
            </a:r>
            <a:r>
              <a:rPr sz="1915" dirty="0"/>
              <a:t> </a:t>
            </a:r>
            <a:r>
              <a:rPr sz="1915" dirty="0" err="1"/>
              <a:t>kapacity</a:t>
            </a:r>
            <a:r>
              <a:rPr sz="1915" dirty="0"/>
              <a:t>, deficit </a:t>
            </a:r>
            <a:r>
              <a:rPr sz="1915" dirty="0" err="1"/>
              <a:t>přesouvání</a:t>
            </a:r>
            <a:r>
              <a:rPr sz="1915" dirty="0"/>
              <a:t> </a:t>
            </a:r>
            <a:r>
              <a:rPr sz="1915" dirty="0" err="1"/>
              <a:t>pozornosti</a:t>
            </a:r>
            <a:r>
              <a:rPr sz="1915" dirty="0"/>
              <a:t> (set-shifting)</a:t>
            </a:r>
          </a:p>
          <a:p>
            <a:pPr marL="934709" lvl="1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1915" dirty="0" smtClean="0"/>
              <a:t>o</a:t>
            </a:r>
            <a:r>
              <a:rPr sz="1915" dirty="0" err="1" smtClean="0"/>
              <a:t>sobnost</a:t>
            </a:r>
            <a:r>
              <a:rPr sz="1915" dirty="0" smtClean="0"/>
              <a:t> </a:t>
            </a:r>
            <a:r>
              <a:rPr sz="1915" dirty="0"/>
              <a:t>a </a:t>
            </a:r>
            <a:r>
              <a:rPr sz="1915" dirty="0" err="1"/>
              <a:t>emoce</a:t>
            </a:r>
            <a:r>
              <a:rPr sz="1915" dirty="0"/>
              <a:t> - </a:t>
            </a:r>
            <a:r>
              <a:rPr sz="1915" dirty="0" err="1"/>
              <a:t>emoční</a:t>
            </a:r>
            <a:r>
              <a:rPr sz="1915" dirty="0"/>
              <a:t> </a:t>
            </a:r>
            <a:r>
              <a:rPr sz="1915" dirty="0" err="1"/>
              <a:t>labilita</a:t>
            </a:r>
            <a:r>
              <a:rPr sz="1915" dirty="0"/>
              <a:t>, </a:t>
            </a:r>
            <a:r>
              <a:rPr sz="1915" dirty="0" err="1"/>
              <a:t>otupělost</a:t>
            </a:r>
            <a:r>
              <a:rPr sz="1915" dirty="0"/>
              <a:t>, </a:t>
            </a:r>
            <a:r>
              <a:rPr sz="1915" dirty="0" err="1"/>
              <a:t>dezinhibice</a:t>
            </a:r>
            <a:r>
              <a:rPr sz="1915" dirty="0"/>
              <a:t>, </a:t>
            </a:r>
            <a:r>
              <a:rPr sz="1915" dirty="0" err="1"/>
              <a:t>úzkostnost</a:t>
            </a:r>
            <a:r>
              <a:rPr sz="1915" dirty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Oslaben bývá výkon při testování intelektu - důsledek oslabení jednotlivých KF…"/>
          <p:cNvSpPr txBox="1">
            <a:spLocks noGrp="1"/>
          </p:cNvSpPr>
          <p:nvPr>
            <p:ph type="body" idx="1"/>
          </p:nvPr>
        </p:nvSpPr>
        <p:spPr>
          <a:xfrm>
            <a:off x="457200" y="1742302"/>
            <a:ext cx="12319686" cy="779711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o</a:t>
            </a:r>
            <a:r>
              <a:rPr sz="2200" dirty="0" err="1" smtClean="0"/>
              <a:t>slaben</a:t>
            </a:r>
            <a:r>
              <a:rPr sz="2200" dirty="0" smtClean="0"/>
              <a:t> </a:t>
            </a:r>
            <a:r>
              <a:rPr sz="2200" dirty="0" err="1"/>
              <a:t>bývá</a:t>
            </a:r>
            <a:r>
              <a:rPr sz="2200" dirty="0"/>
              <a:t> </a:t>
            </a:r>
            <a:r>
              <a:rPr sz="2200" dirty="0" err="1"/>
              <a:t>výkon</a:t>
            </a:r>
            <a:r>
              <a:rPr sz="2200" dirty="0"/>
              <a:t> </a:t>
            </a:r>
            <a:r>
              <a:rPr sz="2200" dirty="0" err="1"/>
              <a:t>při</a:t>
            </a:r>
            <a:r>
              <a:rPr sz="2200" dirty="0"/>
              <a:t> </a:t>
            </a:r>
            <a:r>
              <a:rPr sz="2200" dirty="0" err="1"/>
              <a:t>testování</a:t>
            </a:r>
            <a:r>
              <a:rPr sz="2200" dirty="0"/>
              <a:t> </a:t>
            </a:r>
            <a:r>
              <a:rPr sz="2200" dirty="0" err="1"/>
              <a:t>intelektu</a:t>
            </a:r>
            <a:r>
              <a:rPr sz="2200" dirty="0"/>
              <a:t> - </a:t>
            </a:r>
            <a:r>
              <a:rPr sz="2200" dirty="0" err="1"/>
              <a:t>důsledek</a:t>
            </a:r>
            <a:r>
              <a:rPr sz="2200" dirty="0"/>
              <a:t> </a:t>
            </a:r>
            <a:r>
              <a:rPr sz="2200" dirty="0" err="1"/>
              <a:t>oslabení</a:t>
            </a:r>
            <a:r>
              <a:rPr sz="2200" dirty="0"/>
              <a:t> </a:t>
            </a:r>
            <a:r>
              <a:rPr sz="2200" dirty="0" err="1"/>
              <a:t>jednotlivých</a:t>
            </a:r>
            <a:r>
              <a:rPr sz="2200" dirty="0"/>
              <a:t> KF</a:t>
            </a:r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z</a:t>
            </a:r>
            <a:r>
              <a:rPr sz="2200" dirty="0" err="1" smtClean="0"/>
              <a:t>ůstává</a:t>
            </a:r>
            <a:r>
              <a:rPr sz="2200" dirty="0" smtClean="0"/>
              <a:t> </a:t>
            </a:r>
            <a:r>
              <a:rPr sz="2200" dirty="0" err="1"/>
              <a:t>zachována</a:t>
            </a:r>
            <a:r>
              <a:rPr sz="2200" dirty="0"/>
              <a:t> </a:t>
            </a:r>
            <a:r>
              <a:rPr sz="2200" dirty="0" err="1"/>
              <a:t>bdělost</a:t>
            </a:r>
            <a:r>
              <a:rPr sz="2200" dirty="0"/>
              <a:t> a </a:t>
            </a:r>
            <a:r>
              <a:rPr sz="2200" dirty="0" err="1"/>
              <a:t>dlouhodobá</a:t>
            </a:r>
            <a:r>
              <a:rPr sz="2200" dirty="0"/>
              <a:t> </a:t>
            </a:r>
            <a:r>
              <a:rPr sz="2200" dirty="0" err="1" smtClean="0"/>
              <a:t>epizodick</a:t>
            </a:r>
            <a:r>
              <a:rPr lang="cs-CZ" sz="2200" dirty="0" smtClean="0"/>
              <a:t>á</a:t>
            </a:r>
            <a:r>
              <a:rPr sz="2200" dirty="0" smtClean="0"/>
              <a:t> </a:t>
            </a:r>
            <a:r>
              <a:rPr sz="2200" dirty="0"/>
              <a:t>a </a:t>
            </a:r>
            <a:r>
              <a:rPr sz="2200" dirty="0" err="1"/>
              <a:t>sémantická</a:t>
            </a:r>
            <a:r>
              <a:rPr sz="2200" dirty="0"/>
              <a:t> </a:t>
            </a:r>
            <a:r>
              <a:rPr sz="2200" dirty="0" err="1"/>
              <a:t>paměť</a:t>
            </a:r>
            <a:r>
              <a:rPr sz="2200" dirty="0"/>
              <a:t>; </a:t>
            </a:r>
            <a:r>
              <a:rPr sz="2200" dirty="0" err="1"/>
              <a:t>nebyly</a:t>
            </a:r>
            <a:r>
              <a:rPr sz="2200" dirty="0"/>
              <a:t> </a:t>
            </a:r>
            <a:r>
              <a:rPr sz="2200" dirty="0" err="1"/>
              <a:t>pozorovány</a:t>
            </a:r>
            <a:r>
              <a:rPr sz="2200" dirty="0"/>
              <a:t> </a:t>
            </a:r>
            <a:r>
              <a:rPr sz="2200" dirty="0" err="1"/>
              <a:t>znaky</a:t>
            </a:r>
            <a:r>
              <a:rPr sz="2200" dirty="0"/>
              <a:t> </a:t>
            </a:r>
            <a:r>
              <a:rPr sz="2200" dirty="0" err="1"/>
              <a:t>apraxie</a:t>
            </a:r>
            <a:r>
              <a:rPr sz="2200" dirty="0"/>
              <a:t> </a:t>
            </a:r>
            <a:r>
              <a:rPr sz="2200" dirty="0" err="1"/>
              <a:t>či</a:t>
            </a:r>
            <a:r>
              <a:rPr sz="2200" dirty="0"/>
              <a:t> </a:t>
            </a:r>
            <a:r>
              <a:rPr sz="2200" dirty="0" err="1"/>
              <a:t>agnózie</a:t>
            </a:r>
            <a:endParaRPr sz="22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n</a:t>
            </a:r>
            <a:r>
              <a:rPr sz="2200" dirty="0" err="1" smtClean="0"/>
              <a:t>ejvýraznější</a:t>
            </a:r>
            <a:r>
              <a:rPr sz="2200" dirty="0" smtClean="0"/>
              <a:t> </a:t>
            </a:r>
            <a:r>
              <a:rPr sz="2200" dirty="0" err="1"/>
              <a:t>deficity</a:t>
            </a:r>
            <a:r>
              <a:rPr sz="2200" dirty="0"/>
              <a:t> </a:t>
            </a:r>
            <a:r>
              <a:rPr sz="2200" dirty="0" err="1"/>
              <a:t>při</a:t>
            </a:r>
            <a:r>
              <a:rPr sz="2200" dirty="0"/>
              <a:t> </a:t>
            </a:r>
            <a:r>
              <a:rPr sz="2200" dirty="0" err="1"/>
              <a:t>lézích</a:t>
            </a:r>
            <a:r>
              <a:rPr sz="2200" dirty="0"/>
              <a:t> </a:t>
            </a:r>
            <a:r>
              <a:rPr sz="2200" dirty="0" err="1"/>
              <a:t>posteriorně</a:t>
            </a:r>
            <a:r>
              <a:rPr sz="2200" dirty="0"/>
              <a:t> a u </a:t>
            </a:r>
            <a:r>
              <a:rPr sz="2200" dirty="0" err="1"/>
              <a:t>bilaterálních</a:t>
            </a:r>
            <a:r>
              <a:rPr sz="2200" dirty="0"/>
              <a:t> </a:t>
            </a:r>
            <a:r>
              <a:rPr sz="2200" dirty="0" err="1"/>
              <a:t>poškození</a:t>
            </a:r>
            <a:r>
              <a:rPr sz="2200" dirty="0"/>
              <a:t> - </a:t>
            </a:r>
            <a:r>
              <a:rPr sz="2200" dirty="0" err="1"/>
              <a:t>převažují</a:t>
            </a:r>
            <a:r>
              <a:rPr sz="2200" dirty="0"/>
              <a:t> </a:t>
            </a:r>
            <a:r>
              <a:rPr sz="2200" dirty="0" err="1"/>
              <a:t>exekutivní</a:t>
            </a:r>
            <a:r>
              <a:rPr sz="2200" dirty="0"/>
              <a:t> a </a:t>
            </a:r>
            <a:r>
              <a:rPr sz="2200" dirty="0" err="1"/>
              <a:t>vizuospaciální</a:t>
            </a:r>
            <a:r>
              <a:rPr sz="2200" dirty="0"/>
              <a:t> </a:t>
            </a:r>
            <a:r>
              <a:rPr sz="2200" dirty="0" err="1"/>
              <a:t>dysfce</a:t>
            </a:r>
            <a:endParaRPr sz="22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a</a:t>
            </a:r>
            <a:r>
              <a:rPr sz="2200" dirty="0" err="1" smtClean="0"/>
              <a:t>fektivní</a:t>
            </a:r>
            <a:r>
              <a:rPr sz="2200" dirty="0" smtClean="0"/>
              <a:t> </a:t>
            </a:r>
            <a:r>
              <a:rPr sz="2200" dirty="0" err="1"/>
              <a:t>změny</a:t>
            </a:r>
            <a:r>
              <a:rPr sz="2200" dirty="0"/>
              <a:t> </a:t>
            </a:r>
            <a:r>
              <a:rPr sz="2200" dirty="0" err="1"/>
              <a:t>souvisí</a:t>
            </a:r>
            <a:r>
              <a:rPr sz="2200" dirty="0"/>
              <a:t> s </a:t>
            </a:r>
            <a:r>
              <a:rPr sz="2200" dirty="0" err="1"/>
              <a:t>oblastí</a:t>
            </a:r>
            <a:r>
              <a:rPr sz="2200" dirty="0"/>
              <a:t> vermis</a:t>
            </a:r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z</a:t>
            </a:r>
            <a:r>
              <a:rPr sz="2200" dirty="0" err="1" smtClean="0"/>
              <a:t>ávažnost</a:t>
            </a:r>
            <a:r>
              <a:rPr sz="2200" dirty="0" smtClean="0"/>
              <a:t> </a:t>
            </a:r>
            <a:r>
              <a:rPr sz="2200" dirty="0" err="1"/>
              <a:t>deficitu</a:t>
            </a:r>
            <a:r>
              <a:rPr sz="2200" dirty="0"/>
              <a:t> </a:t>
            </a:r>
            <a:r>
              <a:rPr sz="2200" dirty="0" err="1"/>
              <a:t>koreluje</a:t>
            </a:r>
            <a:r>
              <a:rPr sz="2200" dirty="0"/>
              <a:t> s </a:t>
            </a:r>
            <a:r>
              <a:rPr sz="2200" dirty="0" err="1"/>
              <a:t>velikostí</a:t>
            </a:r>
            <a:r>
              <a:rPr sz="2200" dirty="0"/>
              <a:t> </a:t>
            </a:r>
            <a:r>
              <a:rPr sz="2200" dirty="0" err="1"/>
              <a:t>léze</a:t>
            </a:r>
            <a:endParaRPr sz="22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n</a:t>
            </a:r>
            <a:r>
              <a:rPr sz="2200" dirty="0" err="1" smtClean="0"/>
              <a:t>ejčastější</a:t>
            </a:r>
            <a:r>
              <a:rPr sz="2200" dirty="0" smtClean="0"/>
              <a:t> </a:t>
            </a:r>
            <a:r>
              <a:rPr sz="2200" dirty="0" err="1"/>
              <a:t>etiologií</a:t>
            </a:r>
            <a:r>
              <a:rPr sz="2200" dirty="0"/>
              <a:t> </a:t>
            </a:r>
            <a:r>
              <a:rPr sz="2200" dirty="0" err="1"/>
              <a:t>jsou</a:t>
            </a:r>
            <a:r>
              <a:rPr sz="2200" dirty="0"/>
              <a:t> CMP a </a:t>
            </a:r>
            <a:r>
              <a:rPr sz="2200" dirty="0" err="1"/>
              <a:t>tumory</a:t>
            </a:r>
            <a:r>
              <a:rPr sz="2200" dirty="0"/>
              <a:t> - </a:t>
            </a:r>
            <a:r>
              <a:rPr sz="2200" dirty="0" err="1"/>
              <a:t>i</a:t>
            </a:r>
            <a:r>
              <a:rPr sz="2200" dirty="0"/>
              <a:t> </a:t>
            </a:r>
            <a:r>
              <a:rPr sz="2200" dirty="0" err="1"/>
              <a:t>když</a:t>
            </a:r>
            <a:r>
              <a:rPr sz="2200" dirty="0"/>
              <a:t> </a:t>
            </a:r>
            <a:r>
              <a:rPr sz="2200" dirty="0" err="1"/>
              <a:t>tito</a:t>
            </a:r>
            <a:r>
              <a:rPr sz="2200" dirty="0"/>
              <a:t> </a:t>
            </a:r>
            <a:r>
              <a:rPr sz="2200" dirty="0" err="1"/>
              <a:t>pacienti</a:t>
            </a:r>
            <a:r>
              <a:rPr sz="2200" dirty="0"/>
              <a:t> </a:t>
            </a:r>
            <a:r>
              <a:rPr sz="2200" dirty="0" err="1"/>
              <a:t>nemají</a:t>
            </a:r>
            <a:r>
              <a:rPr sz="2200" dirty="0"/>
              <a:t> </a:t>
            </a:r>
            <a:r>
              <a:rPr sz="2200" dirty="0" err="1"/>
              <a:t>lézi</a:t>
            </a:r>
            <a:r>
              <a:rPr sz="2200" dirty="0"/>
              <a:t> </a:t>
            </a:r>
            <a:r>
              <a:rPr sz="2200" dirty="0" err="1"/>
              <a:t>kůry</a:t>
            </a:r>
            <a:r>
              <a:rPr sz="2200" dirty="0"/>
              <a:t> </a:t>
            </a:r>
            <a:r>
              <a:rPr sz="2200" dirty="0" err="1"/>
              <a:t>velkého</a:t>
            </a:r>
            <a:r>
              <a:rPr sz="2200" dirty="0"/>
              <a:t> </a:t>
            </a:r>
            <a:r>
              <a:rPr sz="2200" dirty="0" err="1"/>
              <a:t>mozku</a:t>
            </a:r>
            <a:r>
              <a:rPr sz="2200" dirty="0"/>
              <a:t>, </a:t>
            </a:r>
            <a:r>
              <a:rPr sz="2200" dirty="0" err="1"/>
              <a:t>jejich</a:t>
            </a:r>
            <a:r>
              <a:rPr sz="2200" dirty="0"/>
              <a:t> </a:t>
            </a:r>
            <a:r>
              <a:rPr sz="2200" dirty="0" err="1"/>
              <a:t>deficity</a:t>
            </a:r>
            <a:r>
              <a:rPr sz="2200" dirty="0"/>
              <a:t> </a:t>
            </a:r>
            <a:r>
              <a:rPr sz="2200" dirty="0" err="1"/>
              <a:t>jsou</a:t>
            </a:r>
            <a:r>
              <a:rPr sz="2200" dirty="0"/>
              <a:t> </a:t>
            </a:r>
            <a:r>
              <a:rPr sz="2200" dirty="0" err="1"/>
              <a:t>podobné</a:t>
            </a:r>
            <a:r>
              <a:rPr sz="2200" dirty="0"/>
              <a:t> </a:t>
            </a:r>
            <a:r>
              <a:rPr sz="2200" dirty="0" err="1"/>
              <a:t>jako</a:t>
            </a:r>
            <a:r>
              <a:rPr sz="2200" dirty="0"/>
              <a:t> u </a:t>
            </a:r>
            <a:r>
              <a:rPr sz="2200" dirty="0" err="1"/>
              <a:t>těch</a:t>
            </a:r>
            <a:r>
              <a:rPr sz="2200" dirty="0"/>
              <a:t>, </a:t>
            </a:r>
            <a:r>
              <a:rPr sz="2200" dirty="0" err="1"/>
              <a:t>kteří</a:t>
            </a:r>
            <a:r>
              <a:rPr sz="2200" dirty="0"/>
              <a:t> </a:t>
            </a:r>
            <a:r>
              <a:rPr sz="2200" dirty="0" err="1"/>
              <a:t>tato</a:t>
            </a:r>
            <a:r>
              <a:rPr sz="2200" dirty="0"/>
              <a:t> </a:t>
            </a:r>
            <a:r>
              <a:rPr sz="2200" dirty="0" err="1"/>
              <a:t>poškození</a:t>
            </a:r>
            <a:r>
              <a:rPr sz="2200" dirty="0"/>
              <a:t> </a:t>
            </a:r>
            <a:r>
              <a:rPr sz="2200" dirty="0" err="1"/>
              <a:t>mají</a:t>
            </a:r>
            <a:r>
              <a:rPr sz="2200" dirty="0"/>
              <a:t> - je to </a:t>
            </a:r>
            <a:r>
              <a:rPr sz="2200" dirty="0" err="1"/>
              <a:t>kvůli</a:t>
            </a:r>
            <a:r>
              <a:rPr sz="2200" dirty="0"/>
              <a:t> </a:t>
            </a:r>
            <a:r>
              <a:rPr sz="2200" dirty="0" err="1"/>
              <a:t>vzájemnému</a:t>
            </a:r>
            <a:r>
              <a:rPr sz="2200" dirty="0"/>
              <a:t> </a:t>
            </a:r>
            <a:r>
              <a:rPr sz="2200" dirty="0" err="1"/>
              <a:t>propojení</a:t>
            </a:r>
            <a:r>
              <a:rPr sz="2200" dirty="0"/>
              <a:t> </a:t>
            </a:r>
            <a:r>
              <a:rPr sz="2200" dirty="0" err="1"/>
              <a:t>mozečku</a:t>
            </a:r>
            <a:r>
              <a:rPr sz="2200" dirty="0"/>
              <a:t> a </a:t>
            </a:r>
            <a:r>
              <a:rPr sz="2200" dirty="0" err="1"/>
              <a:t>mozkové</a:t>
            </a:r>
            <a:r>
              <a:rPr sz="2200" dirty="0"/>
              <a:t> </a:t>
            </a:r>
            <a:r>
              <a:rPr sz="2200" dirty="0" err="1"/>
              <a:t>kůry</a:t>
            </a:r>
            <a:r>
              <a:rPr sz="2200" dirty="0"/>
              <a:t> a </a:t>
            </a:r>
            <a:r>
              <a:rPr sz="2200" dirty="0" err="1"/>
              <a:t>zkřížené</a:t>
            </a:r>
            <a:r>
              <a:rPr sz="2200" dirty="0"/>
              <a:t> </a:t>
            </a:r>
            <a:r>
              <a:rPr sz="2200" dirty="0" err="1"/>
              <a:t>mozečkové</a:t>
            </a:r>
            <a:r>
              <a:rPr sz="2200" dirty="0"/>
              <a:t> </a:t>
            </a:r>
            <a:r>
              <a:rPr sz="2200" dirty="0" err="1"/>
              <a:t>diaschize</a:t>
            </a:r>
            <a:endParaRPr sz="22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v</a:t>
            </a:r>
            <a:r>
              <a:rPr sz="2200" dirty="0" err="1" smtClean="0"/>
              <a:t>ětšina</a:t>
            </a:r>
            <a:r>
              <a:rPr sz="2200" dirty="0" smtClean="0"/>
              <a:t> </a:t>
            </a:r>
            <a:r>
              <a:rPr sz="2200" dirty="0" err="1"/>
              <a:t>deficitů</a:t>
            </a:r>
            <a:r>
              <a:rPr sz="2200" dirty="0"/>
              <a:t> </a:t>
            </a:r>
            <a:r>
              <a:rPr sz="2200" dirty="0" err="1"/>
              <a:t>má</a:t>
            </a:r>
            <a:r>
              <a:rPr sz="2200" dirty="0"/>
              <a:t> </a:t>
            </a:r>
            <a:r>
              <a:rPr sz="2200" dirty="0" err="1"/>
              <a:t>tendenci</a:t>
            </a:r>
            <a:r>
              <a:rPr sz="2200" dirty="0"/>
              <a:t> se v </a:t>
            </a:r>
            <a:r>
              <a:rPr sz="2200" dirty="0" err="1"/>
              <a:t>čase</a:t>
            </a:r>
            <a:r>
              <a:rPr sz="2200" dirty="0"/>
              <a:t> </a:t>
            </a:r>
            <a:r>
              <a:rPr sz="2200" dirty="0" err="1"/>
              <a:t>upravit</a:t>
            </a:r>
            <a:r>
              <a:rPr sz="2200" dirty="0"/>
              <a:t>, </a:t>
            </a:r>
            <a:r>
              <a:rPr sz="2200" dirty="0" err="1"/>
              <a:t>při</a:t>
            </a:r>
            <a:r>
              <a:rPr sz="2200" dirty="0"/>
              <a:t> KO </a:t>
            </a:r>
            <a:r>
              <a:rPr sz="2200" dirty="0" err="1"/>
              <a:t>po</a:t>
            </a:r>
            <a:r>
              <a:rPr sz="2200" dirty="0"/>
              <a:t> </a:t>
            </a:r>
            <a:r>
              <a:rPr sz="2200" dirty="0" err="1"/>
              <a:t>roce</a:t>
            </a:r>
            <a:r>
              <a:rPr sz="2200" dirty="0"/>
              <a:t> </a:t>
            </a:r>
            <a:r>
              <a:rPr sz="2200" dirty="0" err="1"/>
              <a:t>většinou</a:t>
            </a:r>
            <a:r>
              <a:rPr sz="2200" dirty="0"/>
              <a:t> </a:t>
            </a:r>
            <a:r>
              <a:rPr sz="2200" dirty="0" err="1"/>
              <a:t>již</a:t>
            </a:r>
            <a:r>
              <a:rPr sz="2200" dirty="0"/>
              <a:t> v </a:t>
            </a:r>
            <a:r>
              <a:rPr sz="2200" dirty="0" err="1"/>
              <a:t>normě</a:t>
            </a:r>
            <a:r>
              <a:rPr sz="2200" dirty="0"/>
              <a:t>; </a:t>
            </a:r>
            <a:r>
              <a:rPr sz="2200" dirty="0" err="1"/>
              <a:t>vyjímkou</a:t>
            </a:r>
            <a:r>
              <a:rPr sz="2200" dirty="0"/>
              <a:t> </a:t>
            </a:r>
            <a:r>
              <a:rPr sz="2200" dirty="0" err="1"/>
              <a:t>exekutivní</a:t>
            </a:r>
            <a:r>
              <a:rPr sz="2200" dirty="0"/>
              <a:t> </a:t>
            </a:r>
            <a:r>
              <a:rPr sz="2200" dirty="0" err="1" smtClean="0"/>
              <a:t>fce</a:t>
            </a:r>
            <a:r>
              <a:rPr lang="cs-CZ" sz="2200" dirty="0" smtClean="0"/>
              <a:t> </a:t>
            </a:r>
            <a:r>
              <a:rPr sz="2200" dirty="0" smtClean="0"/>
              <a:t>- </a:t>
            </a:r>
            <a:r>
              <a:rPr sz="2200" dirty="0" err="1"/>
              <a:t>přetrvává</a:t>
            </a:r>
            <a:r>
              <a:rPr sz="2200" dirty="0"/>
              <a:t> deficit; </a:t>
            </a:r>
            <a:r>
              <a:rPr sz="2200" dirty="0" err="1"/>
              <a:t>delší</a:t>
            </a:r>
            <a:r>
              <a:rPr sz="2200" dirty="0"/>
              <a:t> </a:t>
            </a:r>
            <a:r>
              <a:rPr sz="2200" dirty="0" err="1"/>
              <a:t>přetrvávání</a:t>
            </a:r>
            <a:r>
              <a:rPr sz="2200" dirty="0"/>
              <a:t> </a:t>
            </a:r>
            <a:r>
              <a:rPr sz="2200" dirty="0" err="1"/>
              <a:t>deficitů</a:t>
            </a:r>
            <a:r>
              <a:rPr sz="2200" dirty="0"/>
              <a:t> u </a:t>
            </a:r>
            <a:r>
              <a:rPr sz="2200" dirty="0" err="1"/>
              <a:t>dětí</a:t>
            </a:r>
            <a:endParaRPr sz="22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m</a:t>
            </a:r>
            <a:r>
              <a:rPr sz="2200" dirty="0" err="1" smtClean="0"/>
              <a:t>ozečkovo-mozková</a:t>
            </a:r>
            <a:r>
              <a:rPr sz="2200" dirty="0" smtClean="0"/>
              <a:t> </a:t>
            </a:r>
            <a:r>
              <a:rPr sz="2200" dirty="0" err="1"/>
              <a:t>propojení</a:t>
            </a:r>
            <a:r>
              <a:rPr sz="2200" dirty="0"/>
              <a:t> </a:t>
            </a:r>
            <a:r>
              <a:rPr sz="2200" dirty="0" err="1"/>
              <a:t>jsou</a:t>
            </a:r>
            <a:r>
              <a:rPr sz="2200" dirty="0"/>
              <a:t> </a:t>
            </a:r>
            <a:r>
              <a:rPr sz="2200" dirty="0" err="1"/>
              <a:t>nepostradatelná</a:t>
            </a:r>
            <a:r>
              <a:rPr sz="2200" dirty="0"/>
              <a:t> pro </a:t>
            </a:r>
            <a:r>
              <a:rPr sz="2200" dirty="0" err="1"/>
              <a:t>normální</a:t>
            </a:r>
            <a:r>
              <a:rPr sz="2200" dirty="0"/>
              <a:t> </a:t>
            </a:r>
            <a:r>
              <a:rPr sz="2200" dirty="0" err="1"/>
              <a:t>vývoj</a:t>
            </a:r>
            <a:r>
              <a:rPr sz="2200" dirty="0"/>
              <a:t>, </a:t>
            </a:r>
            <a:r>
              <a:rPr sz="2200" dirty="0" err="1"/>
              <a:t>pokud</a:t>
            </a:r>
            <a:r>
              <a:rPr sz="2200" dirty="0"/>
              <a:t> </a:t>
            </a:r>
            <a:r>
              <a:rPr sz="2200" dirty="0" err="1"/>
              <a:t>jsou</a:t>
            </a:r>
            <a:r>
              <a:rPr sz="2200" dirty="0"/>
              <a:t> </a:t>
            </a:r>
            <a:r>
              <a:rPr sz="2200" dirty="0" err="1"/>
              <a:t>narušena</a:t>
            </a:r>
            <a:r>
              <a:rPr sz="2200" dirty="0"/>
              <a:t>, </a:t>
            </a:r>
            <a:r>
              <a:rPr sz="2200" dirty="0" err="1"/>
              <a:t>mozek</a:t>
            </a:r>
            <a:r>
              <a:rPr sz="2200" dirty="0"/>
              <a:t> se </a:t>
            </a:r>
            <a:r>
              <a:rPr sz="2200" dirty="0" err="1"/>
              <a:t>nedokáže</a:t>
            </a:r>
            <a:r>
              <a:rPr sz="2200" dirty="0"/>
              <a:t> </a:t>
            </a:r>
            <a:r>
              <a:rPr sz="2200" dirty="0" err="1"/>
              <a:t>reorganizovat</a:t>
            </a:r>
            <a:r>
              <a:rPr sz="2200" dirty="0"/>
              <a:t> </a:t>
            </a:r>
            <a:r>
              <a:rPr sz="2200" dirty="0" err="1"/>
              <a:t>tak</a:t>
            </a:r>
            <a:r>
              <a:rPr sz="2200" dirty="0"/>
              <a:t>, aby </a:t>
            </a:r>
            <a:r>
              <a:rPr sz="2200" dirty="0" err="1"/>
              <a:t>toto</a:t>
            </a:r>
            <a:r>
              <a:rPr sz="2200" dirty="0"/>
              <a:t> </a:t>
            </a:r>
            <a:r>
              <a:rPr sz="2200" dirty="0" err="1"/>
              <a:t>poškození</a:t>
            </a:r>
            <a:r>
              <a:rPr sz="2200" dirty="0"/>
              <a:t> </a:t>
            </a:r>
            <a:r>
              <a:rPr sz="2200" dirty="0" err="1" smtClean="0"/>
              <a:t>kompenzoval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284204" y="1657868"/>
            <a:ext cx="12505039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463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Řečové fce"/>
          <p:cNvSpPr txBox="1">
            <a:spLocks noGrp="1"/>
          </p:cNvSpPr>
          <p:nvPr>
            <p:ph type="title"/>
          </p:nvPr>
        </p:nvSpPr>
        <p:spPr>
          <a:xfrm>
            <a:off x="3088640" y="172702"/>
            <a:ext cx="9070848" cy="1838973"/>
          </a:xfrm>
          <a:prstGeom prst="rect">
            <a:avLst/>
          </a:prstGeom>
        </p:spPr>
        <p:txBody>
          <a:bodyPr/>
          <a:lstStyle/>
          <a:p>
            <a:r>
              <a:rPr dirty="0"/>
              <a:t> </a:t>
            </a:r>
            <a:r>
              <a:rPr sz="4800" dirty="0" err="1"/>
              <a:t>Řečové</a:t>
            </a:r>
            <a:r>
              <a:rPr sz="4800" dirty="0"/>
              <a:t> </a:t>
            </a:r>
            <a:r>
              <a:rPr sz="4800" dirty="0" err="1"/>
              <a:t>fce</a:t>
            </a:r>
            <a:endParaRPr sz="4800" dirty="0"/>
          </a:p>
        </p:txBody>
      </p:sp>
      <p:sp>
        <p:nvSpPr>
          <p:cNvPr id="156" name="Deficity zahrnují dysartrii, mutismus, agramatismus, řečovou apraxii, anomii, sníženou fonemickou a sémantickou verbální fluenci, auditivní složku pracovní paměti, problémy se čtením a psaním, snížené porozumění slyšené řeči a zhoršené vyjadřování se ( ze zkřížené diaschizy vyplývá, že s řečí by měla výrazněji souviset pravá mozečková hemisféra)…"/>
          <p:cNvSpPr txBox="1">
            <a:spLocks noGrp="1"/>
          </p:cNvSpPr>
          <p:nvPr>
            <p:ph type="body" idx="1"/>
          </p:nvPr>
        </p:nvSpPr>
        <p:spPr>
          <a:xfrm>
            <a:off x="518984" y="2162433"/>
            <a:ext cx="12060194" cy="74264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0034" indent="-280034" defTabSz="368045">
              <a:lnSpc>
                <a:spcPct val="100000"/>
              </a:lnSpc>
              <a:spcBef>
                <a:spcPts val="2600"/>
              </a:spcBef>
              <a:defRPr sz="2016"/>
            </a:pPr>
            <a:r>
              <a:rPr lang="cs-CZ" sz="2200" dirty="0" err="1" smtClean="0"/>
              <a:t>d</a:t>
            </a:r>
            <a:r>
              <a:rPr sz="2200" dirty="0" err="1" smtClean="0"/>
              <a:t>eficity</a:t>
            </a:r>
            <a:r>
              <a:rPr sz="2200" dirty="0" smtClean="0"/>
              <a:t> </a:t>
            </a:r>
            <a:r>
              <a:rPr sz="2200" dirty="0" err="1"/>
              <a:t>zahrnují</a:t>
            </a:r>
            <a:r>
              <a:rPr sz="2200" dirty="0"/>
              <a:t> </a:t>
            </a:r>
            <a:r>
              <a:rPr sz="2200" dirty="0" err="1"/>
              <a:t>dysartrii</a:t>
            </a:r>
            <a:r>
              <a:rPr sz="2200" dirty="0"/>
              <a:t>, </a:t>
            </a:r>
            <a:r>
              <a:rPr sz="2200" dirty="0" err="1"/>
              <a:t>mutismus</a:t>
            </a:r>
            <a:r>
              <a:rPr sz="2200" dirty="0"/>
              <a:t>, </a:t>
            </a:r>
            <a:r>
              <a:rPr sz="2200" dirty="0" err="1"/>
              <a:t>agramatismus</a:t>
            </a:r>
            <a:r>
              <a:rPr sz="2200" dirty="0"/>
              <a:t>, </a:t>
            </a:r>
            <a:r>
              <a:rPr sz="2200" dirty="0" err="1"/>
              <a:t>řečovou</a:t>
            </a:r>
            <a:r>
              <a:rPr sz="2200" dirty="0"/>
              <a:t> </a:t>
            </a:r>
            <a:r>
              <a:rPr sz="2200" dirty="0" err="1"/>
              <a:t>apraxii</a:t>
            </a:r>
            <a:r>
              <a:rPr sz="2200" dirty="0"/>
              <a:t>, </a:t>
            </a:r>
            <a:r>
              <a:rPr sz="2200" dirty="0" err="1"/>
              <a:t>anomii</a:t>
            </a:r>
            <a:r>
              <a:rPr sz="2200" dirty="0"/>
              <a:t>, </a:t>
            </a:r>
            <a:r>
              <a:rPr sz="2200" dirty="0" err="1"/>
              <a:t>sníženou</a:t>
            </a:r>
            <a:r>
              <a:rPr sz="2200" dirty="0"/>
              <a:t> </a:t>
            </a:r>
            <a:r>
              <a:rPr sz="2200" dirty="0" err="1"/>
              <a:t>fonemickou</a:t>
            </a:r>
            <a:r>
              <a:rPr sz="2200" dirty="0"/>
              <a:t> a </a:t>
            </a:r>
            <a:r>
              <a:rPr sz="2200" dirty="0" err="1"/>
              <a:t>sémantickou</a:t>
            </a:r>
            <a:r>
              <a:rPr sz="2200" dirty="0"/>
              <a:t> </a:t>
            </a:r>
            <a:r>
              <a:rPr sz="2200" dirty="0" err="1"/>
              <a:t>verbální</a:t>
            </a:r>
            <a:r>
              <a:rPr sz="2200" dirty="0"/>
              <a:t> </a:t>
            </a:r>
            <a:r>
              <a:rPr sz="2200" dirty="0" err="1"/>
              <a:t>fluenci</a:t>
            </a:r>
            <a:r>
              <a:rPr sz="2200" dirty="0"/>
              <a:t>, </a:t>
            </a:r>
            <a:r>
              <a:rPr sz="2200" dirty="0" err="1"/>
              <a:t>auditivní</a:t>
            </a:r>
            <a:r>
              <a:rPr sz="2200" dirty="0"/>
              <a:t> </a:t>
            </a:r>
            <a:r>
              <a:rPr sz="2200" dirty="0" err="1"/>
              <a:t>složku</a:t>
            </a:r>
            <a:r>
              <a:rPr sz="2200" dirty="0"/>
              <a:t> </a:t>
            </a:r>
            <a:r>
              <a:rPr sz="2200" dirty="0" err="1"/>
              <a:t>pracovní</a:t>
            </a:r>
            <a:r>
              <a:rPr sz="2200" dirty="0"/>
              <a:t> </a:t>
            </a:r>
            <a:r>
              <a:rPr sz="2200" dirty="0" err="1"/>
              <a:t>paměti</a:t>
            </a:r>
            <a:r>
              <a:rPr sz="2200" dirty="0"/>
              <a:t>, </a:t>
            </a:r>
            <a:r>
              <a:rPr sz="2200" dirty="0" err="1"/>
              <a:t>problémy</a:t>
            </a:r>
            <a:r>
              <a:rPr sz="2200" dirty="0"/>
              <a:t> se </a:t>
            </a:r>
            <a:r>
              <a:rPr sz="2200" dirty="0" err="1"/>
              <a:t>čtením</a:t>
            </a:r>
            <a:r>
              <a:rPr sz="2200" dirty="0"/>
              <a:t> a </a:t>
            </a:r>
            <a:r>
              <a:rPr sz="2200" dirty="0" err="1"/>
              <a:t>psaním</a:t>
            </a:r>
            <a:r>
              <a:rPr sz="2200" dirty="0"/>
              <a:t>, </a:t>
            </a:r>
            <a:r>
              <a:rPr sz="2200" dirty="0" err="1"/>
              <a:t>snížené</a:t>
            </a:r>
            <a:r>
              <a:rPr sz="2200" dirty="0"/>
              <a:t> </a:t>
            </a:r>
            <a:r>
              <a:rPr sz="2200" dirty="0" err="1"/>
              <a:t>porozumění</a:t>
            </a:r>
            <a:r>
              <a:rPr sz="2200" dirty="0"/>
              <a:t> </a:t>
            </a:r>
            <a:r>
              <a:rPr sz="2200" dirty="0" err="1"/>
              <a:t>slyšené</a:t>
            </a:r>
            <a:r>
              <a:rPr sz="2200" dirty="0"/>
              <a:t> </a:t>
            </a:r>
            <a:r>
              <a:rPr sz="2200" dirty="0" err="1"/>
              <a:t>řeči</a:t>
            </a:r>
            <a:r>
              <a:rPr sz="2200" dirty="0"/>
              <a:t> a </a:t>
            </a:r>
            <a:r>
              <a:rPr sz="2200" dirty="0" err="1"/>
              <a:t>zhoršené</a:t>
            </a:r>
            <a:r>
              <a:rPr sz="2200" dirty="0"/>
              <a:t> </a:t>
            </a:r>
            <a:r>
              <a:rPr sz="2200" dirty="0" err="1"/>
              <a:t>vyjadřování</a:t>
            </a:r>
            <a:r>
              <a:rPr sz="2200" dirty="0"/>
              <a:t> se </a:t>
            </a:r>
            <a:r>
              <a:rPr sz="2200" dirty="0" smtClean="0"/>
              <a:t>(</a:t>
            </a:r>
            <a:r>
              <a:rPr sz="2200" dirty="0" err="1" smtClean="0"/>
              <a:t>ze</a:t>
            </a:r>
            <a:r>
              <a:rPr sz="2200" dirty="0" smtClean="0"/>
              <a:t> </a:t>
            </a:r>
            <a:r>
              <a:rPr sz="2200" dirty="0" err="1"/>
              <a:t>zkřížené</a:t>
            </a:r>
            <a:r>
              <a:rPr sz="2200" dirty="0"/>
              <a:t> </a:t>
            </a:r>
            <a:r>
              <a:rPr sz="2200" dirty="0" err="1"/>
              <a:t>diaschizy</a:t>
            </a:r>
            <a:r>
              <a:rPr sz="2200" dirty="0"/>
              <a:t> </a:t>
            </a:r>
            <a:r>
              <a:rPr sz="2200" dirty="0" err="1"/>
              <a:t>vyplývá</a:t>
            </a:r>
            <a:r>
              <a:rPr sz="2200" dirty="0"/>
              <a:t>, </a:t>
            </a:r>
            <a:r>
              <a:rPr sz="2200" dirty="0" err="1"/>
              <a:t>že</a:t>
            </a:r>
            <a:r>
              <a:rPr sz="2200" dirty="0"/>
              <a:t> s </a:t>
            </a:r>
            <a:r>
              <a:rPr sz="2200" dirty="0" err="1"/>
              <a:t>řečí</a:t>
            </a:r>
            <a:r>
              <a:rPr sz="2200" dirty="0"/>
              <a:t> by </a:t>
            </a:r>
            <a:r>
              <a:rPr sz="2200" dirty="0" err="1"/>
              <a:t>měla</a:t>
            </a:r>
            <a:r>
              <a:rPr sz="2200" dirty="0"/>
              <a:t> </a:t>
            </a:r>
            <a:r>
              <a:rPr sz="2200" dirty="0" err="1"/>
              <a:t>výrazněji</a:t>
            </a:r>
            <a:r>
              <a:rPr sz="2200" dirty="0"/>
              <a:t> </a:t>
            </a:r>
            <a:r>
              <a:rPr sz="2200" dirty="0" err="1"/>
              <a:t>souviset</a:t>
            </a:r>
            <a:r>
              <a:rPr sz="2200" dirty="0"/>
              <a:t> </a:t>
            </a:r>
            <a:r>
              <a:rPr sz="2200" dirty="0" err="1"/>
              <a:t>pravá</a:t>
            </a:r>
            <a:r>
              <a:rPr sz="2200" dirty="0"/>
              <a:t> </a:t>
            </a:r>
            <a:r>
              <a:rPr sz="2200" dirty="0" err="1"/>
              <a:t>mozečková</a:t>
            </a:r>
            <a:r>
              <a:rPr sz="2200" dirty="0"/>
              <a:t> </a:t>
            </a:r>
            <a:r>
              <a:rPr sz="2200" dirty="0" err="1"/>
              <a:t>hemisféra</a:t>
            </a:r>
            <a:r>
              <a:rPr sz="2200" dirty="0"/>
              <a:t>)</a:t>
            </a:r>
          </a:p>
          <a:p>
            <a:pPr marL="280034" indent="-280034" defTabSz="368045">
              <a:lnSpc>
                <a:spcPct val="100000"/>
              </a:lnSpc>
              <a:spcBef>
                <a:spcPts val="2600"/>
              </a:spcBef>
              <a:defRPr sz="2016"/>
            </a:pPr>
            <a:r>
              <a:rPr lang="cs-CZ" sz="2200" b="1" dirty="0" err="1" smtClean="0"/>
              <a:t>a</a:t>
            </a:r>
            <a:r>
              <a:rPr sz="2200" b="1" dirty="0" err="1" smtClean="0"/>
              <a:t>taxická</a:t>
            </a:r>
            <a:r>
              <a:rPr sz="2200" b="1" dirty="0" smtClean="0"/>
              <a:t> </a:t>
            </a:r>
            <a:r>
              <a:rPr sz="2200" b="1" dirty="0" err="1"/>
              <a:t>dysartrie</a:t>
            </a:r>
            <a:r>
              <a:rPr sz="2200" b="1" dirty="0"/>
              <a:t> </a:t>
            </a:r>
            <a:r>
              <a:rPr sz="2200" dirty="0"/>
              <a:t>- </a:t>
            </a:r>
            <a:r>
              <a:rPr sz="2200" dirty="0" err="1"/>
              <a:t>důsledek</a:t>
            </a:r>
            <a:r>
              <a:rPr sz="2200" dirty="0"/>
              <a:t> </a:t>
            </a:r>
            <a:r>
              <a:rPr sz="2200" dirty="0" err="1"/>
              <a:t>narušení</a:t>
            </a:r>
            <a:r>
              <a:rPr sz="2200" dirty="0"/>
              <a:t> </a:t>
            </a:r>
            <a:r>
              <a:rPr sz="2200" dirty="0" err="1"/>
              <a:t>koordinace</a:t>
            </a:r>
            <a:r>
              <a:rPr sz="2200" dirty="0"/>
              <a:t> </a:t>
            </a:r>
            <a:r>
              <a:rPr sz="2200" dirty="0" err="1"/>
              <a:t>mluvidel</a:t>
            </a:r>
            <a:r>
              <a:rPr sz="2200" dirty="0"/>
              <a:t> - </a:t>
            </a:r>
            <a:r>
              <a:rPr sz="2200" dirty="0" err="1"/>
              <a:t>nepřesná</a:t>
            </a:r>
            <a:r>
              <a:rPr sz="2200" dirty="0"/>
              <a:t> </a:t>
            </a:r>
            <a:r>
              <a:rPr sz="2200" dirty="0" err="1"/>
              <a:t>výslovnost</a:t>
            </a:r>
            <a:r>
              <a:rPr sz="2200" dirty="0"/>
              <a:t> </a:t>
            </a:r>
            <a:r>
              <a:rPr sz="2200" dirty="0" err="1"/>
              <a:t>jednotlivých</a:t>
            </a:r>
            <a:r>
              <a:rPr sz="2200" dirty="0"/>
              <a:t> </a:t>
            </a:r>
            <a:r>
              <a:rPr sz="2200" dirty="0" err="1"/>
              <a:t>hlásek</a:t>
            </a:r>
            <a:r>
              <a:rPr sz="2200" dirty="0"/>
              <a:t>, </a:t>
            </a:r>
            <a:r>
              <a:rPr sz="2200" dirty="0" err="1"/>
              <a:t>problémy</a:t>
            </a:r>
            <a:r>
              <a:rPr sz="2200" dirty="0"/>
              <a:t> s </a:t>
            </a:r>
            <a:r>
              <a:rPr sz="2200" dirty="0" err="1"/>
              <a:t>artikulací</a:t>
            </a:r>
            <a:r>
              <a:rPr sz="2200" dirty="0"/>
              <a:t> a </a:t>
            </a:r>
            <a:r>
              <a:rPr sz="2200" dirty="0" err="1"/>
              <a:t>přízvukem</a:t>
            </a:r>
            <a:r>
              <a:rPr sz="2200" dirty="0"/>
              <a:t>, </a:t>
            </a:r>
            <a:r>
              <a:rPr sz="2200" dirty="0" err="1"/>
              <a:t>pomalým</a:t>
            </a:r>
            <a:r>
              <a:rPr sz="2200" dirty="0"/>
              <a:t> </a:t>
            </a:r>
            <a:r>
              <a:rPr sz="2200" dirty="0" err="1"/>
              <a:t>tempem</a:t>
            </a:r>
            <a:r>
              <a:rPr sz="2200" dirty="0"/>
              <a:t> </a:t>
            </a:r>
            <a:r>
              <a:rPr sz="2200" dirty="0" err="1"/>
              <a:t>řeči</a:t>
            </a:r>
            <a:r>
              <a:rPr sz="2200" dirty="0"/>
              <a:t> </a:t>
            </a:r>
            <a:r>
              <a:rPr lang="cs-CZ" sz="2200" dirty="0" smtClean="0"/>
              <a:t>           </a:t>
            </a:r>
            <a:r>
              <a:rPr sz="2200" dirty="0" smtClean="0"/>
              <a:t>a </a:t>
            </a:r>
            <a:r>
              <a:rPr sz="2200" dirty="0" err="1"/>
              <a:t>drsným</a:t>
            </a:r>
            <a:r>
              <a:rPr sz="2200" dirty="0"/>
              <a:t> </a:t>
            </a:r>
            <a:r>
              <a:rPr sz="2200" dirty="0" err="1"/>
              <a:t>hlasem</a:t>
            </a:r>
            <a:endParaRPr sz="2200" dirty="0"/>
          </a:p>
          <a:p>
            <a:pPr marL="280034" indent="-280034" defTabSz="368045">
              <a:lnSpc>
                <a:spcPct val="100000"/>
              </a:lnSpc>
              <a:spcBef>
                <a:spcPts val="2600"/>
              </a:spcBef>
              <a:defRPr sz="2016"/>
            </a:pPr>
            <a:r>
              <a:rPr lang="cs-CZ" sz="2200" b="1" dirty="0" err="1" smtClean="0"/>
              <a:t>a</a:t>
            </a:r>
            <a:r>
              <a:rPr sz="2200" b="1" dirty="0" err="1" smtClean="0"/>
              <a:t>gramatismus</a:t>
            </a:r>
            <a:r>
              <a:rPr sz="2200" b="1" dirty="0" smtClean="0"/>
              <a:t> </a:t>
            </a:r>
            <a:r>
              <a:rPr sz="2200" dirty="0"/>
              <a:t>- </a:t>
            </a:r>
            <a:r>
              <a:rPr sz="2200" dirty="0" err="1"/>
              <a:t>projev</a:t>
            </a:r>
            <a:r>
              <a:rPr sz="2200" dirty="0"/>
              <a:t> </a:t>
            </a:r>
            <a:r>
              <a:rPr sz="2200" dirty="0" err="1"/>
              <a:t>narušení</a:t>
            </a:r>
            <a:r>
              <a:rPr sz="2200" dirty="0"/>
              <a:t> </a:t>
            </a:r>
            <a:r>
              <a:rPr sz="2200" dirty="0" err="1"/>
              <a:t>vyšších</a:t>
            </a:r>
            <a:r>
              <a:rPr sz="2200" dirty="0"/>
              <a:t> </a:t>
            </a:r>
            <a:r>
              <a:rPr sz="2200" dirty="0" err="1"/>
              <a:t>řečových</a:t>
            </a:r>
            <a:r>
              <a:rPr sz="2200" dirty="0"/>
              <a:t> </a:t>
            </a:r>
            <a:r>
              <a:rPr sz="2200" dirty="0" err="1"/>
              <a:t>fcí</a:t>
            </a:r>
            <a:r>
              <a:rPr sz="2200" dirty="0"/>
              <a:t>; </a:t>
            </a:r>
            <a:r>
              <a:rPr sz="2200" dirty="0" err="1"/>
              <a:t>vynechávání</a:t>
            </a:r>
            <a:r>
              <a:rPr sz="2200" dirty="0"/>
              <a:t> </a:t>
            </a:r>
            <a:r>
              <a:rPr sz="2200" dirty="0" err="1"/>
              <a:t>spojek</a:t>
            </a:r>
            <a:r>
              <a:rPr sz="2200" dirty="0"/>
              <a:t>, </a:t>
            </a:r>
            <a:r>
              <a:rPr sz="2200" dirty="0" err="1"/>
              <a:t>pomocných</a:t>
            </a:r>
            <a:r>
              <a:rPr sz="2200" dirty="0"/>
              <a:t> </a:t>
            </a:r>
            <a:r>
              <a:rPr sz="2200" dirty="0" err="1"/>
              <a:t>slov</a:t>
            </a:r>
            <a:r>
              <a:rPr sz="2200" dirty="0"/>
              <a:t> a </a:t>
            </a:r>
            <a:r>
              <a:rPr sz="2200" dirty="0" err="1"/>
              <a:t>užívání</a:t>
            </a:r>
            <a:r>
              <a:rPr sz="2200" dirty="0"/>
              <a:t> </a:t>
            </a:r>
            <a:r>
              <a:rPr sz="2200" dirty="0" err="1"/>
              <a:t>infinitivů</a:t>
            </a:r>
            <a:r>
              <a:rPr sz="2200" dirty="0"/>
              <a:t> </a:t>
            </a:r>
            <a:r>
              <a:rPr sz="2200" dirty="0" err="1"/>
              <a:t>namísto</a:t>
            </a:r>
            <a:r>
              <a:rPr sz="2200" dirty="0"/>
              <a:t> </a:t>
            </a:r>
            <a:r>
              <a:rPr sz="2200" dirty="0" err="1" smtClean="0"/>
              <a:t>časovaných</a:t>
            </a:r>
            <a:r>
              <a:rPr sz="2200" dirty="0" smtClean="0"/>
              <a:t> </a:t>
            </a:r>
            <a:r>
              <a:rPr sz="2200" dirty="0" err="1"/>
              <a:t>forem</a:t>
            </a:r>
            <a:r>
              <a:rPr sz="2200" dirty="0"/>
              <a:t> </a:t>
            </a:r>
            <a:r>
              <a:rPr sz="2200" dirty="0" err="1"/>
              <a:t>sloves</a:t>
            </a:r>
            <a:endParaRPr sz="2200" dirty="0"/>
          </a:p>
          <a:p>
            <a:pPr marL="280034" indent="-280034" defTabSz="368045">
              <a:lnSpc>
                <a:spcPct val="100000"/>
              </a:lnSpc>
              <a:spcBef>
                <a:spcPts val="2600"/>
              </a:spcBef>
              <a:defRPr sz="2016"/>
            </a:pPr>
            <a:r>
              <a:rPr lang="cs-CZ" sz="2200" b="1" dirty="0" err="1" smtClean="0"/>
              <a:t>ř</a:t>
            </a:r>
            <a:r>
              <a:rPr sz="2200" b="1" dirty="0" err="1" smtClean="0"/>
              <a:t>ečová</a:t>
            </a:r>
            <a:r>
              <a:rPr sz="2200" b="1" dirty="0" smtClean="0"/>
              <a:t> </a:t>
            </a:r>
            <a:r>
              <a:rPr sz="2200" b="1" dirty="0"/>
              <a:t>(</a:t>
            </a:r>
            <a:r>
              <a:rPr sz="2200" b="1" dirty="0" err="1"/>
              <a:t>artikulační</a:t>
            </a:r>
            <a:r>
              <a:rPr sz="2200" b="1" dirty="0"/>
              <a:t>) </a:t>
            </a:r>
            <a:r>
              <a:rPr sz="2200" b="1" dirty="0" err="1"/>
              <a:t>apraxie</a:t>
            </a:r>
            <a:r>
              <a:rPr sz="2200" b="1" dirty="0"/>
              <a:t> </a:t>
            </a:r>
            <a:r>
              <a:rPr sz="2200" dirty="0"/>
              <a:t>- </a:t>
            </a:r>
            <a:r>
              <a:rPr sz="2200" dirty="0" err="1"/>
              <a:t>podobná</a:t>
            </a:r>
            <a:r>
              <a:rPr sz="2200" dirty="0"/>
              <a:t> </a:t>
            </a:r>
            <a:r>
              <a:rPr sz="2200" dirty="0" err="1"/>
              <a:t>dysartrii</a:t>
            </a:r>
            <a:r>
              <a:rPr sz="2200" dirty="0"/>
              <a:t>; </a:t>
            </a:r>
            <a:r>
              <a:rPr sz="2200" dirty="0" err="1"/>
              <a:t>těžko</a:t>
            </a:r>
            <a:r>
              <a:rPr sz="2200" dirty="0"/>
              <a:t> </a:t>
            </a:r>
            <a:r>
              <a:rPr sz="2200" dirty="0" err="1"/>
              <a:t>rozlišitelná</a:t>
            </a:r>
            <a:r>
              <a:rPr sz="2200" dirty="0"/>
              <a:t>; </a:t>
            </a:r>
            <a:r>
              <a:rPr sz="2200" dirty="0" err="1"/>
              <a:t>apraxie</a:t>
            </a:r>
            <a:r>
              <a:rPr sz="2200" dirty="0"/>
              <a:t> je </a:t>
            </a:r>
            <a:r>
              <a:rPr sz="2200" dirty="0" err="1"/>
              <a:t>projevem</a:t>
            </a:r>
            <a:r>
              <a:rPr sz="2200" dirty="0"/>
              <a:t> </a:t>
            </a:r>
            <a:r>
              <a:rPr sz="2200" dirty="0" err="1"/>
              <a:t>jiného</a:t>
            </a:r>
            <a:r>
              <a:rPr sz="2200" dirty="0"/>
              <a:t> </a:t>
            </a:r>
            <a:r>
              <a:rPr sz="2200" dirty="0" err="1"/>
              <a:t>mechanismu</a:t>
            </a:r>
            <a:r>
              <a:rPr sz="2200" dirty="0"/>
              <a:t> </a:t>
            </a:r>
            <a:r>
              <a:rPr sz="2200" dirty="0" err="1"/>
              <a:t>poškození</a:t>
            </a:r>
            <a:r>
              <a:rPr sz="2200" dirty="0"/>
              <a:t> - </a:t>
            </a:r>
            <a:r>
              <a:rPr sz="2200" dirty="0" err="1"/>
              <a:t>jde</a:t>
            </a:r>
            <a:r>
              <a:rPr sz="2200" dirty="0"/>
              <a:t> o </a:t>
            </a:r>
            <a:r>
              <a:rPr sz="2200" dirty="0" err="1"/>
              <a:t>neschopnost</a:t>
            </a:r>
            <a:r>
              <a:rPr sz="2200" dirty="0"/>
              <a:t> </a:t>
            </a:r>
            <a:r>
              <a:rPr sz="2200" dirty="0" err="1"/>
              <a:t>volního</a:t>
            </a:r>
            <a:r>
              <a:rPr sz="2200" dirty="0"/>
              <a:t> </a:t>
            </a:r>
            <a:r>
              <a:rPr sz="2200" dirty="0" err="1"/>
              <a:t>ovládání</a:t>
            </a:r>
            <a:r>
              <a:rPr sz="2200" dirty="0"/>
              <a:t> </a:t>
            </a:r>
            <a:r>
              <a:rPr lang="cs-CZ" sz="2200" dirty="0" smtClean="0"/>
              <a:t>                    </a:t>
            </a:r>
            <a:r>
              <a:rPr sz="2200" dirty="0" smtClean="0"/>
              <a:t>a </a:t>
            </a:r>
            <a:r>
              <a:rPr sz="2200" dirty="0" err="1"/>
              <a:t>koordinace</a:t>
            </a:r>
            <a:r>
              <a:rPr sz="2200" dirty="0"/>
              <a:t> </a:t>
            </a:r>
            <a:r>
              <a:rPr sz="2200" dirty="0" err="1"/>
              <a:t>svalů</a:t>
            </a:r>
            <a:r>
              <a:rPr sz="2200" dirty="0"/>
              <a:t> </a:t>
            </a:r>
            <a:r>
              <a:rPr sz="2200" dirty="0" err="1"/>
              <a:t>potřebných</a:t>
            </a:r>
            <a:r>
              <a:rPr sz="2200" dirty="0"/>
              <a:t> pro </a:t>
            </a:r>
            <a:r>
              <a:rPr sz="2200" dirty="0" err="1"/>
              <a:t>řeč</a:t>
            </a:r>
            <a:r>
              <a:rPr sz="2200" dirty="0"/>
              <a:t>, bez </a:t>
            </a:r>
            <a:r>
              <a:rPr sz="2200" dirty="0" err="1"/>
              <a:t>poškození</a:t>
            </a:r>
            <a:r>
              <a:rPr sz="2200" dirty="0"/>
              <a:t> </a:t>
            </a:r>
            <a:r>
              <a:rPr sz="2200" dirty="0" err="1"/>
              <a:t>senzorických</a:t>
            </a:r>
            <a:r>
              <a:rPr sz="2200" dirty="0"/>
              <a:t> </a:t>
            </a:r>
            <a:r>
              <a:rPr sz="2200" dirty="0" err="1"/>
              <a:t>či</a:t>
            </a:r>
            <a:r>
              <a:rPr sz="2200" dirty="0"/>
              <a:t> </a:t>
            </a:r>
            <a:r>
              <a:rPr sz="2200" dirty="0" err="1"/>
              <a:t>motorických</a:t>
            </a:r>
            <a:r>
              <a:rPr sz="2200" dirty="0"/>
              <a:t> </a:t>
            </a:r>
            <a:r>
              <a:rPr sz="2200" dirty="0" err="1"/>
              <a:t>drah</a:t>
            </a:r>
            <a:r>
              <a:rPr sz="2200" dirty="0"/>
              <a:t>; </a:t>
            </a:r>
            <a:r>
              <a:rPr sz="2200" dirty="0" err="1"/>
              <a:t>problémy</a:t>
            </a:r>
            <a:r>
              <a:rPr sz="2200" dirty="0"/>
              <a:t> s </a:t>
            </a:r>
            <a:r>
              <a:rPr sz="2200" dirty="0" err="1"/>
              <a:t>artikulací</a:t>
            </a:r>
            <a:r>
              <a:rPr sz="2200" dirty="0"/>
              <a:t>, </a:t>
            </a:r>
            <a:r>
              <a:rPr sz="2200" dirty="0" err="1"/>
              <a:t>fonetickými</a:t>
            </a:r>
            <a:r>
              <a:rPr sz="2200" dirty="0"/>
              <a:t> </a:t>
            </a:r>
            <a:r>
              <a:rPr sz="2200" dirty="0" err="1"/>
              <a:t>nedostatky</a:t>
            </a:r>
            <a:r>
              <a:rPr sz="2200" dirty="0"/>
              <a:t> a </a:t>
            </a:r>
            <a:r>
              <a:rPr sz="2200" dirty="0" err="1"/>
              <a:t>dysprozódií</a:t>
            </a:r>
            <a:r>
              <a:rPr sz="2200" dirty="0"/>
              <a:t> (</a:t>
            </a:r>
            <a:r>
              <a:rPr sz="2200" dirty="0" err="1"/>
              <a:t>narušení</a:t>
            </a:r>
            <a:r>
              <a:rPr sz="2200" dirty="0"/>
              <a:t> </a:t>
            </a:r>
            <a:r>
              <a:rPr sz="2200" dirty="0" err="1"/>
              <a:t>přízvuku</a:t>
            </a:r>
            <a:r>
              <a:rPr sz="2200" dirty="0"/>
              <a:t>, </a:t>
            </a:r>
            <a:r>
              <a:rPr sz="2200" dirty="0" err="1"/>
              <a:t>rytmu</a:t>
            </a:r>
            <a:r>
              <a:rPr sz="2200" dirty="0"/>
              <a:t> </a:t>
            </a:r>
            <a:r>
              <a:rPr sz="2200" dirty="0" err="1"/>
              <a:t>či</a:t>
            </a:r>
            <a:r>
              <a:rPr sz="2200" dirty="0"/>
              <a:t> </a:t>
            </a:r>
            <a:r>
              <a:rPr sz="2200" dirty="0" err="1"/>
              <a:t>hlasitosti</a:t>
            </a:r>
            <a:r>
              <a:rPr sz="2200" dirty="0"/>
              <a:t> </a:t>
            </a:r>
            <a:r>
              <a:rPr sz="2200" dirty="0" err="1"/>
              <a:t>řečového</a:t>
            </a:r>
            <a:r>
              <a:rPr sz="2200" dirty="0"/>
              <a:t> </a:t>
            </a:r>
            <a:r>
              <a:rPr sz="2200" dirty="0" err="1"/>
              <a:t>projevu</a:t>
            </a:r>
            <a:r>
              <a:rPr sz="2200" dirty="0"/>
              <a:t>)</a:t>
            </a:r>
          </a:p>
          <a:p>
            <a:pPr marL="280034" indent="-280034" defTabSz="368045">
              <a:lnSpc>
                <a:spcPct val="100000"/>
              </a:lnSpc>
              <a:spcBef>
                <a:spcPts val="2600"/>
              </a:spcBef>
              <a:defRPr sz="2016"/>
            </a:pPr>
            <a:r>
              <a:rPr lang="cs-CZ" sz="2200" b="1" dirty="0" err="1" smtClean="0"/>
              <a:t>a</a:t>
            </a:r>
            <a:r>
              <a:rPr sz="2200" b="1" dirty="0" err="1" smtClean="0"/>
              <a:t>mnestická</a:t>
            </a:r>
            <a:r>
              <a:rPr sz="2200" b="1" dirty="0" smtClean="0"/>
              <a:t> </a:t>
            </a:r>
            <a:r>
              <a:rPr sz="2200" b="1" dirty="0"/>
              <a:t>a </a:t>
            </a:r>
            <a:r>
              <a:rPr sz="2200" b="1" dirty="0" err="1"/>
              <a:t>transkortikální</a:t>
            </a:r>
            <a:r>
              <a:rPr sz="2200" b="1" dirty="0"/>
              <a:t> </a:t>
            </a:r>
            <a:r>
              <a:rPr sz="2200" b="1" dirty="0" err="1"/>
              <a:t>motorická</a:t>
            </a:r>
            <a:r>
              <a:rPr sz="2200" b="1" dirty="0"/>
              <a:t> </a:t>
            </a:r>
            <a:r>
              <a:rPr sz="2200" b="1" dirty="0" err="1"/>
              <a:t>afázie</a:t>
            </a:r>
            <a:r>
              <a:rPr sz="2200" b="1" dirty="0"/>
              <a:t> </a:t>
            </a:r>
            <a:r>
              <a:rPr sz="2200" dirty="0"/>
              <a:t>- </a:t>
            </a:r>
            <a:r>
              <a:rPr sz="2200" dirty="0" err="1"/>
              <a:t>potíže</a:t>
            </a:r>
            <a:r>
              <a:rPr sz="2200" dirty="0"/>
              <a:t> s </a:t>
            </a:r>
            <a:r>
              <a:rPr sz="2200" dirty="0" err="1"/>
              <a:t>produkcí</a:t>
            </a:r>
            <a:r>
              <a:rPr sz="2200" dirty="0"/>
              <a:t> </a:t>
            </a:r>
            <a:r>
              <a:rPr sz="2200" dirty="0" err="1"/>
              <a:t>řeči</a:t>
            </a:r>
            <a:r>
              <a:rPr sz="2200" dirty="0"/>
              <a:t> </a:t>
            </a:r>
            <a:r>
              <a:rPr lang="cs-CZ" sz="2200" dirty="0" smtClean="0"/>
              <a:t>                                     </a:t>
            </a:r>
            <a:r>
              <a:rPr sz="2200" dirty="0" smtClean="0"/>
              <a:t>a </a:t>
            </a:r>
            <a:r>
              <a:rPr sz="2200" dirty="0" err="1"/>
              <a:t>pojmenováváním</a:t>
            </a:r>
            <a:r>
              <a:rPr sz="2200" dirty="0"/>
              <a:t> </a:t>
            </a:r>
            <a:r>
              <a:rPr sz="2200" dirty="0" err="1"/>
              <a:t>předmětů</a:t>
            </a:r>
            <a:r>
              <a:rPr sz="2200" dirty="0"/>
              <a:t>; </a:t>
            </a:r>
            <a:r>
              <a:rPr sz="2200" dirty="0" err="1"/>
              <a:t>porozumění</a:t>
            </a:r>
            <a:r>
              <a:rPr sz="2200" dirty="0"/>
              <a:t> </a:t>
            </a:r>
            <a:r>
              <a:rPr sz="2200" dirty="0" err="1"/>
              <a:t>slyšenému</a:t>
            </a:r>
            <a:r>
              <a:rPr sz="2200" dirty="0"/>
              <a:t> a </a:t>
            </a:r>
            <a:r>
              <a:rPr sz="2200" dirty="0" err="1"/>
              <a:t>opakování</a:t>
            </a:r>
            <a:r>
              <a:rPr sz="2200" dirty="0"/>
              <a:t> </a:t>
            </a:r>
            <a:r>
              <a:rPr sz="2200" dirty="0" err="1"/>
              <a:t>zachováno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Vizuospaciální fce"/>
          <p:cNvSpPr txBox="1">
            <a:spLocks noGrp="1"/>
          </p:cNvSpPr>
          <p:nvPr>
            <p:ph type="title"/>
          </p:nvPr>
        </p:nvSpPr>
        <p:spPr>
          <a:xfrm>
            <a:off x="3100997" y="827614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Vizuospaciální</a:t>
            </a:r>
            <a:r>
              <a:rPr sz="4800" dirty="0"/>
              <a:t> </a:t>
            </a:r>
            <a:r>
              <a:rPr sz="4800" dirty="0" err="1"/>
              <a:t>fce</a:t>
            </a:r>
            <a:endParaRPr sz="4800" dirty="0"/>
          </a:p>
        </p:txBody>
      </p:sp>
      <p:sp>
        <p:nvSpPr>
          <p:cNvPr id="159" name="Dle zkřížené diaschizy by se do zrakově-prostorových fcí měla více zapojovat levá mozečková hemisféra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200" dirty="0" err="1" smtClean="0"/>
              <a:t>d</a:t>
            </a:r>
            <a:r>
              <a:rPr sz="2200" dirty="0" smtClean="0"/>
              <a:t>le </a:t>
            </a:r>
            <a:r>
              <a:rPr sz="2200" dirty="0" err="1"/>
              <a:t>zkřížené</a:t>
            </a:r>
            <a:r>
              <a:rPr sz="2200" dirty="0"/>
              <a:t> </a:t>
            </a:r>
            <a:r>
              <a:rPr sz="2200" dirty="0" err="1"/>
              <a:t>diaschizy</a:t>
            </a:r>
            <a:r>
              <a:rPr sz="2200" dirty="0"/>
              <a:t> by se do </a:t>
            </a:r>
            <a:r>
              <a:rPr sz="2200" dirty="0" err="1"/>
              <a:t>zrakově-prostorových</a:t>
            </a:r>
            <a:r>
              <a:rPr sz="2200" dirty="0"/>
              <a:t> </a:t>
            </a:r>
            <a:r>
              <a:rPr sz="2200" dirty="0" err="1"/>
              <a:t>fcí</a:t>
            </a:r>
            <a:r>
              <a:rPr sz="2200" dirty="0"/>
              <a:t> </a:t>
            </a:r>
            <a:r>
              <a:rPr sz="2200" dirty="0" err="1"/>
              <a:t>měla</a:t>
            </a:r>
            <a:r>
              <a:rPr sz="2200" dirty="0"/>
              <a:t> </a:t>
            </a:r>
            <a:r>
              <a:rPr sz="2200" dirty="0" err="1"/>
              <a:t>více</a:t>
            </a:r>
            <a:r>
              <a:rPr sz="2200" dirty="0"/>
              <a:t> </a:t>
            </a:r>
            <a:r>
              <a:rPr sz="2200" dirty="0" err="1"/>
              <a:t>zapojovat</a:t>
            </a:r>
            <a:r>
              <a:rPr sz="2200" dirty="0"/>
              <a:t> </a:t>
            </a:r>
            <a:r>
              <a:rPr sz="2200" dirty="0" err="1"/>
              <a:t>levá</a:t>
            </a:r>
            <a:r>
              <a:rPr sz="2200" dirty="0"/>
              <a:t> </a:t>
            </a:r>
            <a:r>
              <a:rPr sz="2200" dirty="0" err="1"/>
              <a:t>mozečková</a:t>
            </a:r>
            <a:r>
              <a:rPr sz="2200" dirty="0"/>
              <a:t> </a:t>
            </a:r>
            <a:r>
              <a:rPr sz="2200" dirty="0" err="1"/>
              <a:t>hemisféra</a:t>
            </a:r>
            <a:endParaRPr sz="2200" dirty="0"/>
          </a:p>
          <a:p>
            <a:pPr>
              <a:lnSpc>
                <a:spcPct val="100000"/>
              </a:lnSpc>
            </a:pPr>
            <a:r>
              <a:rPr lang="cs-CZ" sz="2200" dirty="0" err="1" smtClean="0"/>
              <a:t>m</a:t>
            </a:r>
            <a:r>
              <a:rPr sz="2200" dirty="0" err="1" smtClean="0"/>
              <a:t>ozeček</a:t>
            </a:r>
            <a:r>
              <a:rPr sz="2200" dirty="0" smtClean="0"/>
              <a:t> </a:t>
            </a:r>
            <a:r>
              <a:rPr sz="2200" dirty="0" err="1"/>
              <a:t>zde</a:t>
            </a:r>
            <a:r>
              <a:rPr sz="2200" dirty="0"/>
              <a:t> </a:t>
            </a:r>
            <a:r>
              <a:rPr sz="2200" dirty="0" err="1"/>
              <a:t>plní</a:t>
            </a:r>
            <a:r>
              <a:rPr sz="2200" dirty="0"/>
              <a:t> </a:t>
            </a:r>
            <a:r>
              <a:rPr sz="2200" dirty="0" err="1"/>
              <a:t>spíše</a:t>
            </a:r>
            <a:r>
              <a:rPr sz="2200" dirty="0"/>
              <a:t> </a:t>
            </a:r>
            <a:r>
              <a:rPr sz="2200" dirty="0" err="1"/>
              <a:t>podpůrnou</a:t>
            </a:r>
            <a:r>
              <a:rPr sz="2200" dirty="0"/>
              <a:t> </a:t>
            </a:r>
            <a:r>
              <a:rPr sz="2200" dirty="0" err="1"/>
              <a:t>roli</a:t>
            </a:r>
            <a:r>
              <a:rPr sz="2200" dirty="0"/>
              <a:t>, </a:t>
            </a:r>
            <a:r>
              <a:rPr sz="2200" dirty="0" err="1"/>
              <a:t>podílí</a:t>
            </a:r>
            <a:r>
              <a:rPr sz="2200" dirty="0"/>
              <a:t> se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některých</a:t>
            </a:r>
            <a:r>
              <a:rPr sz="2200" dirty="0"/>
              <a:t> </a:t>
            </a:r>
            <a:r>
              <a:rPr sz="2200" dirty="0" err="1"/>
              <a:t>elementárních</a:t>
            </a:r>
            <a:r>
              <a:rPr sz="2200" dirty="0"/>
              <a:t> </a:t>
            </a:r>
            <a:r>
              <a:rPr sz="2200" dirty="0" err="1"/>
              <a:t>úkonech</a:t>
            </a:r>
            <a:r>
              <a:rPr sz="2200" dirty="0"/>
              <a:t> - </a:t>
            </a:r>
            <a:r>
              <a:rPr sz="2200" dirty="0" err="1"/>
              <a:t>posouzení</a:t>
            </a:r>
            <a:r>
              <a:rPr sz="2200" dirty="0"/>
              <a:t> </a:t>
            </a:r>
            <a:r>
              <a:rPr sz="2200" dirty="0" err="1"/>
              <a:t>orientace</a:t>
            </a:r>
            <a:r>
              <a:rPr sz="2200" dirty="0"/>
              <a:t> </a:t>
            </a:r>
            <a:r>
              <a:rPr sz="2200" dirty="0" err="1"/>
              <a:t>čáry</a:t>
            </a:r>
            <a:r>
              <a:rPr sz="2200" dirty="0"/>
              <a:t> </a:t>
            </a:r>
            <a:r>
              <a:rPr sz="2200" dirty="0" err="1"/>
              <a:t>nebo</a:t>
            </a:r>
            <a:r>
              <a:rPr sz="2200" dirty="0"/>
              <a:t> </a:t>
            </a:r>
            <a:r>
              <a:rPr sz="2200" dirty="0" err="1"/>
              <a:t>prostorová</a:t>
            </a:r>
            <a:r>
              <a:rPr sz="2200" dirty="0"/>
              <a:t> </a:t>
            </a:r>
            <a:r>
              <a:rPr sz="2200" dirty="0" err="1"/>
              <a:t>lokalizace</a:t>
            </a:r>
            <a:r>
              <a:rPr sz="2200" dirty="0"/>
              <a:t> </a:t>
            </a:r>
            <a:r>
              <a:rPr sz="2200" dirty="0" err="1"/>
              <a:t>stimulu</a:t>
            </a:r>
            <a:endParaRPr sz="2200" dirty="0"/>
          </a:p>
          <a:p>
            <a:pPr>
              <a:lnSpc>
                <a:spcPct val="100000"/>
              </a:lnSpc>
            </a:pPr>
            <a:r>
              <a:rPr lang="cs-CZ" sz="2200" dirty="0" err="1" smtClean="0"/>
              <a:t>v</a:t>
            </a:r>
            <a:r>
              <a:rPr sz="2200" dirty="0" err="1" smtClean="0"/>
              <a:t>ětšina</a:t>
            </a:r>
            <a:r>
              <a:rPr sz="2200" dirty="0" smtClean="0"/>
              <a:t> </a:t>
            </a:r>
            <a:r>
              <a:rPr sz="2200" dirty="0" err="1"/>
              <a:t>zrakově-prostorových</a:t>
            </a:r>
            <a:r>
              <a:rPr sz="2200" dirty="0"/>
              <a:t> </a:t>
            </a:r>
            <a:r>
              <a:rPr sz="2200" dirty="0" err="1"/>
              <a:t>úloh</a:t>
            </a:r>
            <a:r>
              <a:rPr sz="2200" dirty="0"/>
              <a:t> je </a:t>
            </a:r>
            <a:r>
              <a:rPr sz="2200" dirty="0" err="1"/>
              <a:t>komplexní</a:t>
            </a:r>
            <a:r>
              <a:rPr sz="2200" dirty="0"/>
              <a:t>, </a:t>
            </a:r>
            <a:r>
              <a:rPr sz="2200" dirty="0" err="1"/>
              <a:t>vyžaduje</a:t>
            </a:r>
            <a:r>
              <a:rPr sz="2200" dirty="0"/>
              <a:t> </a:t>
            </a:r>
            <a:r>
              <a:rPr sz="2200" dirty="0" err="1"/>
              <a:t>zapojení</a:t>
            </a:r>
            <a:r>
              <a:rPr sz="2200" dirty="0"/>
              <a:t> a </a:t>
            </a:r>
            <a:r>
              <a:rPr sz="2200" dirty="0" err="1"/>
              <a:t>koordinaci</a:t>
            </a:r>
            <a:r>
              <a:rPr sz="2200" dirty="0"/>
              <a:t> </a:t>
            </a:r>
            <a:r>
              <a:rPr sz="2200" dirty="0" err="1"/>
              <a:t>různých</a:t>
            </a:r>
            <a:r>
              <a:rPr sz="2200" dirty="0"/>
              <a:t> </a:t>
            </a:r>
            <a:r>
              <a:rPr sz="2200" dirty="0" err="1"/>
              <a:t>fcí</a:t>
            </a:r>
            <a:r>
              <a:rPr sz="2200" dirty="0"/>
              <a:t>; je </a:t>
            </a:r>
            <a:r>
              <a:rPr sz="2200" dirty="0" err="1"/>
              <a:t>obtížné</a:t>
            </a:r>
            <a:r>
              <a:rPr sz="2200" dirty="0"/>
              <a:t> </a:t>
            </a:r>
            <a:r>
              <a:rPr sz="2200" dirty="0" err="1"/>
              <a:t>extrahovat</a:t>
            </a:r>
            <a:r>
              <a:rPr sz="2200" dirty="0"/>
              <a:t> data </a:t>
            </a:r>
            <a:r>
              <a:rPr sz="2200" dirty="0" err="1"/>
              <a:t>týkající</a:t>
            </a:r>
            <a:r>
              <a:rPr sz="2200" dirty="0"/>
              <a:t> se </a:t>
            </a:r>
            <a:r>
              <a:rPr sz="2200" dirty="0" err="1"/>
              <a:t>čistě</a:t>
            </a:r>
            <a:r>
              <a:rPr sz="2200" dirty="0"/>
              <a:t> </a:t>
            </a:r>
            <a:r>
              <a:rPr sz="2200" dirty="0" err="1"/>
              <a:t>vizuospaciálního</a:t>
            </a:r>
            <a:r>
              <a:rPr sz="2200" dirty="0"/>
              <a:t> </a:t>
            </a:r>
            <a:r>
              <a:rPr sz="2200" dirty="0" err="1"/>
              <a:t>zpracování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Učení a paměť"/>
          <p:cNvSpPr txBox="1">
            <a:spLocks noGrp="1"/>
          </p:cNvSpPr>
          <p:nvPr>
            <p:ph type="title"/>
          </p:nvPr>
        </p:nvSpPr>
        <p:spPr>
          <a:xfrm>
            <a:off x="3113354" y="518694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Učení</a:t>
            </a:r>
            <a:r>
              <a:rPr sz="4800" dirty="0"/>
              <a:t> a </a:t>
            </a:r>
            <a:r>
              <a:rPr sz="4800" dirty="0" err="1"/>
              <a:t>paměť</a:t>
            </a:r>
            <a:endParaRPr sz="4800" dirty="0"/>
          </a:p>
        </p:txBody>
      </p:sp>
      <p:sp>
        <p:nvSpPr>
          <p:cNvPr id="162" name="Nedeklarativní (implicitní) paměť - mozeček je při tvorbě podmíněných reflexů nejdůležitější strukturou, ovlivňuje i procedurální učení; neurální okruh zabezpečující procedurální a asociační učení zahrnuje mozeček, prefrontální mozkovou kůru a subkortikální oblasti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364489" indent="-364489" defTabSz="479044">
              <a:lnSpc>
                <a:spcPct val="110000"/>
              </a:lnSpc>
              <a:spcBef>
                <a:spcPts val="3400"/>
              </a:spcBef>
              <a:defRPr sz="2624"/>
            </a:pPr>
            <a:r>
              <a:rPr lang="cs-CZ" sz="2200" b="1" dirty="0" err="1" smtClean="0"/>
              <a:t>n</a:t>
            </a:r>
            <a:r>
              <a:rPr sz="2200" b="1" dirty="0" err="1" smtClean="0"/>
              <a:t>edeklarativní</a:t>
            </a:r>
            <a:r>
              <a:rPr sz="2200" b="1" dirty="0" smtClean="0"/>
              <a:t> </a:t>
            </a:r>
            <a:r>
              <a:rPr sz="2200" b="1" dirty="0"/>
              <a:t>(</a:t>
            </a:r>
            <a:r>
              <a:rPr sz="2200" b="1" dirty="0" err="1"/>
              <a:t>implicitní</a:t>
            </a:r>
            <a:r>
              <a:rPr sz="2200" b="1" dirty="0"/>
              <a:t>) </a:t>
            </a:r>
            <a:r>
              <a:rPr sz="2200" b="1" dirty="0" err="1"/>
              <a:t>paměť</a:t>
            </a:r>
            <a:r>
              <a:rPr sz="2200" b="1" dirty="0"/>
              <a:t> </a:t>
            </a:r>
            <a:r>
              <a:rPr sz="2200" dirty="0"/>
              <a:t>- </a:t>
            </a:r>
            <a:r>
              <a:rPr sz="2200" dirty="0" err="1"/>
              <a:t>mozeček</a:t>
            </a:r>
            <a:r>
              <a:rPr sz="2200" dirty="0"/>
              <a:t> je </a:t>
            </a:r>
            <a:r>
              <a:rPr sz="2200" dirty="0" err="1"/>
              <a:t>při</a:t>
            </a:r>
            <a:r>
              <a:rPr sz="2200" dirty="0"/>
              <a:t> </a:t>
            </a:r>
            <a:r>
              <a:rPr sz="2200" dirty="0" err="1"/>
              <a:t>tvorbě</a:t>
            </a:r>
            <a:r>
              <a:rPr sz="2200" dirty="0"/>
              <a:t> </a:t>
            </a:r>
            <a:r>
              <a:rPr sz="2200" dirty="0" err="1"/>
              <a:t>podmíněných</a:t>
            </a:r>
            <a:r>
              <a:rPr sz="2200" dirty="0"/>
              <a:t> </a:t>
            </a:r>
            <a:r>
              <a:rPr sz="2200" dirty="0" err="1"/>
              <a:t>reflexů</a:t>
            </a:r>
            <a:r>
              <a:rPr sz="2200" dirty="0"/>
              <a:t> </a:t>
            </a:r>
            <a:r>
              <a:rPr sz="2200" dirty="0" err="1"/>
              <a:t>nejdůležitější</a:t>
            </a:r>
            <a:r>
              <a:rPr sz="2200" dirty="0"/>
              <a:t> </a:t>
            </a:r>
            <a:r>
              <a:rPr sz="2200" dirty="0" err="1"/>
              <a:t>strukturou</a:t>
            </a:r>
            <a:r>
              <a:rPr sz="2200" dirty="0"/>
              <a:t>, </a:t>
            </a:r>
            <a:r>
              <a:rPr sz="2200" dirty="0" err="1"/>
              <a:t>ovlivňuje</a:t>
            </a:r>
            <a:r>
              <a:rPr sz="2200" dirty="0"/>
              <a:t> </a:t>
            </a:r>
            <a:r>
              <a:rPr sz="2200" dirty="0" err="1"/>
              <a:t>i</a:t>
            </a:r>
            <a:r>
              <a:rPr sz="2200" dirty="0"/>
              <a:t> </a:t>
            </a:r>
            <a:r>
              <a:rPr sz="2200" dirty="0" err="1"/>
              <a:t>procedurální</a:t>
            </a:r>
            <a:r>
              <a:rPr sz="2200" dirty="0"/>
              <a:t> </a:t>
            </a:r>
            <a:r>
              <a:rPr sz="2200" dirty="0" err="1"/>
              <a:t>učení</a:t>
            </a:r>
            <a:r>
              <a:rPr sz="2200" dirty="0"/>
              <a:t>; </a:t>
            </a:r>
            <a:r>
              <a:rPr sz="2200" dirty="0" err="1"/>
              <a:t>neurální</a:t>
            </a:r>
            <a:r>
              <a:rPr sz="2200" dirty="0"/>
              <a:t> </a:t>
            </a:r>
            <a:r>
              <a:rPr sz="2200" dirty="0" err="1"/>
              <a:t>okruh</a:t>
            </a:r>
            <a:r>
              <a:rPr sz="2200" dirty="0"/>
              <a:t> </a:t>
            </a:r>
            <a:r>
              <a:rPr sz="2200" dirty="0" err="1"/>
              <a:t>zabezpečující</a:t>
            </a:r>
            <a:r>
              <a:rPr sz="2200" dirty="0"/>
              <a:t> </a:t>
            </a:r>
            <a:r>
              <a:rPr sz="2200" dirty="0" err="1"/>
              <a:t>procedurální</a:t>
            </a:r>
            <a:r>
              <a:rPr sz="2200" dirty="0"/>
              <a:t> a </a:t>
            </a:r>
            <a:r>
              <a:rPr sz="2200" dirty="0" err="1"/>
              <a:t>asociační</a:t>
            </a:r>
            <a:r>
              <a:rPr sz="2200" dirty="0"/>
              <a:t> </a:t>
            </a:r>
            <a:r>
              <a:rPr sz="2200" dirty="0" err="1"/>
              <a:t>učení</a:t>
            </a:r>
            <a:r>
              <a:rPr sz="2200" dirty="0"/>
              <a:t> </a:t>
            </a:r>
            <a:r>
              <a:rPr sz="2200" dirty="0" err="1"/>
              <a:t>zahrnuje</a:t>
            </a:r>
            <a:r>
              <a:rPr sz="2200" dirty="0"/>
              <a:t> </a:t>
            </a:r>
            <a:r>
              <a:rPr sz="2200" dirty="0" err="1"/>
              <a:t>mozeček</a:t>
            </a:r>
            <a:r>
              <a:rPr sz="2200" dirty="0"/>
              <a:t>, </a:t>
            </a:r>
            <a:r>
              <a:rPr sz="2200" dirty="0" err="1"/>
              <a:t>prefrontální</a:t>
            </a:r>
            <a:r>
              <a:rPr sz="2200" dirty="0"/>
              <a:t> </a:t>
            </a:r>
            <a:r>
              <a:rPr sz="2200" dirty="0" err="1"/>
              <a:t>mozkovou</a:t>
            </a:r>
            <a:r>
              <a:rPr sz="2200" dirty="0"/>
              <a:t> </a:t>
            </a:r>
            <a:r>
              <a:rPr sz="2200" dirty="0" err="1"/>
              <a:t>kůru</a:t>
            </a:r>
            <a:r>
              <a:rPr sz="2200" dirty="0"/>
              <a:t> a </a:t>
            </a:r>
            <a:r>
              <a:rPr sz="2200" dirty="0" err="1"/>
              <a:t>subkortikální</a:t>
            </a:r>
            <a:r>
              <a:rPr sz="2200" dirty="0"/>
              <a:t> </a:t>
            </a:r>
            <a:r>
              <a:rPr sz="2200" dirty="0" err="1"/>
              <a:t>oblasti</a:t>
            </a:r>
            <a:endParaRPr sz="2200" dirty="0"/>
          </a:p>
          <a:p>
            <a:pPr marL="364489" indent="-364489" defTabSz="479044">
              <a:lnSpc>
                <a:spcPct val="110000"/>
              </a:lnSpc>
              <a:spcBef>
                <a:spcPts val="3400"/>
              </a:spcBef>
              <a:defRPr sz="2624"/>
            </a:pPr>
            <a:r>
              <a:rPr lang="cs-CZ" sz="2200" b="1" dirty="0" err="1" smtClean="0"/>
              <a:t>d</a:t>
            </a:r>
            <a:r>
              <a:rPr sz="2200" b="1" dirty="0" err="1" smtClean="0"/>
              <a:t>eklarativní</a:t>
            </a:r>
            <a:r>
              <a:rPr sz="2200" b="1" dirty="0" smtClean="0"/>
              <a:t> </a:t>
            </a:r>
            <a:r>
              <a:rPr sz="2200" b="1" dirty="0"/>
              <a:t>(</a:t>
            </a:r>
            <a:r>
              <a:rPr sz="2200" b="1" dirty="0" err="1"/>
              <a:t>explicitní</a:t>
            </a:r>
            <a:r>
              <a:rPr sz="2200" b="1" dirty="0"/>
              <a:t>) </a:t>
            </a:r>
            <a:r>
              <a:rPr sz="2200" b="1" dirty="0" err="1"/>
              <a:t>paměť</a:t>
            </a:r>
            <a:r>
              <a:rPr sz="2200" b="1" dirty="0"/>
              <a:t> </a:t>
            </a:r>
            <a:r>
              <a:rPr sz="2200" dirty="0"/>
              <a:t>- </a:t>
            </a:r>
            <a:r>
              <a:rPr sz="2200" dirty="0" err="1"/>
              <a:t>při</a:t>
            </a:r>
            <a:r>
              <a:rPr sz="2200" dirty="0"/>
              <a:t> </a:t>
            </a:r>
            <a:r>
              <a:rPr sz="2200" dirty="0" err="1"/>
              <a:t>poškození</a:t>
            </a:r>
            <a:r>
              <a:rPr sz="2200" dirty="0"/>
              <a:t> </a:t>
            </a:r>
            <a:r>
              <a:rPr sz="2200" dirty="0" err="1"/>
              <a:t>mozečku</a:t>
            </a:r>
            <a:r>
              <a:rPr sz="2200" dirty="0"/>
              <a:t> - </a:t>
            </a:r>
            <a:r>
              <a:rPr sz="2200" dirty="0" err="1"/>
              <a:t>snížení</a:t>
            </a:r>
            <a:r>
              <a:rPr sz="2200" dirty="0"/>
              <a:t> </a:t>
            </a:r>
            <a:r>
              <a:rPr sz="2200" dirty="0" err="1"/>
              <a:t>samostatného</a:t>
            </a:r>
            <a:r>
              <a:rPr sz="2200" dirty="0"/>
              <a:t> </a:t>
            </a:r>
            <a:r>
              <a:rPr sz="2200" dirty="0" err="1"/>
              <a:t>oddáleného</a:t>
            </a:r>
            <a:r>
              <a:rPr sz="2200" dirty="0"/>
              <a:t> </a:t>
            </a:r>
            <a:r>
              <a:rPr sz="2200" dirty="0" err="1"/>
              <a:t>vybavení</a:t>
            </a:r>
            <a:r>
              <a:rPr sz="2200" dirty="0"/>
              <a:t>, ale ne </a:t>
            </a:r>
            <a:r>
              <a:rPr sz="2200" dirty="0" err="1"/>
              <a:t>schopnosti</a:t>
            </a:r>
            <a:r>
              <a:rPr sz="2200" dirty="0"/>
              <a:t> </a:t>
            </a:r>
            <a:r>
              <a:rPr sz="2200" dirty="0" err="1"/>
              <a:t>rekognice</a:t>
            </a:r>
            <a:r>
              <a:rPr sz="2200" dirty="0"/>
              <a:t> </a:t>
            </a:r>
            <a:r>
              <a:rPr sz="2200" dirty="0" err="1"/>
              <a:t>či</a:t>
            </a:r>
            <a:r>
              <a:rPr sz="2200" dirty="0"/>
              <a:t> </a:t>
            </a:r>
            <a:r>
              <a:rPr sz="2200" dirty="0" err="1"/>
              <a:t>implicitního</a:t>
            </a:r>
            <a:r>
              <a:rPr sz="2200" dirty="0"/>
              <a:t> </a:t>
            </a:r>
            <a:r>
              <a:rPr sz="2200" dirty="0" err="1"/>
              <a:t>učení</a:t>
            </a:r>
            <a:endParaRPr sz="2200" dirty="0"/>
          </a:p>
          <a:p>
            <a:pPr marL="1014719" lvl="1" indent="-364489" defTabSz="479044">
              <a:lnSpc>
                <a:spcPct val="110000"/>
              </a:lnSpc>
              <a:spcBef>
                <a:spcPts val="3400"/>
              </a:spcBef>
              <a:defRPr sz="2624"/>
            </a:pPr>
            <a:r>
              <a:rPr sz="1915" dirty="0" err="1" smtClean="0"/>
              <a:t>deficity</a:t>
            </a:r>
            <a:r>
              <a:rPr sz="1915" dirty="0" smtClean="0"/>
              <a:t> </a:t>
            </a:r>
            <a:r>
              <a:rPr sz="1915" dirty="0" err="1"/>
              <a:t>vysvětlovány</a:t>
            </a:r>
            <a:r>
              <a:rPr sz="1915" dirty="0"/>
              <a:t> </a:t>
            </a:r>
            <a:r>
              <a:rPr sz="1915" dirty="0" err="1"/>
              <a:t>spíše</a:t>
            </a:r>
            <a:r>
              <a:rPr sz="1915" dirty="0"/>
              <a:t> </a:t>
            </a:r>
            <a:r>
              <a:rPr sz="1915" dirty="0" err="1"/>
              <a:t>na</a:t>
            </a:r>
            <a:r>
              <a:rPr sz="1915" dirty="0"/>
              <a:t> </a:t>
            </a:r>
            <a:r>
              <a:rPr sz="1915" dirty="0" err="1"/>
              <a:t>základě</a:t>
            </a:r>
            <a:r>
              <a:rPr sz="1915" dirty="0"/>
              <a:t> </a:t>
            </a:r>
            <a:r>
              <a:rPr sz="1915" dirty="0" err="1"/>
              <a:t>poškození</a:t>
            </a:r>
            <a:r>
              <a:rPr sz="1915" dirty="0"/>
              <a:t> </a:t>
            </a:r>
            <a:r>
              <a:rPr sz="1915" dirty="0" err="1"/>
              <a:t>exekutivních</a:t>
            </a:r>
            <a:r>
              <a:rPr sz="1915" dirty="0"/>
              <a:t> </a:t>
            </a:r>
            <a:r>
              <a:rPr sz="1915" dirty="0" err="1"/>
              <a:t>fcí</a:t>
            </a:r>
            <a:r>
              <a:rPr sz="1915" dirty="0"/>
              <a:t> </a:t>
            </a:r>
            <a:r>
              <a:rPr sz="1915" dirty="0" err="1"/>
              <a:t>než</a:t>
            </a:r>
            <a:r>
              <a:rPr sz="1915" dirty="0"/>
              <a:t> </a:t>
            </a:r>
            <a:r>
              <a:rPr sz="1915" dirty="0" err="1"/>
              <a:t>paměti</a:t>
            </a:r>
            <a:r>
              <a:rPr sz="1915" dirty="0"/>
              <a:t> </a:t>
            </a:r>
            <a:r>
              <a:rPr sz="1915" dirty="0" err="1"/>
              <a:t>samotné</a:t>
            </a:r>
            <a:endParaRPr sz="1915" dirty="0"/>
          </a:p>
          <a:p>
            <a:pPr marL="364489" indent="-364489" defTabSz="479044">
              <a:lnSpc>
                <a:spcPct val="110000"/>
              </a:lnSpc>
              <a:spcBef>
                <a:spcPts val="3400"/>
              </a:spcBef>
              <a:defRPr sz="2624"/>
            </a:pPr>
            <a:r>
              <a:rPr lang="cs-CZ" sz="2200" dirty="0" err="1" smtClean="0"/>
              <a:t>p</a:t>
            </a:r>
            <a:r>
              <a:rPr sz="2200" dirty="0" err="1" smtClean="0"/>
              <a:t>oškození</a:t>
            </a:r>
            <a:r>
              <a:rPr sz="2200" dirty="0" smtClean="0"/>
              <a:t> </a:t>
            </a:r>
            <a:r>
              <a:rPr sz="2200" dirty="0" err="1"/>
              <a:t>paměti</a:t>
            </a:r>
            <a:r>
              <a:rPr sz="2200" dirty="0"/>
              <a:t> je </a:t>
            </a:r>
            <a:r>
              <a:rPr sz="2200" dirty="0" err="1"/>
              <a:t>při</a:t>
            </a:r>
            <a:r>
              <a:rPr sz="2200" dirty="0"/>
              <a:t> </a:t>
            </a:r>
            <a:r>
              <a:rPr sz="2200" dirty="0" err="1"/>
              <a:t>mozečkových</a:t>
            </a:r>
            <a:r>
              <a:rPr sz="2200" dirty="0"/>
              <a:t> </a:t>
            </a:r>
            <a:r>
              <a:rPr sz="2200" dirty="0" err="1" smtClean="0"/>
              <a:t>léz</a:t>
            </a:r>
            <a:r>
              <a:rPr lang="cs-CZ" sz="2200" dirty="0" err="1" smtClean="0"/>
              <a:t>ích</a:t>
            </a:r>
            <a:r>
              <a:rPr sz="2200" dirty="0" smtClean="0"/>
              <a:t> </a:t>
            </a:r>
            <a:r>
              <a:rPr sz="2200" dirty="0" err="1"/>
              <a:t>podobné</a:t>
            </a:r>
            <a:r>
              <a:rPr sz="2200" dirty="0"/>
              <a:t> </a:t>
            </a:r>
            <a:r>
              <a:rPr sz="2200" dirty="0" err="1"/>
              <a:t>deficitům</a:t>
            </a:r>
            <a:r>
              <a:rPr sz="2200" dirty="0"/>
              <a:t> </a:t>
            </a:r>
            <a:r>
              <a:rPr sz="2200" dirty="0" err="1"/>
              <a:t>po</a:t>
            </a:r>
            <a:r>
              <a:rPr sz="2200" dirty="0"/>
              <a:t> </a:t>
            </a:r>
            <a:r>
              <a:rPr sz="2200" dirty="0" err="1"/>
              <a:t>lézi</a:t>
            </a:r>
            <a:r>
              <a:rPr sz="2200" dirty="0"/>
              <a:t> </a:t>
            </a:r>
            <a:r>
              <a:rPr sz="2200" dirty="0" err="1"/>
              <a:t>prefrontální</a:t>
            </a:r>
            <a:r>
              <a:rPr sz="2200" dirty="0"/>
              <a:t> </a:t>
            </a:r>
            <a:r>
              <a:rPr sz="2200" dirty="0" err="1"/>
              <a:t>kůry</a:t>
            </a:r>
            <a:r>
              <a:rPr sz="2200" dirty="0"/>
              <a:t>, a </a:t>
            </a:r>
            <a:r>
              <a:rPr sz="2200" dirty="0" err="1"/>
              <a:t>naopak</a:t>
            </a:r>
            <a:r>
              <a:rPr sz="2200" dirty="0"/>
              <a:t> se </a:t>
            </a:r>
            <a:r>
              <a:rPr sz="2200" dirty="0" err="1"/>
              <a:t>liší</a:t>
            </a:r>
            <a:r>
              <a:rPr sz="2200" dirty="0"/>
              <a:t> od </a:t>
            </a:r>
            <a:r>
              <a:rPr sz="2200" dirty="0" err="1"/>
              <a:t>amnézie</a:t>
            </a:r>
            <a:r>
              <a:rPr sz="2200" dirty="0"/>
              <a:t> v </a:t>
            </a:r>
            <a:r>
              <a:rPr sz="2200" dirty="0" err="1"/>
              <a:t>důsledku</a:t>
            </a:r>
            <a:r>
              <a:rPr sz="2200" dirty="0"/>
              <a:t> </a:t>
            </a:r>
            <a:r>
              <a:rPr sz="2200" dirty="0" err="1"/>
              <a:t>léze</a:t>
            </a:r>
            <a:r>
              <a:rPr sz="2200" dirty="0"/>
              <a:t> </a:t>
            </a:r>
            <a:r>
              <a:rPr sz="2200" dirty="0" err="1"/>
              <a:t>temporálního</a:t>
            </a:r>
            <a:r>
              <a:rPr sz="2200" dirty="0"/>
              <a:t> </a:t>
            </a:r>
            <a:r>
              <a:rPr sz="2200" dirty="0" err="1"/>
              <a:t>laloku</a:t>
            </a:r>
            <a:r>
              <a:rPr sz="2200" dirty="0" smtClean="0"/>
              <a:t>,</a:t>
            </a:r>
            <a:r>
              <a:rPr lang="cs-CZ" sz="2200" dirty="0" smtClean="0"/>
              <a:t> </a:t>
            </a:r>
            <a:r>
              <a:rPr sz="2200" dirty="0" err="1" smtClean="0"/>
              <a:t>kdy</a:t>
            </a:r>
            <a:r>
              <a:rPr sz="2200" dirty="0" smtClean="0"/>
              <a:t> </a:t>
            </a:r>
            <a:r>
              <a:rPr sz="2200" dirty="0"/>
              <a:t>je </a:t>
            </a:r>
            <a:r>
              <a:rPr sz="2200" dirty="0" err="1"/>
              <a:t>narušena</a:t>
            </a:r>
            <a:r>
              <a:rPr sz="2200" dirty="0"/>
              <a:t> </a:t>
            </a:r>
            <a:r>
              <a:rPr sz="2200" dirty="0" err="1"/>
              <a:t>i</a:t>
            </a:r>
            <a:r>
              <a:rPr sz="2200" dirty="0"/>
              <a:t> </a:t>
            </a:r>
            <a:r>
              <a:rPr sz="2200" dirty="0" err="1"/>
              <a:t>rekognice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ozornost"/>
          <p:cNvSpPr txBox="1">
            <a:spLocks noGrp="1"/>
          </p:cNvSpPr>
          <p:nvPr>
            <p:ph type="title"/>
          </p:nvPr>
        </p:nvSpPr>
        <p:spPr>
          <a:xfrm>
            <a:off x="3088640" y="642263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Pozornost</a:t>
            </a:r>
            <a:endParaRPr sz="4800" dirty="0"/>
          </a:p>
        </p:txBody>
      </p:sp>
      <p:sp>
        <p:nvSpPr>
          <p:cNvPr id="165" name="Zejména přesouvání pozornosti mezi různými cíli, smyslovými modalitami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315594" indent="-315594" defTabSz="414781">
              <a:lnSpc>
                <a:spcPct val="100000"/>
              </a:lnSpc>
              <a:spcBef>
                <a:spcPts val="2900"/>
              </a:spcBef>
              <a:defRPr sz="2272"/>
            </a:pPr>
            <a:r>
              <a:rPr lang="cs-CZ" sz="2200" dirty="0" err="1" smtClean="0"/>
              <a:t>z</a:t>
            </a:r>
            <a:r>
              <a:rPr sz="2200" dirty="0" err="1" smtClean="0"/>
              <a:t>ejména</a:t>
            </a:r>
            <a:r>
              <a:rPr sz="2200" dirty="0" smtClean="0"/>
              <a:t> </a:t>
            </a:r>
            <a:r>
              <a:rPr sz="2200" dirty="0" err="1"/>
              <a:t>přesouvání</a:t>
            </a:r>
            <a:r>
              <a:rPr sz="2200" dirty="0"/>
              <a:t> </a:t>
            </a:r>
            <a:r>
              <a:rPr sz="2200" dirty="0" err="1"/>
              <a:t>pozornosti</a:t>
            </a:r>
            <a:r>
              <a:rPr sz="2200" dirty="0"/>
              <a:t> </a:t>
            </a:r>
            <a:r>
              <a:rPr sz="2200" dirty="0" err="1"/>
              <a:t>mezi</a:t>
            </a:r>
            <a:r>
              <a:rPr sz="2200" dirty="0"/>
              <a:t> </a:t>
            </a:r>
            <a:r>
              <a:rPr sz="2200" dirty="0" err="1"/>
              <a:t>různými</a:t>
            </a:r>
            <a:r>
              <a:rPr sz="2200" dirty="0"/>
              <a:t> </a:t>
            </a:r>
            <a:r>
              <a:rPr sz="2200" dirty="0" err="1"/>
              <a:t>cíli</a:t>
            </a:r>
            <a:r>
              <a:rPr sz="2200" dirty="0"/>
              <a:t>, </a:t>
            </a:r>
            <a:r>
              <a:rPr sz="2200" dirty="0" err="1"/>
              <a:t>smyslovými</a:t>
            </a:r>
            <a:r>
              <a:rPr sz="2200" dirty="0"/>
              <a:t> </a:t>
            </a:r>
            <a:r>
              <a:rPr sz="2200" dirty="0" err="1"/>
              <a:t>modalitami</a:t>
            </a:r>
            <a:endParaRPr sz="2200" dirty="0"/>
          </a:p>
          <a:p>
            <a:pPr marL="315594" indent="-315594" defTabSz="414781">
              <a:lnSpc>
                <a:spcPct val="100000"/>
              </a:lnSpc>
              <a:spcBef>
                <a:spcPts val="2900"/>
              </a:spcBef>
              <a:defRPr sz="2272"/>
            </a:pPr>
            <a:r>
              <a:rPr lang="cs-CZ" sz="2200" dirty="0" err="1" smtClean="0"/>
              <a:t>z</a:t>
            </a:r>
            <a:r>
              <a:rPr sz="2200" dirty="0" err="1" smtClean="0"/>
              <a:t>apojení</a:t>
            </a:r>
            <a:r>
              <a:rPr sz="2200" dirty="0" smtClean="0"/>
              <a:t> </a:t>
            </a:r>
            <a:r>
              <a:rPr sz="2200" dirty="0" err="1"/>
              <a:t>mozečku</a:t>
            </a:r>
            <a:r>
              <a:rPr sz="2200" dirty="0"/>
              <a:t> </a:t>
            </a:r>
            <a:r>
              <a:rPr sz="2200" dirty="0" err="1"/>
              <a:t>analogicky</a:t>
            </a:r>
            <a:r>
              <a:rPr sz="2200" dirty="0"/>
              <a:t> </a:t>
            </a:r>
            <a:r>
              <a:rPr sz="2200" dirty="0" err="1"/>
              <a:t>jako</a:t>
            </a:r>
            <a:r>
              <a:rPr sz="2200" dirty="0"/>
              <a:t> </a:t>
            </a:r>
            <a:r>
              <a:rPr sz="2200" dirty="0" err="1"/>
              <a:t>zapojení</a:t>
            </a:r>
            <a:r>
              <a:rPr sz="2200" dirty="0"/>
              <a:t> do </a:t>
            </a:r>
            <a:r>
              <a:rPr sz="2200" dirty="0" err="1"/>
              <a:t>sakadických</a:t>
            </a:r>
            <a:r>
              <a:rPr sz="2200" dirty="0"/>
              <a:t> </a:t>
            </a:r>
            <a:r>
              <a:rPr sz="2200" dirty="0" err="1"/>
              <a:t>očních</a:t>
            </a:r>
            <a:r>
              <a:rPr sz="2200" dirty="0"/>
              <a:t> </a:t>
            </a:r>
            <a:r>
              <a:rPr sz="2200" dirty="0" err="1"/>
              <a:t>pohybů</a:t>
            </a:r>
            <a:r>
              <a:rPr sz="2200" dirty="0"/>
              <a:t> - </a:t>
            </a:r>
            <a:r>
              <a:rPr sz="2200" dirty="0" err="1"/>
              <a:t>při</a:t>
            </a:r>
            <a:r>
              <a:rPr sz="2200" dirty="0"/>
              <a:t> </a:t>
            </a:r>
            <a:r>
              <a:rPr sz="2200" dirty="0" err="1"/>
              <a:t>lézích</a:t>
            </a:r>
            <a:r>
              <a:rPr sz="2200" dirty="0"/>
              <a:t> </a:t>
            </a:r>
            <a:r>
              <a:rPr sz="2200" dirty="0" err="1"/>
              <a:t>pohyby</a:t>
            </a:r>
            <a:r>
              <a:rPr sz="2200" dirty="0"/>
              <a:t> </a:t>
            </a:r>
            <a:r>
              <a:rPr sz="2200" dirty="0" err="1"/>
              <a:t>nemizí</a:t>
            </a:r>
            <a:r>
              <a:rPr sz="2200" dirty="0"/>
              <a:t>, ale </a:t>
            </a:r>
            <a:r>
              <a:rPr sz="2200" dirty="0" err="1"/>
              <a:t>jsou</a:t>
            </a:r>
            <a:r>
              <a:rPr sz="2200" dirty="0"/>
              <a:t> </a:t>
            </a:r>
            <a:r>
              <a:rPr sz="2200" dirty="0" err="1"/>
              <a:t>méně</a:t>
            </a:r>
            <a:r>
              <a:rPr sz="2200" dirty="0"/>
              <a:t> </a:t>
            </a:r>
            <a:r>
              <a:rPr sz="2200" dirty="0" err="1"/>
              <a:t>přesné</a:t>
            </a:r>
            <a:r>
              <a:rPr sz="2200" dirty="0"/>
              <a:t> v </a:t>
            </a:r>
            <a:r>
              <a:rPr sz="2200" dirty="0" err="1"/>
              <a:t>čase</a:t>
            </a:r>
            <a:r>
              <a:rPr sz="2200" dirty="0"/>
              <a:t> </a:t>
            </a:r>
            <a:r>
              <a:rPr sz="2200" dirty="0" err="1"/>
              <a:t>i</a:t>
            </a:r>
            <a:r>
              <a:rPr sz="2200" dirty="0"/>
              <a:t> </a:t>
            </a:r>
            <a:r>
              <a:rPr sz="2200" dirty="0" err="1"/>
              <a:t>prostoru</a:t>
            </a:r>
            <a:r>
              <a:rPr sz="2200" dirty="0"/>
              <a:t> - </a:t>
            </a:r>
            <a:r>
              <a:rPr sz="2200" dirty="0" err="1"/>
              <a:t>jde</a:t>
            </a:r>
            <a:r>
              <a:rPr sz="2200" dirty="0"/>
              <a:t> o </a:t>
            </a:r>
            <a:r>
              <a:rPr sz="2200" dirty="0" err="1"/>
              <a:t>dysmetrii</a:t>
            </a:r>
            <a:endParaRPr sz="2200" dirty="0"/>
          </a:p>
          <a:p>
            <a:pPr marL="315594" indent="-315594" defTabSz="414781">
              <a:lnSpc>
                <a:spcPct val="100000"/>
              </a:lnSpc>
              <a:spcBef>
                <a:spcPts val="2900"/>
              </a:spcBef>
              <a:defRPr sz="2272"/>
            </a:pPr>
            <a:r>
              <a:rPr lang="cs-CZ" sz="2200" dirty="0" err="1" smtClean="0"/>
              <a:t>h</a:t>
            </a:r>
            <a:r>
              <a:rPr sz="2200" dirty="0" err="1" smtClean="0"/>
              <a:t>ypotéza</a:t>
            </a:r>
            <a:r>
              <a:rPr sz="2200" dirty="0" smtClean="0"/>
              <a:t> </a:t>
            </a:r>
            <a:r>
              <a:rPr sz="2200" dirty="0" err="1"/>
              <a:t>dysmetrie</a:t>
            </a:r>
            <a:r>
              <a:rPr sz="2200" dirty="0"/>
              <a:t> </a:t>
            </a:r>
            <a:r>
              <a:rPr sz="2200" dirty="0" err="1"/>
              <a:t>pozornosti</a:t>
            </a:r>
            <a:r>
              <a:rPr sz="2200" dirty="0"/>
              <a:t> - </a:t>
            </a:r>
            <a:r>
              <a:rPr sz="2200" dirty="0" err="1"/>
              <a:t>přesuny</a:t>
            </a:r>
            <a:r>
              <a:rPr sz="2200" dirty="0"/>
              <a:t> </a:t>
            </a:r>
            <a:r>
              <a:rPr sz="2200" dirty="0" err="1"/>
              <a:t>zaměření</a:t>
            </a:r>
            <a:r>
              <a:rPr sz="2200" dirty="0"/>
              <a:t> </a:t>
            </a:r>
            <a:r>
              <a:rPr sz="2200" dirty="0" err="1"/>
              <a:t>pomalejší</a:t>
            </a:r>
            <a:r>
              <a:rPr sz="2200" dirty="0"/>
              <a:t> a </a:t>
            </a:r>
            <a:r>
              <a:rPr sz="2200" dirty="0" err="1"/>
              <a:t>méně</a:t>
            </a:r>
            <a:r>
              <a:rPr sz="2200" dirty="0"/>
              <a:t> </a:t>
            </a:r>
            <a:r>
              <a:rPr sz="2200" dirty="0" err="1"/>
              <a:t>přesné</a:t>
            </a:r>
            <a:endParaRPr sz="2200" dirty="0"/>
          </a:p>
          <a:p>
            <a:pPr marL="315594" indent="-315594" defTabSz="414781">
              <a:lnSpc>
                <a:spcPct val="100000"/>
              </a:lnSpc>
              <a:spcBef>
                <a:spcPts val="2900"/>
              </a:spcBef>
              <a:defRPr sz="2272"/>
            </a:pPr>
            <a:r>
              <a:rPr lang="cs-CZ" sz="2200" dirty="0" err="1" smtClean="0"/>
              <a:t>v</a:t>
            </a:r>
            <a:r>
              <a:rPr sz="2200" dirty="0" err="1" smtClean="0"/>
              <a:t>ětšina</a:t>
            </a:r>
            <a:r>
              <a:rPr sz="2200" dirty="0" smtClean="0"/>
              <a:t> </a:t>
            </a:r>
            <a:r>
              <a:rPr sz="2200" dirty="0" err="1"/>
              <a:t>testových</a:t>
            </a:r>
            <a:r>
              <a:rPr sz="2200" dirty="0"/>
              <a:t> </a:t>
            </a:r>
            <a:r>
              <a:rPr sz="2200" dirty="0" err="1"/>
              <a:t>metod</a:t>
            </a:r>
            <a:r>
              <a:rPr sz="2200" dirty="0"/>
              <a:t> </a:t>
            </a:r>
            <a:r>
              <a:rPr sz="2200" dirty="0" err="1"/>
              <a:t>vyžaduje</a:t>
            </a:r>
            <a:r>
              <a:rPr sz="2200" dirty="0"/>
              <a:t> </a:t>
            </a:r>
            <a:r>
              <a:rPr sz="2200" dirty="0" err="1"/>
              <a:t>i</a:t>
            </a:r>
            <a:r>
              <a:rPr sz="2200" dirty="0"/>
              <a:t> </a:t>
            </a:r>
            <a:r>
              <a:rPr sz="2200" dirty="0" err="1"/>
              <a:t>zapojení</a:t>
            </a:r>
            <a:r>
              <a:rPr sz="2200" dirty="0"/>
              <a:t> </a:t>
            </a:r>
            <a:r>
              <a:rPr sz="2200" dirty="0" err="1"/>
              <a:t>dalších</a:t>
            </a:r>
            <a:r>
              <a:rPr sz="2200" dirty="0"/>
              <a:t> KF, </a:t>
            </a:r>
            <a:r>
              <a:rPr sz="2200" dirty="0" err="1"/>
              <a:t>např</a:t>
            </a:r>
            <a:r>
              <a:rPr sz="2200" dirty="0"/>
              <a:t>. </a:t>
            </a:r>
            <a:r>
              <a:rPr sz="2200" dirty="0" err="1"/>
              <a:t>motorických</a:t>
            </a:r>
            <a:r>
              <a:rPr sz="2200" dirty="0"/>
              <a:t> </a:t>
            </a:r>
            <a:r>
              <a:rPr sz="2200" dirty="0" err="1"/>
              <a:t>projevů</a:t>
            </a:r>
            <a:r>
              <a:rPr sz="2200" dirty="0"/>
              <a:t> (</a:t>
            </a:r>
            <a:r>
              <a:rPr sz="2200" dirty="0" err="1"/>
              <a:t>pohyby</a:t>
            </a:r>
            <a:r>
              <a:rPr sz="2200" dirty="0"/>
              <a:t> </a:t>
            </a:r>
            <a:r>
              <a:rPr sz="2200" dirty="0" err="1"/>
              <a:t>očí</a:t>
            </a:r>
            <a:r>
              <a:rPr sz="2200" dirty="0"/>
              <a:t> </a:t>
            </a:r>
            <a:r>
              <a:rPr sz="2200" dirty="0" err="1"/>
              <a:t>při</a:t>
            </a:r>
            <a:r>
              <a:rPr sz="2200" dirty="0"/>
              <a:t> </a:t>
            </a:r>
            <a:r>
              <a:rPr sz="2200" dirty="0" err="1"/>
              <a:t>vyhledávání</a:t>
            </a:r>
            <a:r>
              <a:rPr sz="2200" dirty="0"/>
              <a:t> </a:t>
            </a:r>
            <a:r>
              <a:rPr sz="2200" dirty="0" err="1"/>
              <a:t>cílů</a:t>
            </a:r>
            <a:r>
              <a:rPr sz="2200" dirty="0"/>
              <a:t>, </a:t>
            </a:r>
            <a:r>
              <a:rPr sz="2200" dirty="0" err="1"/>
              <a:t>jemná</a:t>
            </a:r>
            <a:r>
              <a:rPr sz="2200" dirty="0"/>
              <a:t> </a:t>
            </a:r>
            <a:r>
              <a:rPr sz="2200" dirty="0" err="1"/>
              <a:t>motorika</a:t>
            </a:r>
            <a:r>
              <a:rPr sz="2200" dirty="0"/>
              <a:t> </a:t>
            </a:r>
            <a:r>
              <a:rPr sz="2200" dirty="0" err="1"/>
              <a:t>psaní</a:t>
            </a:r>
            <a:r>
              <a:rPr sz="2200" dirty="0"/>
              <a:t> </a:t>
            </a:r>
            <a:r>
              <a:rPr sz="2200" dirty="0" err="1"/>
              <a:t>či</a:t>
            </a:r>
            <a:r>
              <a:rPr sz="2200" dirty="0"/>
              <a:t> </a:t>
            </a:r>
            <a:r>
              <a:rPr sz="2200" dirty="0" err="1"/>
              <a:t>kreslení</a:t>
            </a:r>
            <a:r>
              <a:rPr sz="2200" dirty="0"/>
              <a:t>), </a:t>
            </a:r>
            <a:r>
              <a:rPr sz="2200" dirty="0" err="1"/>
              <a:t>pracovní</a:t>
            </a:r>
            <a:r>
              <a:rPr sz="2200" dirty="0"/>
              <a:t> </a:t>
            </a:r>
            <a:r>
              <a:rPr sz="2200" dirty="0" err="1"/>
              <a:t>paměti</a:t>
            </a:r>
            <a:r>
              <a:rPr sz="2200" dirty="0"/>
              <a:t> - </a:t>
            </a:r>
            <a:r>
              <a:rPr sz="2200" dirty="0" err="1"/>
              <a:t>pokud</a:t>
            </a:r>
            <a:r>
              <a:rPr sz="2200" dirty="0"/>
              <a:t> se </a:t>
            </a:r>
            <a:r>
              <a:rPr sz="2200" dirty="0" err="1"/>
              <a:t>odečtou</a:t>
            </a:r>
            <a:r>
              <a:rPr sz="2200" dirty="0"/>
              <a:t> </a:t>
            </a:r>
            <a:r>
              <a:rPr sz="2200" dirty="0" err="1"/>
              <a:t>tyto</a:t>
            </a:r>
            <a:r>
              <a:rPr sz="2200" dirty="0"/>
              <a:t> </a:t>
            </a:r>
            <a:r>
              <a:rPr sz="2200" dirty="0" err="1"/>
              <a:t>vlivy</a:t>
            </a:r>
            <a:r>
              <a:rPr sz="2200" dirty="0"/>
              <a:t>, </a:t>
            </a:r>
            <a:r>
              <a:rPr sz="2200" dirty="0" err="1"/>
              <a:t>výsledky</a:t>
            </a:r>
            <a:r>
              <a:rPr sz="2200" dirty="0"/>
              <a:t> </a:t>
            </a:r>
            <a:r>
              <a:rPr sz="2200" dirty="0" err="1"/>
              <a:t>nepřesvědčivé</a:t>
            </a:r>
            <a:endParaRPr sz="2200" dirty="0"/>
          </a:p>
          <a:p>
            <a:pPr marL="315594" indent="-315594" defTabSz="414781">
              <a:lnSpc>
                <a:spcPct val="100000"/>
              </a:lnSpc>
              <a:spcBef>
                <a:spcPts val="2900"/>
              </a:spcBef>
              <a:defRPr sz="2272"/>
            </a:pPr>
            <a:r>
              <a:rPr lang="cs-CZ" sz="2200" dirty="0" smtClean="0"/>
              <a:t>u</a:t>
            </a:r>
            <a:r>
              <a:rPr sz="2200" dirty="0" smtClean="0"/>
              <a:t> </a:t>
            </a:r>
            <a:r>
              <a:rPr sz="2200" dirty="0" err="1"/>
              <a:t>studií</a:t>
            </a:r>
            <a:r>
              <a:rPr sz="2200" dirty="0"/>
              <a:t> se </a:t>
            </a:r>
            <a:r>
              <a:rPr sz="2200" dirty="0" err="1"/>
              <a:t>zobrazovacími</a:t>
            </a:r>
            <a:r>
              <a:rPr sz="2200" dirty="0"/>
              <a:t> </a:t>
            </a:r>
            <a:r>
              <a:rPr sz="2200" dirty="0" err="1"/>
              <a:t>metodami</a:t>
            </a:r>
            <a:r>
              <a:rPr sz="2200" dirty="0"/>
              <a:t> - </a:t>
            </a:r>
            <a:r>
              <a:rPr sz="2200" dirty="0" err="1"/>
              <a:t>kritika</a:t>
            </a:r>
            <a:r>
              <a:rPr sz="2200" dirty="0"/>
              <a:t> </a:t>
            </a:r>
            <a:r>
              <a:rPr sz="2200" dirty="0" err="1"/>
              <a:t>nedostatku</a:t>
            </a:r>
            <a:r>
              <a:rPr sz="2200" dirty="0"/>
              <a:t> </a:t>
            </a:r>
            <a:r>
              <a:rPr sz="2200" dirty="0" err="1"/>
              <a:t>kontroly</a:t>
            </a:r>
            <a:r>
              <a:rPr sz="2200" dirty="0"/>
              <a:t> </a:t>
            </a:r>
            <a:r>
              <a:rPr sz="2200" dirty="0" err="1"/>
              <a:t>intervenujících</a:t>
            </a:r>
            <a:r>
              <a:rPr sz="2200" dirty="0"/>
              <a:t> </a:t>
            </a:r>
            <a:r>
              <a:rPr sz="2200" dirty="0" err="1"/>
              <a:t>proměnných</a:t>
            </a:r>
            <a:r>
              <a:rPr sz="2200" dirty="0"/>
              <a:t> (</a:t>
            </a:r>
            <a:r>
              <a:rPr sz="2200" dirty="0" err="1"/>
              <a:t>zapojení</a:t>
            </a:r>
            <a:r>
              <a:rPr sz="2200" dirty="0"/>
              <a:t> </a:t>
            </a:r>
            <a:r>
              <a:rPr sz="2200" dirty="0" err="1"/>
              <a:t>motoriky</a:t>
            </a:r>
            <a:r>
              <a:rPr sz="2200" dirty="0"/>
              <a:t>), </a:t>
            </a:r>
            <a:r>
              <a:rPr sz="2200" dirty="0" err="1"/>
              <a:t>které</a:t>
            </a:r>
            <a:r>
              <a:rPr sz="2200" dirty="0"/>
              <a:t> </a:t>
            </a:r>
            <a:r>
              <a:rPr sz="2200" dirty="0" err="1"/>
              <a:t>způsobují</a:t>
            </a:r>
            <a:r>
              <a:rPr sz="2200" dirty="0"/>
              <a:t> </a:t>
            </a:r>
            <a:r>
              <a:rPr sz="2200" dirty="0" err="1"/>
              <a:t>aktivaci</a:t>
            </a:r>
            <a:r>
              <a:rPr sz="2200" dirty="0"/>
              <a:t> </a:t>
            </a:r>
            <a:r>
              <a:rPr sz="2200" dirty="0" err="1"/>
              <a:t>mozečku</a:t>
            </a:r>
            <a:endParaRPr sz="2200" dirty="0"/>
          </a:p>
          <a:p>
            <a:pPr marL="315594" indent="-315594" defTabSz="414781">
              <a:lnSpc>
                <a:spcPct val="100000"/>
              </a:lnSpc>
              <a:spcBef>
                <a:spcPts val="2900"/>
              </a:spcBef>
              <a:defRPr sz="2272"/>
            </a:pPr>
            <a:r>
              <a:rPr lang="cs-CZ" sz="2200" dirty="0" err="1" smtClean="0"/>
              <a:t>z</a:t>
            </a:r>
            <a:r>
              <a:rPr sz="2200" dirty="0" err="1" smtClean="0"/>
              <a:t>ávěr</a:t>
            </a:r>
            <a:r>
              <a:rPr sz="2200" dirty="0" smtClean="0"/>
              <a:t> </a:t>
            </a:r>
            <a:r>
              <a:rPr sz="2200" dirty="0"/>
              <a:t>- </a:t>
            </a:r>
            <a:r>
              <a:rPr sz="2200" b="1" dirty="0" err="1"/>
              <a:t>mozeček</a:t>
            </a:r>
            <a:r>
              <a:rPr sz="2200" b="1" dirty="0"/>
              <a:t> </a:t>
            </a:r>
            <a:r>
              <a:rPr sz="2200" b="1" dirty="0" err="1"/>
              <a:t>pozornost</a:t>
            </a:r>
            <a:r>
              <a:rPr sz="2200" b="1" dirty="0"/>
              <a:t> </a:t>
            </a:r>
            <a:r>
              <a:rPr sz="2200" b="1" dirty="0" err="1"/>
              <a:t>přímo</a:t>
            </a:r>
            <a:r>
              <a:rPr sz="2200" b="1" dirty="0"/>
              <a:t> </a:t>
            </a:r>
            <a:r>
              <a:rPr sz="2200" b="1" dirty="0" err="1"/>
              <a:t>neovlivňuje</a:t>
            </a:r>
            <a:endParaRPr sz="22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Exekutivní fcen"/>
          <p:cNvSpPr txBox="1">
            <a:spLocks noGrp="1"/>
          </p:cNvSpPr>
          <p:nvPr>
            <p:ph type="title"/>
          </p:nvPr>
        </p:nvSpPr>
        <p:spPr>
          <a:xfrm>
            <a:off x="3088640" y="531052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Exekutivní</a:t>
            </a:r>
            <a:r>
              <a:rPr sz="4800" dirty="0"/>
              <a:t> </a:t>
            </a:r>
            <a:r>
              <a:rPr sz="4800" dirty="0" err="1" smtClean="0"/>
              <a:t>fce</a:t>
            </a:r>
            <a:endParaRPr sz="4800" dirty="0"/>
          </a:p>
        </p:txBody>
      </p:sp>
      <p:sp>
        <p:nvSpPr>
          <p:cNvPr id="168" name="Neurální okruh exekutivních fcí zahrnuje prefrontální a frontální kůru, talamus, bazální ganglia a mozeček…"/>
          <p:cNvSpPr txBox="1">
            <a:spLocks noGrp="1"/>
          </p:cNvSpPr>
          <p:nvPr>
            <p:ph type="body" idx="1"/>
          </p:nvPr>
        </p:nvSpPr>
        <p:spPr>
          <a:xfrm>
            <a:off x="845311" y="2370025"/>
            <a:ext cx="11647369" cy="70705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n</a:t>
            </a:r>
            <a:r>
              <a:rPr sz="2200" dirty="0" err="1" smtClean="0"/>
              <a:t>eurální</a:t>
            </a:r>
            <a:r>
              <a:rPr sz="2200" dirty="0" smtClean="0"/>
              <a:t> </a:t>
            </a:r>
            <a:r>
              <a:rPr sz="2200" dirty="0" err="1"/>
              <a:t>okruh</a:t>
            </a:r>
            <a:r>
              <a:rPr sz="2200" dirty="0"/>
              <a:t> </a:t>
            </a:r>
            <a:r>
              <a:rPr sz="2200" dirty="0" err="1"/>
              <a:t>exekutivních</a:t>
            </a:r>
            <a:r>
              <a:rPr sz="2200" dirty="0"/>
              <a:t> </a:t>
            </a:r>
            <a:r>
              <a:rPr sz="2200" dirty="0" err="1"/>
              <a:t>fcí</a:t>
            </a:r>
            <a:r>
              <a:rPr sz="2200" dirty="0"/>
              <a:t> </a:t>
            </a:r>
            <a:r>
              <a:rPr sz="2200" dirty="0" err="1"/>
              <a:t>zahrnuje</a:t>
            </a:r>
            <a:r>
              <a:rPr sz="2200" dirty="0"/>
              <a:t> </a:t>
            </a:r>
            <a:r>
              <a:rPr sz="2200" dirty="0" err="1"/>
              <a:t>prefrontální</a:t>
            </a:r>
            <a:r>
              <a:rPr sz="2200" dirty="0"/>
              <a:t> a </a:t>
            </a:r>
            <a:r>
              <a:rPr sz="2200" dirty="0" err="1"/>
              <a:t>frontální</a:t>
            </a:r>
            <a:r>
              <a:rPr sz="2200" dirty="0"/>
              <a:t> </a:t>
            </a:r>
            <a:r>
              <a:rPr sz="2200" dirty="0" err="1"/>
              <a:t>kůru</a:t>
            </a:r>
            <a:r>
              <a:rPr sz="2200" dirty="0"/>
              <a:t>, </a:t>
            </a:r>
            <a:r>
              <a:rPr sz="2200" dirty="0" err="1"/>
              <a:t>talamus</a:t>
            </a:r>
            <a:r>
              <a:rPr sz="2200" dirty="0"/>
              <a:t>, </a:t>
            </a:r>
            <a:r>
              <a:rPr sz="2200" dirty="0" err="1"/>
              <a:t>bazální</a:t>
            </a:r>
            <a:r>
              <a:rPr sz="2200" dirty="0"/>
              <a:t> ganglia a </a:t>
            </a:r>
            <a:r>
              <a:rPr sz="2200" dirty="0" err="1"/>
              <a:t>mozeček</a:t>
            </a:r>
            <a:endParaRPr sz="2200" dirty="0"/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d</a:t>
            </a:r>
            <a:r>
              <a:rPr sz="2200" dirty="0" err="1" smtClean="0"/>
              <a:t>eficity</a:t>
            </a:r>
            <a:r>
              <a:rPr sz="2200" dirty="0" smtClean="0"/>
              <a:t> </a:t>
            </a:r>
            <a:r>
              <a:rPr sz="2200" dirty="0" err="1"/>
              <a:t>plánování</a:t>
            </a:r>
            <a:r>
              <a:rPr sz="2200" dirty="0"/>
              <a:t>, </a:t>
            </a:r>
            <a:r>
              <a:rPr sz="2200" dirty="0" err="1"/>
              <a:t>změn</a:t>
            </a:r>
            <a:r>
              <a:rPr sz="2200" dirty="0"/>
              <a:t> </a:t>
            </a:r>
            <a:r>
              <a:rPr sz="2200" dirty="0" err="1"/>
              <a:t>strategie</a:t>
            </a:r>
            <a:r>
              <a:rPr sz="2200" dirty="0"/>
              <a:t>, </a:t>
            </a:r>
            <a:r>
              <a:rPr sz="2200" dirty="0" err="1"/>
              <a:t>abstraktního</a:t>
            </a:r>
            <a:r>
              <a:rPr sz="2200" dirty="0"/>
              <a:t> </a:t>
            </a:r>
            <a:r>
              <a:rPr sz="2200" dirty="0" err="1"/>
              <a:t>uvažování</a:t>
            </a:r>
            <a:r>
              <a:rPr sz="2200" dirty="0"/>
              <a:t>, </a:t>
            </a:r>
            <a:r>
              <a:rPr sz="2200" dirty="0" err="1"/>
              <a:t>pracovní</a:t>
            </a:r>
            <a:r>
              <a:rPr sz="2200" dirty="0"/>
              <a:t> </a:t>
            </a:r>
            <a:r>
              <a:rPr sz="2200" dirty="0" err="1"/>
              <a:t>paměti</a:t>
            </a:r>
            <a:r>
              <a:rPr sz="2200" dirty="0"/>
              <a:t> </a:t>
            </a:r>
            <a:r>
              <a:rPr lang="cs-CZ" sz="2200" dirty="0" smtClean="0"/>
              <a:t>                 </a:t>
            </a:r>
            <a:r>
              <a:rPr sz="2200" dirty="0" smtClean="0"/>
              <a:t>a </a:t>
            </a:r>
            <a:r>
              <a:rPr sz="2200" dirty="0" err="1"/>
              <a:t>verbální</a:t>
            </a:r>
            <a:r>
              <a:rPr sz="2200" dirty="0"/>
              <a:t> </a:t>
            </a:r>
            <a:r>
              <a:rPr sz="2200" dirty="0" err="1"/>
              <a:t>fluence</a:t>
            </a:r>
            <a:endParaRPr sz="2200" dirty="0"/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n</a:t>
            </a:r>
            <a:r>
              <a:rPr sz="2200" dirty="0" err="1" smtClean="0"/>
              <a:t>arušeno</a:t>
            </a:r>
            <a:r>
              <a:rPr sz="2200" dirty="0" smtClean="0"/>
              <a:t> </a:t>
            </a:r>
            <a:r>
              <a:rPr sz="2200" dirty="0"/>
              <a:t>je </a:t>
            </a:r>
            <a:r>
              <a:rPr sz="2200" dirty="0" err="1"/>
              <a:t>hlavně</a:t>
            </a:r>
            <a:r>
              <a:rPr sz="2200" dirty="0"/>
              <a:t> </a:t>
            </a:r>
            <a:r>
              <a:rPr sz="2200" dirty="0" err="1"/>
              <a:t>provádění</a:t>
            </a:r>
            <a:r>
              <a:rPr sz="2200" dirty="0"/>
              <a:t> </a:t>
            </a:r>
            <a:r>
              <a:rPr sz="2200" dirty="0" err="1"/>
              <a:t>dvou</a:t>
            </a:r>
            <a:r>
              <a:rPr sz="2200" dirty="0"/>
              <a:t> </a:t>
            </a:r>
            <a:r>
              <a:rPr sz="2200" dirty="0" err="1"/>
              <a:t>nebo</a:t>
            </a:r>
            <a:r>
              <a:rPr sz="2200" dirty="0"/>
              <a:t> </a:t>
            </a:r>
            <a:r>
              <a:rPr sz="2200" dirty="0" err="1"/>
              <a:t>více</a:t>
            </a:r>
            <a:r>
              <a:rPr sz="2200" dirty="0"/>
              <a:t> </a:t>
            </a:r>
            <a:r>
              <a:rPr sz="2200" dirty="0" err="1"/>
              <a:t>úkolů</a:t>
            </a:r>
            <a:r>
              <a:rPr sz="2200" dirty="0"/>
              <a:t> - multi-tasking</a:t>
            </a:r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v</a:t>
            </a:r>
            <a:r>
              <a:rPr sz="2200" dirty="0" smtClean="0"/>
              <a:t>liv </a:t>
            </a:r>
            <a:r>
              <a:rPr sz="2200" dirty="0" err="1"/>
              <a:t>i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verbální</a:t>
            </a:r>
            <a:r>
              <a:rPr sz="2200" dirty="0"/>
              <a:t> </a:t>
            </a:r>
            <a:r>
              <a:rPr sz="2200" dirty="0" err="1"/>
              <a:t>fluenci</a:t>
            </a:r>
            <a:r>
              <a:rPr sz="2200" dirty="0"/>
              <a:t> - </a:t>
            </a:r>
            <a:r>
              <a:rPr sz="2200" dirty="0" err="1"/>
              <a:t>fonemická</a:t>
            </a:r>
            <a:r>
              <a:rPr sz="2200" dirty="0"/>
              <a:t> </a:t>
            </a:r>
            <a:r>
              <a:rPr sz="2200" dirty="0" err="1"/>
              <a:t>bývá</a:t>
            </a:r>
            <a:r>
              <a:rPr sz="2200" dirty="0"/>
              <a:t> </a:t>
            </a:r>
            <a:r>
              <a:rPr sz="2200" dirty="0" err="1"/>
              <a:t>více</a:t>
            </a:r>
            <a:r>
              <a:rPr sz="2200" dirty="0"/>
              <a:t> </a:t>
            </a:r>
            <a:r>
              <a:rPr sz="2200" dirty="0" err="1"/>
              <a:t>oslabena</a:t>
            </a:r>
            <a:r>
              <a:rPr sz="2200" dirty="0"/>
              <a:t> </a:t>
            </a:r>
            <a:r>
              <a:rPr sz="2200" dirty="0" err="1"/>
              <a:t>než</a:t>
            </a:r>
            <a:r>
              <a:rPr sz="2200" dirty="0"/>
              <a:t> </a:t>
            </a:r>
            <a:r>
              <a:rPr sz="2200" dirty="0" err="1"/>
              <a:t>sémantická</a:t>
            </a:r>
            <a:endParaRPr sz="2200" dirty="0"/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m</a:t>
            </a:r>
            <a:r>
              <a:rPr sz="2200" dirty="0" err="1" smtClean="0"/>
              <a:t>ozeček</a:t>
            </a:r>
            <a:r>
              <a:rPr sz="2200" dirty="0" smtClean="0"/>
              <a:t> </a:t>
            </a:r>
            <a:r>
              <a:rPr sz="2200" dirty="0" err="1"/>
              <a:t>bývá</a:t>
            </a:r>
            <a:r>
              <a:rPr sz="2200" dirty="0"/>
              <a:t> </a:t>
            </a:r>
            <a:r>
              <a:rPr sz="2200" dirty="0" err="1"/>
              <a:t>spojen</a:t>
            </a:r>
            <a:r>
              <a:rPr sz="2200" dirty="0"/>
              <a:t> s </a:t>
            </a:r>
            <a:r>
              <a:rPr sz="2200" dirty="0" err="1"/>
              <a:t>pracovní</a:t>
            </a:r>
            <a:r>
              <a:rPr sz="2200" dirty="0"/>
              <a:t> </a:t>
            </a:r>
            <a:r>
              <a:rPr sz="2200" dirty="0" err="1"/>
              <a:t>pamětí</a:t>
            </a:r>
            <a:r>
              <a:rPr sz="2200" dirty="0"/>
              <a:t>, </a:t>
            </a:r>
            <a:r>
              <a:rPr sz="2200" dirty="0" err="1"/>
              <a:t>zejména</a:t>
            </a:r>
            <a:r>
              <a:rPr sz="2200" dirty="0"/>
              <a:t> </a:t>
            </a:r>
            <a:r>
              <a:rPr sz="2200" dirty="0" err="1"/>
              <a:t>verbální</a:t>
            </a:r>
            <a:r>
              <a:rPr sz="2200" dirty="0"/>
              <a:t> oblast - </a:t>
            </a:r>
            <a:r>
              <a:rPr sz="2200" dirty="0" err="1"/>
              <a:t>mozeček</a:t>
            </a:r>
            <a:r>
              <a:rPr sz="2200" dirty="0"/>
              <a:t> by </a:t>
            </a:r>
            <a:r>
              <a:rPr sz="2200" dirty="0" err="1"/>
              <a:t>mohl</a:t>
            </a:r>
            <a:r>
              <a:rPr sz="2200" dirty="0"/>
              <a:t> </a:t>
            </a:r>
            <a:r>
              <a:rPr sz="2200" dirty="0" err="1"/>
              <a:t>tvořit</a:t>
            </a:r>
            <a:r>
              <a:rPr sz="2200" dirty="0"/>
              <a:t> </a:t>
            </a:r>
            <a:r>
              <a:rPr sz="2200" dirty="0" err="1"/>
              <a:t>součást</a:t>
            </a:r>
            <a:r>
              <a:rPr sz="2200" dirty="0"/>
              <a:t> </a:t>
            </a:r>
            <a:r>
              <a:rPr sz="2200" dirty="0" err="1"/>
              <a:t>procesu</a:t>
            </a:r>
            <a:r>
              <a:rPr sz="2200" dirty="0"/>
              <a:t> </a:t>
            </a:r>
            <a:r>
              <a:rPr sz="2200" dirty="0" err="1"/>
              <a:t>opakování</a:t>
            </a:r>
            <a:r>
              <a:rPr sz="2200" dirty="0"/>
              <a:t> </a:t>
            </a:r>
            <a:r>
              <a:rPr sz="2200" dirty="0" err="1"/>
              <a:t>materiálu</a:t>
            </a:r>
            <a:r>
              <a:rPr sz="2200" dirty="0"/>
              <a:t> “v </a:t>
            </a:r>
            <a:r>
              <a:rPr sz="2200" dirty="0" err="1"/>
              <a:t>duchu</a:t>
            </a:r>
            <a:r>
              <a:rPr sz="2200" dirty="0"/>
              <a:t>” (articulatory rehearsal); </a:t>
            </a:r>
            <a:r>
              <a:rPr sz="2200" dirty="0" err="1"/>
              <a:t>opakovaně</a:t>
            </a:r>
            <a:r>
              <a:rPr sz="2200" dirty="0"/>
              <a:t> </a:t>
            </a:r>
            <a:r>
              <a:rPr sz="2200" dirty="0" err="1"/>
              <a:t>potvrzena</a:t>
            </a:r>
            <a:r>
              <a:rPr sz="2200" dirty="0"/>
              <a:t> </a:t>
            </a:r>
            <a:r>
              <a:rPr sz="2200" dirty="0" err="1"/>
              <a:t>aktivace</a:t>
            </a:r>
            <a:r>
              <a:rPr sz="2200" dirty="0"/>
              <a:t> </a:t>
            </a:r>
            <a:r>
              <a:rPr sz="2200" dirty="0" err="1"/>
              <a:t>mozečku</a:t>
            </a:r>
            <a:r>
              <a:rPr sz="2200" dirty="0"/>
              <a:t> </a:t>
            </a:r>
            <a:r>
              <a:rPr sz="2200" dirty="0" err="1"/>
              <a:t>během</a:t>
            </a:r>
            <a:r>
              <a:rPr sz="2200" dirty="0"/>
              <a:t> </a:t>
            </a:r>
            <a:r>
              <a:rPr sz="2200" dirty="0" err="1"/>
              <a:t>krátkodobého</a:t>
            </a:r>
            <a:r>
              <a:rPr sz="2200" dirty="0"/>
              <a:t> </a:t>
            </a:r>
            <a:r>
              <a:rPr sz="2200" dirty="0" err="1"/>
              <a:t>zpracování</a:t>
            </a:r>
            <a:r>
              <a:rPr sz="2200" dirty="0"/>
              <a:t> </a:t>
            </a:r>
            <a:r>
              <a:rPr sz="2200" dirty="0" err="1"/>
              <a:t>verbálního</a:t>
            </a:r>
            <a:r>
              <a:rPr sz="2200" dirty="0"/>
              <a:t> </a:t>
            </a:r>
            <a:r>
              <a:rPr sz="2200" dirty="0" err="1"/>
              <a:t>materiálu</a:t>
            </a:r>
            <a:r>
              <a:rPr sz="2200" dirty="0"/>
              <a:t> </a:t>
            </a:r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m</a:t>
            </a:r>
            <a:r>
              <a:rPr sz="2200" dirty="0" err="1" smtClean="0"/>
              <a:t>etaanalýza</a:t>
            </a:r>
            <a:r>
              <a:rPr sz="2200" dirty="0" smtClean="0"/>
              <a:t> </a:t>
            </a:r>
            <a:r>
              <a:rPr sz="2200" dirty="0" err="1"/>
              <a:t>zobrazovacích</a:t>
            </a:r>
            <a:r>
              <a:rPr sz="2200" dirty="0"/>
              <a:t> </a:t>
            </a:r>
            <a:r>
              <a:rPr sz="2200" dirty="0" err="1"/>
              <a:t>studií</a:t>
            </a:r>
            <a:r>
              <a:rPr sz="2200" dirty="0"/>
              <a:t> - </a:t>
            </a:r>
            <a:r>
              <a:rPr sz="2200" dirty="0" err="1"/>
              <a:t>potvrdila</a:t>
            </a:r>
            <a:r>
              <a:rPr sz="2200" dirty="0"/>
              <a:t> </a:t>
            </a:r>
            <a:r>
              <a:rPr sz="2200" dirty="0" err="1"/>
              <a:t>konzistentní</a:t>
            </a:r>
            <a:r>
              <a:rPr sz="2200" dirty="0"/>
              <a:t> </a:t>
            </a:r>
            <a:r>
              <a:rPr sz="2200" dirty="0" err="1"/>
              <a:t>zapojení</a:t>
            </a:r>
            <a:r>
              <a:rPr sz="2200" dirty="0"/>
              <a:t> </a:t>
            </a:r>
            <a:r>
              <a:rPr sz="2200" dirty="0" err="1"/>
              <a:t>mozečku</a:t>
            </a:r>
            <a:r>
              <a:rPr sz="2200" dirty="0"/>
              <a:t> </a:t>
            </a:r>
            <a:r>
              <a:rPr sz="2200" dirty="0" err="1"/>
              <a:t>při</a:t>
            </a:r>
            <a:r>
              <a:rPr sz="2200" dirty="0"/>
              <a:t> </a:t>
            </a:r>
            <a:r>
              <a:rPr sz="2200" dirty="0" err="1"/>
              <a:t>zpracování</a:t>
            </a:r>
            <a:r>
              <a:rPr sz="2200" dirty="0"/>
              <a:t> </a:t>
            </a:r>
            <a:r>
              <a:rPr sz="2200" dirty="0" err="1"/>
              <a:t>verbálního</a:t>
            </a:r>
            <a:r>
              <a:rPr sz="2200" dirty="0"/>
              <a:t> </a:t>
            </a:r>
            <a:r>
              <a:rPr sz="2200" dirty="0" err="1"/>
              <a:t>materiálu</a:t>
            </a:r>
            <a:r>
              <a:rPr sz="2200" dirty="0"/>
              <a:t> a </a:t>
            </a:r>
            <a:r>
              <a:rPr sz="2200" dirty="0" err="1"/>
              <a:t>objektů</a:t>
            </a:r>
            <a:r>
              <a:rPr sz="2200" dirty="0"/>
              <a:t>, ale ne </a:t>
            </a:r>
            <a:r>
              <a:rPr sz="2200" dirty="0" err="1"/>
              <a:t>při</a:t>
            </a:r>
            <a:r>
              <a:rPr sz="2200" dirty="0"/>
              <a:t> </a:t>
            </a:r>
            <a:r>
              <a:rPr sz="2200" dirty="0" err="1"/>
              <a:t>prostorové</a:t>
            </a:r>
            <a:r>
              <a:rPr sz="2200" dirty="0"/>
              <a:t> </a:t>
            </a:r>
            <a:r>
              <a:rPr sz="2200" dirty="0" err="1"/>
              <a:t>pracovní</a:t>
            </a:r>
            <a:r>
              <a:rPr sz="2200" dirty="0"/>
              <a:t> </a:t>
            </a:r>
            <a:r>
              <a:rPr sz="2200" dirty="0" err="1"/>
              <a:t>paměti</a:t>
            </a:r>
            <a:endParaRPr sz="2200" dirty="0"/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o</a:t>
            </a:r>
            <a:r>
              <a:rPr sz="2200" dirty="0" err="1" smtClean="0"/>
              <a:t>slabení</a:t>
            </a:r>
            <a:r>
              <a:rPr sz="2200" dirty="0" smtClean="0"/>
              <a:t> </a:t>
            </a:r>
            <a:r>
              <a:rPr sz="2200" dirty="0" err="1"/>
              <a:t>exekutivních</a:t>
            </a:r>
            <a:r>
              <a:rPr sz="2200" dirty="0"/>
              <a:t> </a:t>
            </a:r>
            <a:r>
              <a:rPr sz="2200" dirty="0" err="1"/>
              <a:t>fcí</a:t>
            </a:r>
            <a:r>
              <a:rPr sz="2200" dirty="0"/>
              <a:t> </a:t>
            </a:r>
            <a:r>
              <a:rPr sz="2200" dirty="0" err="1"/>
              <a:t>přetrvává</a:t>
            </a:r>
            <a:r>
              <a:rPr sz="2200" dirty="0"/>
              <a:t> </a:t>
            </a:r>
            <a:r>
              <a:rPr sz="2200" dirty="0" err="1"/>
              <a:t>i</a:t>
            </a:r>
            <a:r>
              <a:rPr sz="2200" dirty="0"/>
              <a:t> </a:t>
            </a:r>
            <a:r>
              <a:rPr sz="2200" dirty="0" err="1"/>
              <a:t>delší</a:t>
            </a:r>
            <a:r>
              <a:rPr sz="2200" dirty="0"/>
              <a:t> </a:t>
            </a:r>
            <a:r>
              <a:rPr sz="2200" dirty="0" err="1"/>
              <a:t>období</a:t>
            </a:r>
            <a:r>
              <a:rPr sz="2200" dirty="0"/>
              <a:t> </a:t>
            </a:r>
            <a:r>
              <a:rPr sz="2200" dirty="0" err="1"/>
              <a:t>po</a:t>
            </a:r>
            <a:r>
              <a:rPr sz="2200" dirty="0"/>
              <a:t> </a:t>
            </a:r>
            <a:r>
              <a:rPr sz="2200" dirty="0" err="1"/>
              <a:t>vzniku</a:t>
            </a:r>
            <a:r>
              <a:rPr sz="2200" dirty="0"/>
              <a:t> </a:t>
            </a:r>
            <a:r>
              <a:rPr sz="2200" dirty="0" err="1"/>
              <a:t>léze</a:t>
            </a:r>
            <a:r>
              <a:rPr sz="2200" dirty="0"/>
              <a:t> a </a:t>
            </a:r>
            <a:r>
              <a:rPr sz="2200" dirty="0" err="1"/>
              <a:t>nemá</a:t>
            </a:r>
            <a:r>
              <a:rPr sz="2200" dirty="0"/>
              <a:t> </a:t>
            </a:r>
            <a:r>
              <a:rPr sz="2200" dirty="0" err="1"/>
              <a:t>tendenci</a:t>
            </a:r>
            <a:r>
              <a:rPr sz="2200" dirty="0"/>
              <a:t> se </a:t>
            </a:r>
            <a:r>
              <a:rPr sz="2200" dirty="0" err="1"/>
              <a:t>zlepšit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Mozeček (cerebellum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Mozeček</a:t>
            </a:r>
            <a:r>
              <a:rPr sz="4800" dirty="0"/>
              <a:t> (cerebellum)</a:t>
            </a:r>
          </a:p>
        </p:txBody>
      </p:sp>
      <p:sp>
        <p:nvSpPr>
          <p:cNvPr id="123" name="Jakási zmenšená verze velkého mozku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382270" indent="-382270" defTabSz="502412">
              <a:lnSpc>
                <a:spcPct val="100000"/>
              </a:lnSpc>
              <a:spcBef>
                <a:spcPts val="3600"/>
              </a:spcBef>
              <a:defRPr sz="2752"/>
            </a:pPr>
            <a:r>
              <a:rPr lang="cs-CZ" sz="2400" dirty="0" err="1" smtClean="0"/>
              <a:t>j</a:t>
            </a:r>
            <a:r>
              <a:rPr sz="2400" dirty="0" err="1" smtClean="0"/>
              <a:t>akási</a:t>
            </a:r>
            <a:r>
              <a:rPr sz="2400" dirty="0" smtClean="0"/>
              <a:t> </a:t>
            </a:r>
            <a:r>
              <a:rPr sz="2400" dirty="0" err="1"/>
              <a:t>zmenšená</a:t>
            </a:r>
            <a:r>
              <a:rPr sz="2400" dirty="0"/>
              <a:t> </a:t>
            </a:r>
            <a:r>
              <a:rPr sz="2400" dirty="0" err="1"/>
              <a:t>verze</a:t>
            </a:r>
            <a:r>
              <a:rPr sz="2400" dirty="0"/>
              <a:t> </a:t>
            </a:r>
            <a:r>
              <a:rPr sz="2400" dirty="0" err="1"/>
              <a:t>velkého</a:t>
            </a:r>
            <a:r>
              <a:rPr sz="2400" dirty="0"/>
              <a:t> </a:t>
            </a:r>
            <a:r>
              <a:rPr sz="2400" dirty="0" err="1"/>
              <a:t>mozku</a:t>
            </a:r>
            <a:endParaRPr sz="2400" dirty="0"/>
          </a:p>
          <a:p>
            <a:pPr marL="382270" indent="-382270" defTabSz="502412">
              <a:lnSpc>
                <a:spcPct val="100000"/>
              </a:lnSpc>
              <a:spcBef>
                <a:spcPts val="3600"/>
              </a:spcBef>
              <a:defRPr sz="2752"/>
            </a:pPr>
            <a:r>
              <a:rPr lang="cs-CZ" sz="2400" dirty="0" err="1" smtClean="0"/>
              <a:t>z</a:t>
            </a:r>
            <a:r>
              <a:rPr sz="2400" dirty="0" err="1" smtClean="0"/>
              <a:t>abírá</a:t>
            </a:r>
            <a:r>
              <a:rPr sz="2400" dirty="0" smtClean="0"/>
              <a:t> </a:t>
            </a:r>
            <a:r>
              <a:rPr sz="2400" dirty="0" err="1"/>
              <a:t>asi</a:t>
            </a:r>
            <a:r>
              <a:rPr sz="2400" dirty="0"/>
              <a:t> </a:t>
            </a:r>
            <a:r>
              <a:rPr sz="2400" dirty="0" err="1"/>
              <a:t>desetinu</a:t>
            </a:r>
            <a:r>
              <a:rPr sz="2400" dirty="0"/>
              <a:t> </a:t>
            </a:r>
            <a:r>
              <a:rPr sz="2400" dirty="0" err="1"/>
              <a:t>prostoru</a:t>
            </a:r>
            <a:r>
              <a:rPr sz="2400" dirty="0"/>
              <a:t>, ale </a:t>
            </a:r>
            <a:r>
              <a:rPr sz="2400" dirty="0" err="1"/>
              <a:t>obsahuje</a:t>
            </a:r>
            <a:r>
              <a:rPr sz="2400" dirty="0"/>
              <a:t> </a:t>
            </a:r>
            <a:r>
              <a:rPr sz="2400" dirty="0" err="1"/>
              <a:t>více</a:t>
            </a:r>
            <a:r>
              <a:rPr sz="2400" dirty="0"/>
              <a:t> </a:t>
            </a:r>
            <a:r>
              <a:rPr sz="2400" dirty="0" err="1"/>
              <a:t>neuronů</a:t>
            </a:r>
            <a:endParaRPr sz="2400" dirty="0"/>
          </a:p>
          <a:p>
            <a:pPr marL="382270" indent="-382270" defTabSz="502412">
              <a:lnSpc>
                <a:spcPct val="100000"/>
              </a:lnSpc>
              <a:spcBef>
                <a:spcPts val="3600"/>
              </a:spcBef>
              <a:defRPr sz="2752"/>
            </a:pPr>
            <a:r>
              <a:rPr lang="cs-CZ" sz="2400" dirty="0" err="1" smtClean="0"/>
              <a:t>d</a:t>
            </a:r>
            <a:r>
              <a:rPr sz="2400" dirty="0" err="1" smtClean="0"/>
              <a:t>louho</a:t>
            </a:r>
            <a:r>
              <a:rPr sz="2400" dirty="0" smtClean="0"/>
              <a:t> </a:t>
            </a:r>
            <a:r>
              <a:rPr sz="2400" dirty="0" err="1"/>
              <a:t>unikal</a:t>
            </a:r>
            <a:r>
              <a:rPr sz="2400" dirty="0"/>
              <a:t> </a:t>
            </a:r>
            <a:r>
              <a:rPr sz="2400" dirty="0" err="1"/>
              <a:t>pozornosti</a:t>
            </a:r>
            <a:r>
              <a:rPr sz="2400" dirty="0"/>
              <a:t>, </a:t>
            </a:r>
            <a:r>
              <a:rPr sz="2400" dirty="0" err="1"/>
              <a:t>více</a:t>
            </a:r>
            <a:r>
              <a:rPr sz="2400" dirty="0"/>
              <a:t> se </a:t>
            </a:r>
            <a:r>
              <a:rPr sz="2400" dirty="0" err="1"/>
              <a:t>zaměřovali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neokortex</a:t>
            </a:r>
            <a:endParaRPr sz="2400" dirty="0"/>
          </a:p>
          <a:p>
            <a:pPr marL="382270" indent="-382270" defTabSz="502412">
              <a:lnSpc>
                <a:spcPct val="100000"/>
              </a:lnSpc>
              <a:spcBef>
                <a:spcPts val="3600"/>
              </a:spcBef>
              <a:defRPr sz="2752"/>
            </a:pPr>
            <a:r>
              <a:rPr lang="cs-CZ" sz="2400" dirty="0" smtClean="0"/>
              <a:t>v</a:t>
            </a:r>
            <a:r>
              <a:rPr sz="2400" dirty="0" smtClean="0"/>
              <a:t> </a:t>
            </a:r>
            <a:r>
              <a:rPr sz="2400" dirty="0"/>
              <a:t>19. </a:t>
            </a:r>
            <a:r>
              <a:rPr sz="2400" dirty="0" err="1"/>
              <a:t>st.</a:t>
            </a:r>
            <a:r>
              <a:rPr sz="2400" dirty="0"/>
              <a:t> </a:t>
            </a:r>
            <a:r>
              <a:rPr sz="2400" dirty="0" err="1"/>
              <a:t>byl</a:t>
            </a:r>
            <a:r>
              <a:rPr sz="2400" dirty="0"/>
              <a:t> </a:t>
            </a:r>
            <a:r>
              <a:rPr sz="2400" dirty="0" err="1"/>
              <a:t>znám</a:t>
            </a:r>
            <a:r>
              <a:rPr sz="2400" dirty="0"/>
              <a:t> </a:t>
            </a:r>
            <a:r>
              <a:rPr sz="2400" dirty="0" err="1"/>
              <a:t>jeho</a:t>
            </a:r>
            <a:r>
              <a:rPr sz="2400" dirty="0"/>
              <a:t> </a:t>
            </a:r>
            <a:r>
              <a:rPr sz="2400" dirty="0" err="1"/>
              <a:t>vliv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motoriku</a:t>
            </a:r>
            <a:r>
              <a:rPr sz="2400" dirty="0"/>
              <a:t> a </a:t>
            </a:r>
            <a:r>
              <a:rPr sz="2400" dirty="0" err="1"/>
              <a:t>jeho</a:t>
            </a:r>
            <a:r>
              <a:rPr sz="2400" dirty="0"/>
              <a:t> </a:t>
            </a:r>
            <a:r>
              <a:rPr sz="2400" dirty="0" err="1"/>
              <a:t>fce</a:t>
            </a:r>
            <a:r>
              <a:rPr sz="2400" dirty="0"/>
              <a:t> se </a:t>
            </a:r>
            <a:r>
              <a:rPr sz="2400" dirty="0" err="1"/>
              <a:t>tím</a:t>
            </a:r>
            <a:r>
              <a:rPr sz="2400" dirty="0"/>
              <a:t> </a:t>
            </a:r>
            <a:r>
              <a:rPr sz="2400" dirty="0" err="1"/>
              <a:t>považovala</a:t>
            </a:r>
            <a:r>
              <a:rPr sz="2400" dirty="0"/>
              <a:t> </a:t>
            </a:r>
            <a:r>
              <a:rPr sz="2400" dirty="0" err="1"/>
              <a:t>za</a:t>
            </a:r>
            <a:r>
              <a:rPr sz="2400" dirty="0"/>
              <a:t> </a:t>
            </a:r>
            <a:r>
              <a:rPr sz="2400" dirty="0" err="1"/>
              <a:t>vysvětlenou</a:t>
            </a:r>
            <a:endParaRPr sz="2400" dirty="0"/>
          </a:p>
          <a:p>
            <a:pPr marL="382270" indent="-382270" defTabSz="502412">
              <a:lnSpc>
                <a:spcPct val="100000"/>
              </a:lnSpc>
              <a:spcBef>
                <a:spcPts val="3600"/>
              </a:spcBef>
              <a:defRPr sz="2752"/>
            </a:pPr>
            <a:r>
              <a:rPr lang="cs-CZ" sz="2400" dirty="0" err="1" smtClean="0"/>
              <a:t>k</a:t>
            </a:r>
            <a:r>
              <a:rPr sz="2400" dirty="0" err="1" smtClean="0"/>
              <a:t>romě</a:t>
            </a:r>
            <a:r>
              <a:rPr sz="2400" dirty="0" smtClean="0"/>
              <a:t> </a:t>
            </a:r>
            <a:r>
              <a:rPr sz="2400" dirty="0" err="1"/>
              <a:t>motoriky</a:t>
            </a:r>
            <a:r>
              <a:rPr sz="2400" dirty="0"/>
              <a:t> </a:t>
            </a:r>
            <a:r>
              <a:rPr sz="2400" dirty="0" err="1"/>
              <a:t>přispívá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k </a:t>
            </a:r>
            <a:r>
              <a:rPr sz="2400" dirty="0" err="1"/>
              <a:t>regulaci</a:t>
            </a:r>
            <a:r>
              <a:rPr sz="2400" dirty="0"/>
              <a:t> </a:t>
            </a:r>
            <a:r>
              <a:rPr sz="2400" dirty="0" err="1"/>
              <a:t>kognice</a:t>
            </a:r>
            <a:r>
              <a:rPr sz="2400" dirty="0"/>
              <a:t> a </a:t>
            </a:r>
            <a:r>
              <a:rPr sz="2400" dirty="0" err="1"/>
              <a:t>emocí</a:t>
            </a:r>
            <a:endParaRPr sz="2400" dirty="0"/>
          </a:p>
          <a:p>
            <a:pPr marL="382270" indent="-382270" defTabSz="502412">
              <a:lnSpc>
                <a:spcPct val="100000"/>
              </a:lnSpc>
              <a:spcBef>
                <a:spcPts val="3600"/>
              </a:spcBef>
              <a:defRPr sz="2752"/>
            </a:pPr>
            <a:r>
              <a:rPr lang="cs-CZ" sz="2400" dirty="0" err="1" smtClean="0"/>
              <a:t>j</a:t>
            </a:r>
            <a:r>
              <a:rPr sz="2400" dirty="0" err="1" smtClean="0"/>
              <a:t>eho</a:t>
            </a:r>
            <a:r>
              <a:rPr sz="2400" dirty="0" smtClean="0"/>
              <a:t> </a:t>
            </a:r>
            <a:r>
              <a:rPr sz="2400" dirty="0" err="1"/>
              <a:t>poškození</a:t>
            </a:r>
            <a:r>
              <a:rPr sz="2400" dirty="0"/>
              <a:t> </a:t>
            </a:r>
            <a:r>
              <a:rPr sz="2400" dirty="0" err="1"/>
              <a:t>kromě</a:t>
            </a:r>
            <a:r>
              <a:rPr sz="2400" dirty="0"/>
              <a:t> </a:t>
            </a:r>
            <a:r>
              <a:rPr sz="2400" dirty="0" err="1"/>
              <a:t>ztráty</a:t>
            </a:r>
            <a:r>
              <a:rPr sz="2400" dirty="0"/>
              <a:t> </a:t>
            </a:r>
            <a:r>
              <a:rPr sz="2400" dirty="0" err="1"/>
              <a:t>koordinace</a:t>
            </a:r>
            <a:r>
              <a:rPr sz="2400" dirty="0"/>
              <a:t> </a:t>
            </a:r>
            <a:r>
              <a:rPr sz="2400" dirty="0" err="1"/>
              <a:t>pohybů</a:t>
            </a:r>
            <a:r>
              <a:rPr sz="2400" dirty="0"/>
              <a:t> </a:t>
            </a:r>
            <a:r>
              <a:rPr sz="2400" dirty="0" err="1"/>
              <a:t>může</a:t>
            </a:r>
            <a:r>
              <a:rPr sz="2400" dirty="0"/>
              <a:t> </a:t>
            </a:r>
            <a:r>
              <a:rPr sz="2400" dirty="0" err="1"/>
              <a:t>mít</a:t>
            </a:r>
            <a:r>
              <a:rPr sz="2400" dirty="0"/>
              <a:t> </a:t>
            </a:r>
            <a:r>
              <a:rPr sz="2400" dirty="0" err="1"/>
              <a:t>za</a:t>
            </a:r>
            <a:r>
              <a:rPr sz="2400" dirty="0"/>
              <a:t> </a:t>
            </a:r>
            <a:r>
              <a:rPr sz="2400" dirty="0" err="1"/>
              <a:t>následek</a:t>
            </a:r>
            <a:r>
              <a:rPr sz="2400" dirty="0"/>
              <a:t> </a:t>
            </a:r>
            <a:r>
              <a:rPr sz="2400" dirty="0" err="1"/>
              <a:t>deficity</a:t>
            </a:r>
            <a:r>
              <a:rPr sz="2400" dirty="0"/>
              <a:t> </a:t>
            </a:r>
            <a:r>
              <a:rPr sz="2400" dirty="0" err="1"/>
              <a:t>řeči</a:t>
            </a:r>
            <a:r>
              <a:rPr sz="2400" dirty="0"/>
              <a:t>, </a:t>
            </a:r>
            <a:r>
              <a:rPr sz="2400" dirty="0" err="1"/>
              <a:t>zrakově-prostorových</a:t>
            </a:r>
            <a:r>
              <a:rPr sz="2400" dirty="0"/>
              <a:t> </a:t>
            </a:r>
            <a:r>
              <a:rPr sz="2400" dirty="0" err="1"/>
              <a:t>fcí</a:t>
            </a:r>
            <a:r>
              <a:rPr sz="2400" dirty="0"/>
              <a:t>, </a:t>
            </a:r>
            <a:r>
              <a:rPr sz="2400" dirty="0" err="1"/>
              <a:t>pozornosti</a:t>
            </a:r>
            <a:r>
              <a:rPr sz="2400" dirty="0"/>
              <a:t>, </a:t>
            </a:r>
            <a:r>
              <a:rPr sz="2400" dirty="0" err="1"/>
              <a:t>paměti</a:t>
            </a:r>
            <a:r>
              <a:rPr sz="2400" dirty="0"/>
              <a:t> a </a:t>
            </a:r>
            <a:r>
              <a:rPr sz="2400" dirty="0" err="1"/>
              <a:t>učení</a:t>
            </a:r>
            <a:r>
              <a:rPr sz="2400" dirty="0"/>
              <a:t>, </a:t>
            </a:r>
            <a:r>
              <a:rPr sz="2400" dirty="0" err="1"/>
              <a:t>exekutivních</a:t>
            </a:r>
            <a:r>
              <a:rPr sz="2400" dirty="0"/>
              <a:t> </a:t>
            </a:r>
            <a:r>
              <a:rPr sz="2400" dirty="0" err="1"/>
              <a:t>fcí</a:t>
            </a:r>
            <a:r>
              <a:rPr sz="2400" dirty="0"/>
              <a:t> a </a:t>
            </a:r>
            <a:r>
              <a:rPr sz="2400" dirty="0" err="1"/>
              <a:t>poruchy</a:t>
            </a:r>
            <a:r>
              <a:rPr sz="2400" dirty="0"/>
              <a:t> </a:t>
            </a:r>
            <a:r>
              <a:rPr sz="2400" dirty="0" err="1"/>
              <a:t>afektivity</a:t>
            </a:r>
            <a:endParaRPr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Emoce"/>
          <p:cNvSpPr txBox="1">
            <a:spLocks noGrp="1"/>
          </p:cNvSpPr>
          <p:nvPr>
            <p:ph type="title"/>
          </p:nvPr>
        </p:nvSpPr>
        <p:spPr>
          <a:xfrm>
            <a:off x="3088640" y="345699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Emoce</a:t>
            </a:r>
            <a:endParaRPr sz="4800" dirty="0"/>
          </a:p>
        </p:txBody>
      </p:sp>
      <p:sp>
        <p:nvSpPr>
          <p:cNvPr id="171" name="Vliv mozečku na afektivní fce - jeho propojení s mozkovým kmenem a limbickým systémem (struktury,které jsou s emočním prožíváním tradičně spojovány)…"/>
          <p:cNvSpPr txBox="1">
            <a:spLocks noGrp="1"/>
          </p:cNvSpPr>
          <p:nvPr>
            <p:ph type="body" idx="1"/>
          </p:nvPr>
        </p:nvSpPr>
        <p:spPr>
          <a:xfrm>
            <a:off x="845312" y="2582562"/>
            <a:ext cx="11314176" cy="6783860"/>
          </a:xfrm>
          <a:prstGeom prst="rect">
            <a:avLst/>
          </a:prstGeom>
        </p:spPr>
        <p:txBody>
          <a:bodyPr/>
          <a:lstStyle/>
          <a:p>
            <a:pPr marL="324485" indent="-324485" defTabSz="426466">
              <a:lnSpc>
                <a:spcPct val="100000"/>
              </a:lnSpc>
              <a:spcBef>
                <a:spcPts val="3000"/>
              </a:spcBef>
              <a:defRPr sz="2336"/>
            </a:pPr>
            <a:r>
              <a:rPr lang="cs-CZ" sz="2200" dirty="0" err="1" smtClean="0"/>
              <a:t>v</a:t>
            </a:r>
            <a:r>
              <a:rPr sz="2200" dirty="0" smtClean="0"/>
              <a:t>liv </a:t>
            </a:r>
            <a:r>
              <a:rPr sz="2200" dirty="0" err="1"/>
              <a:t>mozečku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afektivní</a:t>
            </a:r>
            <a:r>
              <a:rPr sz="2200" dirty="0"/>
              <a:t> </a:t>
            </a:r>
            <a:r>
              <a:rPr sz="2200" dirty="0" err="1"/>
              <a:t>fce</a:t>
            </a:r>
            <a:r>
              <a:rPr sz="2200" dirty="0"/>
              <a:t> - </a:t>
            </a:r>
            <a:r>
              <a:rPr sz="2200" dirty="0" err="1"/>
              <a:t>jeho</a:t>
            </a:r>
            <a:r>
              <a:rPr sz="2200" dirty="0"/>
              <a:t> </a:t>
            </a:r>
            <a:r>
              <a:rPr sz="2200" dirty="0" err="1"/>
              <a:t>propojení</a:t>
            </a:r>
            <a:r>
              <a:rPr sz="2200" dirty="0"/>
              <a:t> s </a:t>
            </a:r>
            <a:r>
              <a:rPr sz="2200" dirty="0" err="1"/>
              <a:t>mozkovým</a:t>
            </a:r>
            <a:r>
              <a:rPr sz="2200" dirty="0"/>
              <a:t> </a:t>
            </a:r>
            <a:r>
              <a:rPr sz="2200" dirty="0" err="1"/>
              <a:t>kmenem</a:t>
            </a:r>
            <a:r>
              <a:rPr sz="2200" dirty="0"/>
              <a:t> a </a:t>
            </a:r>
            <a:r>
              <a:rPr sz="2200" dirty="0" err="1"/>
              <a:t>limbickým</a:t>
            </a:r>
            <a:r>
              <a:rPr sz="2200" dirty="0"/>
              <a:t> </a:t>
            </a:r>
            <a:r>
              <a:rPr sz="2200" dirty="0" err="1"/>
              <a:t>systémem</a:t>
            </a:r>
            <a:r>
              <a:rPr sz="2200" dirty="0"/>
              <a:t> (</a:t>
            </a:r>
            <a:r>
              <a:rPr sz="2200" dirty="0" err="1"/>
              <a:t>struktury</a:t>
            </a:r>
            <a:r>
              <a:rPr sz="2200" dirty="0" smtClean="0"/>
              <a:t>,</a:t>
            </a:r>
            <a:r>
              <a:rPr lang="cs-CZ" sz="2200" dirty="0" smtClean="0"/>
              <a:t> </a:t>
            </a:r>
            <a:r>
              <a:rPr sz="2200" dirty="0" err="1" smtClean="0"/>
              <a:t>které</a:t>
            </a:r>
            <a:r>
              <a:rPr sz="2200" dirty="0" smtClean="0"/>
              <a:t> </a:t>
            </a:r>
            <a:r>
              <a:rPr sz="2200" dirty="0" err="1"/>
              <a:t>jsou</a:t>
            </a:r>
            <a:r>
              <a:rPr sz="2200" dirty="0"/>
              <a:t> s </a:t>
            </a:r>
            <a:r>
              <a:rPr sz="2200" dirty="0" err="1"/>
              <a:t>emočním</a:t>
            </a:r>
            <a:r>
              <a:rPr sz="2200" dirty="0"/>
              <a:t> </a:t>
            </a:r>
            <a:r>
              <a:rPr sz="2200" dirty="0" err="1"/>
              <a:t>prožíváním</a:t>
            </a:r>
            <a:r>
              <a:rPr sz="2200" dirty="0"/>
              <a:t> </a:t>
            </a:r>
            <a:r>
              <a:rPr sz="2200" dirty="0" err="1"/>
              <a:t>tradičně</a:t>
            </a:r>
            <a:r>
              <a:rPr sz="2200" dirty="0"/>
              <a:t> </a:t>
            </a:r>
            <a:r>
              <a:rPr sz="2200" dirty="0" err="1"/>
              <a:t>spojovány</a:t>
            </a:r>
            <a:r>
              <a:rPr sz="2200" dirty="0"/>
              <a:t>)</a:t>
            </a:r>
          </a:p>
          <a:p>
            <a:pPr marL="324485" indent="-324485" defTabSz="426466">
              <a:lnSpc>
                <a:spcPct val="100000"/>
              </a:lnSpc>
              <a:spcBef>
                <a:spcPts val="3000"/>
              </a:spcBef>
              <a:defRPr sz="2336"/>
            </a:pPr>
            <a:r>
              <a:rPr lang="cs-CZ" sz="2200" dirty="0" smtClean="0"/>
              <a:t>v</a:t>
            </a:r>
            <a:r>
              <a:rPr sz="2200" dirty="0" smtClean="0"/>
              <a:t> </a:t>
            </a:r>
            <a:r>
              <a:rPr sz="2200" dirty="0" err="1"/>
              <a:t>rámci</a:t>
            </a:r>
            <a:r>
              <a:rPr sz="2200" dirty="0"/>
              <a:t> </a:t>
            </a:r>
            <a:r>
              <a:rPr sz="2200" dirty="0" err="1"/>
              <a:t>mozečkového</a:t>
            </a:r>
            <a:r>
              <a:rPr sz="2200" dirty="0"/>
              <a:t> </a:t>
            </a:r>
            <a:r>
              <a:rPr sz="2200" dirty="0" err="1"/>
              <a:t>kognitivně-afektivního</a:t>
            </a:r>
            <a:r>
              <a:rPr sz="2200" dirty="0"/>
              <a:t> </a:t>
            </a:r>
            <a:r>
              <a:rPr sz="2200" dirty="0" err="1"/>
              <a:t>syndromu</a:t>
            </a:r>
            <a:r>
              <a:rPr sz="2200" dirty="0"/>
              <a:t> </a:t>
            </a:r>
            <a:r>
              <a:rPr sz="2200" dirty="0" err="1"/>
              <a:t>často</a:t>
            </a:r>
            <a:r>
              <a:rPr sz="2200" dirty="0"/>
              <a:t> </a:t>
            </a:r>
            <a:r>
              <a:rPr sz="2200" dirty="0" err="1"/>
              <a:t>popisována</a:t>
            </a:r>
            <a:r>
              <a:rPr sz="2200" dirty="0"/>
              <a:t> </a:t>
            </a:r>
            <a:r>
              <a:rPr sz="2200" dirty="0" err="1"/>
              <a:t>dezinhibice</a:t>
            </a:r>
            <a:r>
              <a:rPr sz="2200" dirty="0"/>
              <a:t> </a:t>
            </a:r>
            <a:r>
              <a:rPr sz="2200" dirty="0" err="1"/>
              <a:t>chování</a:t>
            </a:r>
            <a:r>
              <a:rPr sz="2200" dirty="0"/>
              <a:t>, </a:t>
            </a:r>
            <a:r>
              <a:rPr sz="2200" dirty="0" err="1"/>
              <a:t>otupělost</a:t>
            </a:r>
            <a:r>
              <a:rPr sz="2200" dirty="0"/>
              <a:t> </a:t>
            </a:r>
            <a:r>
              <a:rPr sz="2200" dirty="0" err="1"/>
              <a:t>afektu</a:t>
            </a:r>
            <a:r>
              <a:rPr sz="2200" dirty="0"/>
              <a:t>, </a:t>
            </a:r>
            <a:r>
              <a:rPr sz="2200" dirty="0" err="1"/>
              <a:t>přílišná</a:t>
            </a:r>
            <a:r>
              <a:rPr sz="2200" dirty="0"/>
              <a:t> </a:t>
            </a:r>
            <a:r>
              <a:rPr sz="2200" dirty="0" err="1"/>
              <a:t>familiárnost</a:t>
            </a:r>
            <a:r>
              <a:rPr sz="2200" dirty="0"/>
              <a:t>, </a:t>
            </a:r>
            <a:r>
              <a:rPr sz="2200" dirty="0" err="1"/>
              <a:t>impulzivita</a:t>
            </a:r>
            <a:r>
              <a:rPr sz="2200" dirty="0"/>
              <a:t>, </a:t>
            </a:r>
            <a:r>
              <a:rPr sz="2200" dirty="0" err="1"/>
              <a:t>nevhodný</a:t>
            </a:r>
            <a:r>
              <a:rPr sz="2200" dirty="0"/>
              <a:t> humor; </a:t>
            </a:r>
            <a:r>
              <a:rPr sz="2200" dirty="0" err="1"/>
              <a:t>distraktibilita</a:t>
            </a:r>
            <a:r>
              <a:rPr sz="2200" dirty="0"/>
              <a:t>, </a:t>
            </a:r>
            <a:r>
              <a:rPr sz="2200" dirty="0" err="1"/>
              <a:t>hyperaktivita</a:t>
            </a:r>
            <a:r>
              <a:rPr sz="2200" dirty="0"/>
              <a:t>, </a:t>
            </a:r>
            <a:r>
              <a:rPr sz="2200" dirty="0" err="1"/>
              <a:t>impulzivita</a:t>
            </a:r>
            <a:r>
              <a:rPr sz="2200" dirty="0"/>
              <a:t>, </a:t>
            </a:r>
            <a:r>
              <a:rPr sz="2200" dirty="0" err="1"/>
              <a:t>úzkostnost</a:t>
            </a:r>
            <a:r>
              <a:rPr sz="2200" dirty="0"/>
              <a:t>, </a:t>
            </a:r>
            <a:r>
              <a:rPr sz="2200" dirty="0" err="1"/>
              <a:t>snížená</a:t>
            </a:r>
            <a:r>
              <a:rPr sz="2200" dirty="0"/>
              <a:t> </a:t>
            </a:r>
            <a:r>
              <a:rPr sz="2200" dirty="0" err="1"/>
              <a:t>schopnost</a:t>
            </a:r>
            <a:r>
              <a:rPr sz="2200" dirty="0"/>
              <a:t> </a:t>
            </a:r>
            <a:r>
              <a:rPr sz="2200" dirty="0" err="1"/>
              <a:t>empatie</a:t>
            </a:r>
            <a:r>
              <a:rPr sz="2200" dirty="0"/>
              <a:t>, </a:t>
            </a:r>
            <a:r>
              <a:rPr sz="2200" dirty="0" err="1"/>
              <a:t>agresivita</a:t>
            </a:r>
            <a:r>
              <a:rPr sz="2200" dirty="0"/>
              <a:t>, </a:t>
            </a:r>
            <a:r>
              <a:rPr sz="2200" dirty="0" err="1"/>
              <a:t>iritabilita</a:t>
            </a:r>
            <a:r>
              <a:rPr sz="2200" dirty="0"/>
              <a:t>, </a:t>
            </a:r>
            <a:r>
              <a:rPr sz="2200" dirty="0" err="1"/>
              <a:t>ruminace</a:t>
            </a:r>
            <a:r>
              <a:rPr sz="2200" dirty="0"/>
              <a:t>, </a:t>
            </a:r>
            <a:r>
              <a:rPr sz="2200" dirty="0" err="1"/>
              <a:t>rituální</a:t>
            </a:r>
            <a:r>
              <a:rPr sz="2200" dirty="0"/>
              <a:t> a </a:t>
            </a:r>
            <a:r>
              <a:rPr sz="2200" dirty="0" err="1"/>
              <a:t>stereotypní</a:t>
            </a:r>
            <a:r>
              <a:rPr sz="2200" dirty="0"/>
              <a:t> </a:t>
            </a:r>
            <a:r>
              <a:rPr sz="2200" dirty="0" err="1" smtClean="0"/>
              <a:t>chování</a:t>
            </a:r>
            <a:r>
              <a:rPr sz="2200" dirty="0" smtClean="0"/>
              <a:t>, </a:t>
            </a:r>
            <a:r>
              <a:rPr sz="2200" dirty="0" err="1"/>
              <a:t>nelogické</a:t>
            </a:r>
            <a:r>
              <a:rPr sz="2200" dirty="0"/>
              <a:t> </a:t>
            </a:r>
            <a:r>
              <a:rPr sz="2200" dirty="0" err="1"/>
              <a:t>myšlení</a:t>
            </a:r>
            <a:r>
              <a:rPr sz="2200" dirty="0"/>
              <a:t>, </a:t>
            </a:r>
            <a:r>
              <a:rPr sz="2200" dirty="0" err="1"/>
              <a:t>obsesivní</a:t>
            </a:r>
            <a:r>
              <a:rPr sz="2200" dirty="0"/>
              <a:t> </a:t>
            </a:r>
            <a:r>
              <a:rPr sz="2200" dirty="0" err="1"/>
              <a:t>chování</a:t>
            </a:r>
            <a:r>
              <a:rPr sz="2200" dirty="0"/>
              <a:t>, </a:t>
            </a:r>
            <a:r>
              <a:rPr sz="2200" dirty="0" err="1"/>
              <a:t>narušení</a:t>
            </a:r>
            <a:r>
              <a:rPr sz="2200" dirty="0"/>
              <a:t> </a:t>
            </a:r>
            <a:r>
              <a:rPr sz="2200" dirty="0" err="1"/>
              <a:t>vnímání</a:t>
            </a:r>
            <a:r>
              <a:rPr sz="2200" dirty="0"/>
              <a:t> </a:t>
            </a:r>
            <a:r>
              <a:rPr sz="2200" dirty="0" err="1"/>
              <a:t>sociálních</a:t>
            </a:r>
            <a:r>
              <a:rPr sz="2200" dirty="0"/>
              <a:t> </a:t>
            </a:r>
            <a:r>
              <a:rPr sz="2200" dirty="0" err="1"/>
              <a:t>hranic</a:t>
            </a:r>
            <a:endParaRPr sz="2200" dirty="0"/>
          </a:p>
          <a:p>
            <a:pPr marL="324485" indent="-324485" defTabSz="426466">
              <a:lnSpc>
                <a:spcPct val="100000"/>
              </a:lnSpc>
              <a:spcBef>
                <a:spcPts val="3000"/>
              </a:spcBef>
              <a:defRPr sz="2336"/>
            </a:pPr>
            <a:r>
              <a:rPr lang="cs-CZ" sz="2200" dirty="0" err="1" smtClean="0"/>
              <a:t>p</a:t>
            </a:r>
            <a:r>
              <a:rPr sz="2200" dirty="0" err="1" smtClean="0"/>
              <a:t>odobné</a:t>
            </a:r>
            <a:r>
              <a:rPr sz="2200" dirty="0" smtClean="0"/>
              <a:t> </a:t>
            </a:r>
            <a:r>
              <a:rPr sz="2200" dirty="0" err="1" smtClean="0"/>
              <a:t>projevy</a:t>
            </a:r>
            <a:r>
              <a:rPr lang="cs-CZ" sz="2200" dirty="0" smtClean="0"/>
              <a:t> </a:t>
            </a:r>
            <a:r>
              <a:rPr sz="2200" dirty="0" err="1" smtClean="0"/>
              <a:t>poruch</a:t>
            </a:r>
            <a:r>
              <a:rPr sz="2200" dirty="0" smtClean="0"/>
              <a:t> </a:t>
            </a:r>
            <a:r>
              <a:rPr sz="2200" dirty="0" err="1"/>
              <a:t>afektivity</a:t>
            </a:r>
            <a:r>
              <a:rPr sz="2200" dirty="0"/>
              <a:t> </a:t>
            </a:r>
            <a:r>
              <a:rPr sz="2200" dirty="0" err="1"/>
              <a:t>při</a:t>
            </a:r>
            <a:r>
              <a:rPr sz="2200" dirty="0"/>
              <a:t> </a:t>
            </a:r>
            <a:r>
              <a:rPr sz="2200" dirty="0" err="1"/>
              <a:t>poškození</a:t>
            </a:r>
            <a:r>
              <a:rPr sz="2200" dirty="0"/>
              <a:t> </a:t>
            </a:r>
            <a:r>
              <a:rPr sz="2200" dirty="0" err="1"/>
              <a:t>mozečku</a:t>
            </a:r>
            <a:r>
              <a:rPr sz="2200" dirty="0"/>
              <a:t> u </a:t>
            </a:r>
            <a:r>
              <a:rPr sz="2200" dirty="0" err="1"/>
              <a:t>dětí</a:t>
            </a:r>
            <a:r>
              <a:rPr sz="2200" dirty="0"/>
              <a:t> - </a:t>
            </a:r>
            <a:r>
              <a:rPr sz="2200" dirty="0" err="1"/>
              <a:t>zvýšená</a:t>
            </a:r>
            <a:r>
              <a:rPr sz="2200" dirty="0"/>
              <a:t> </a:t>
            </a:r>
            <a:r>
              <a:rPr sz="2200" dirty="0" err="1"/>
              <a:t>iritabilita</a:t>
            </a:r>
            <a:r>
              <a:rPr sz="2200" dirty="0"/>
              <a:t>, </a:t>
            </a:r>
            <a:r>
              <a:rPr sz="2200" dirty="0" err="1"/>
              <a:t>impulzivita</a:t>
            </a:r>
            <a:r>
              <a:rPr sz="2200" dirty="0"/>
              <a:t>, </a:t>
            </a:r>
            <a:r>
              <a:rPr sz="2200" dirty="0" err="1"/>
              <a:t>dezinhibované</a:t>
            </a:r>
            <a:r>
              <a:rPr sz="2200" dirty="0"/>
              <a:t> </a:t>
            </a:r>
            <a:r>
              <a:rPr sz="2200" dirty="0" err="1"/>
              <a:t>chování</a:t>
            </a:r>
            <a:r>
              <a:rPr sz="2200" dirty="0"/>
              <a:t> a </a:t>
            </a:r>
            <a:r>
              <a:rPr sz="2200" dirty="0" err="1"/>
              <a:t>emoční</a:t>
            </a:r>
            <a:r>
              <a:rPr sz="2200" dirty="0"/>
              <a:t> </a:t>
            </a:r>
            <a:r>
              <a:rPr sz="2200" dirty="0" err="1"/>
              <a:t>labilita</a:t>
            </a:r>
            <a:r>
              <a:rPr sz="2200" dirty="0"/>
              <a:t> - </a:t>
            </a:r>
            <a:r>
              <a:rPr sz="2200" dirty="0" err="1"/>
              <a:t>toto</a:t>
            </a:r>
            <a:r>
              <a:rPr sz="2200" dirty="0"/>
              <a:t> </a:t>
            </a:r>
            <a:r>
              <a:rPr sz="2200" dirty="0" err="1"/>
              <a:t>podobné</a:t>
            </a:r>
            <a:r>
              <a:rPr sz="2200" dirty="0"/>
              <a:t> </a:t>
            </a:r>
            <a:r>
              <a:rPr sz="2200" dirty="0" err="1"/>
              <a:t>emočním</a:t>
            </a:r>
            <a:r>
              <a:rPr sz="2200" dirty="0"/>
              <a:t> </a:t>
            </a:r>
            <a:r>
              <a:rPr sz="2200" dirty="0" err="1"/>
              <a:t>stavům</a:t>
            </a:r>
            <a:r>
              <a:rPr sz="2200" dirty="0"/>
              <a:t> </a:t>
            </a:r>
            <a:r>
              <a:rPr sz="2200" dirty="0" err="1"/>
              <a:t>při</a:t>
            </a:r>
            <a:r>
              <a:rPr sz="2200" dirty="0"/>
              <a:t> </a:t>
            </a:r>
            <a:r>
              <a:rPr sz="2200" dirty="0" err="1"/>
              <a:t>lézích</a:t>
            </a:r>
            <a:r>
              <a:rPr sz="2200" dirty="0"/>
              <a:t> FL; </a:t>
            </a:r>
            <a:r>
              <a:rPr sz="2200" dirty="0" err="1"/>
              <a:t>později</a:t>
            </a:r>
            <a:r>
              <a:rPr sz="2200" dirty="0"/>
              <a:t> </a:t>
            </a:r>
            <a:r>
              <a:rPr sz="2200" dirty="0" err="1"/>
              <a:t>mohou</a:t>
            </a:r>
            <a:r>
              <a:rPr sz="2200" dirty="0"/>
              <a:t> </a:t>
            </a:r>
            <a:r>
              <a:rPr sz="2200" dirty="0" err="1"/>
              <a:t>přerůst</a:t>
            </a:r>
            <a:r>
              <a:rPr sz="2200" dirty="0"/>
              <a:t> do </a:t>
            </a:r>
            <a:r>
              <a:rPr sz="2200" dirty="0" err="1"/>
              <a:t>klinického</a:t>
            </a:r>
            <a:r>
              <a:rPr sz="2200" dirty="0"/>
              <a:t> </a:t>
            </a:r>
            <a:r>
              <a:rPr sz="2200" dirty="0" err="1"/>
              <a:t>obrazu</a:t>
            </a:r>
            <a:r>
              <a:rPr sz="2200" dirty="0" smtClean="0"/>
              <a:t>,</a:t>
            </a:r>
            <a:r>
              <a:rPr lang="cs-CZ" sz="2200" dirty="0" smtClean="0"/>
              <a:t> </a:t>
            </a:r>
            <a:r>
              <a:rPr sz="2200" dirty="0" err="1" smtClean="0"/>
              <a:t>který</a:t>
            </a:r>
            <a:r>
              <a:rPr sz="2200" dirty="0" smtClean="0"/>
              <a:t> </a:t>
            </a:r>
            <a:r>
              <a:rPr sz="2200" dirty="0" err="1"/>
              <a:t>odpovídá</a:t>
            </a:r>
            <a:r>
              <a:rPr sz="2200" dirty="0"/>
              <a:t> </a:t>
            </a:r>
            <a:r>
              <a:rPr sz="2200" dirty="0" err="1"/>
              <a:t>poruchám</a:t>
            </a:r>
            <a:r>
              <a:rPr sz="2200" dirty="0"/>
              <a:t> </a:t>
            </a:r>
            <a:r>
              <a:rPr sz="2200" dirty="0" err="1"/>
              <a:t>autistického</a:t>
            </a:r>
            <a:r>
              <a:rPr sz="2200" dirty="0"/>
              <a:t> </a:t>
            </a:r>
            <a:r>
              <a:rPr sz="2200" dirty="0" err="1" smtClean="0"/>
              <a:t>spektra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7"/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2761392" y="1030816"/>
            <a:ext cx="8216900" cy="832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836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yndrom zadní jámy"/>
          <p:cNvSpPr txBox="1">
            <a:spLocks noGrp="1"/>
          </p:cNvSpPr>
          <p:nvPr>
            <p:ph type="title"/>
          </p:nvPr>
        </p:nvSpPr>
        <p:spPr>
          <a:xfrm>
            <a:off x="3422274" y="543408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Syndrom</a:t>
            </a:r>
            <a:r>
              <a:rPr sz="4800" dirty="0"/>
              <a:t> </a:t>
            </a:r>
            <a:r>
              <a:rPr sz="4800" dirty="0" err="1"/>
              <a:t>zadní</a:t>
            </a:r>
            <a:r>
              <a:rPr sz="4800" dirty="0"/>
              <a:t> </a:t>
            </a:r>
            <a:r>
              <a:rPr sz="4800" dirty="0" err="1"/>
              <a:t>jámy</a:t>
            </a:r>
            <a:endParaRPr sz="4800" dirty="0"/>
          </a:p>
        </p:txBody>
      </p:sp>
      <p:sp>
        <p:nvSpPr>
          <p:cNvPr id="174" name="Popsána u dětí ve věku 2-10 let…"/>
          <p:cNvSpPr txBox="1">
            <a:spLocks noGrp="1"/>
          </p:cNvSpPr>
          <p:nvPr>
            <p:ph type="body" idx="1"/>
          </p:nvPr>
        </p:nvSpPr>
        <p:spPr>
          <a:xfrm>
            <a:off x="449896" y="2533135"/>
            <a:ext cx="12252850" cy="682093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0034" indent="-280034" defTabSz="368045">
              <a:lnSpc>
                <a:spcPct val="100000"/>
              </a:lnSpc>
              <a:spcBef>
                <a:spcPts val="2600"/>
              </a:spcBef>
              <a:defRPr sz="2016"/>
            </a:pPr>
            <a:r>
              <a:rPr lang="cs-CZ" sz="2200" dirty="0" smtClean="0"/>
              <a:t>p</a:t>
            </a:r>
            <a:r>
              <a:rPr sz="2200" dirty="0" err="1" smtClean="0"/>
              <a:t>opsán</a:t>
            </a:r>
            <a:r>
              <a:rPr sz="2200" dirty="0" smtClean="0"/>
              <a:t> </a:t>
            </a:r>
            <a:r>
              <a:rPr sz="2200" dirty="0"/>
              <a:t>u </a:t>
            </a:r>
            <a:r>
              <a:rPr sz="2200" dirty="0" err="1"/>
              <a:t>dětí</a:t>
            </a:r>
            <a:r>
              <a:rPr sz="2200" dirty="0"/>
              <a:t> </a:t>
            </a:r>
            <a:r>
              <a:rPr sz="2200" dirty="0" err="1"/>
              <a:t>ve</a:t>
            </a:r>
            <a:r>
              <a:rPr sz="2200" dirty="0"/>
              <a:t> </a:t>
            </a:r>
            <a:r>
              <a:rPr sz="2200" dirty="0" err="1"/>
              <a:t>věku</a:t>
            </a:r>
            <a:r>
              <a:rPr sz="2200" dirty="0"/>
              <a:t> 2-10 let</a:t>
            </a:r>
          </a:p>
          <a:p>
            <a:pPr marL="280034" indent="-280034" defTabSz="368045">
              <a:lnSpc>
                <a:spcPct val="100000"/>
              </a:lnSpc>
              <a:spcBef>
                <a:spcPts val="2600"/>
              </a:spcBef>
              <a:defRPr sz="2016"/>
            </a:pPr>
            <a:r>
              <a:rPr lang="cs-CZ" sz="2200" dirty="0" err="1" smtClean="0"/>
              <a:t>p</a:t>
            </a:r>
            <a:r>
              <a:rPr sz="2200" dirty="0" err="1" smtClean="0"/>
              <a:t>říčinou</a:t>
            </a:r>
            <a:r>
              <a:rPr sz="2200" dirty="0" smtClean="0"/>
              <a:t> </a:t>
            </a:r>
            <a:r>
              <a:rPr sz="2200" dirty="0" err="1"/>
              <a:t>bývají</a:t>
            </a:r>
            <a:r>
              <a:rPr sz="2200" dirty="0"/>
              <a:t> </a:t>
            </a:r>
            <a:r>
              <a:rPr sz="2200" dirty="0" err="1"/>
              <a:t>tumory</a:t>
            </a:r>
            <a:r>
              <a:rPr sz="2200" dirty="0"/>
              <a:t>, resp. </a:t>
            </a:r>
            <a:r>
              <a:rPr sz="2200" dirty="0" err="1"/>
              <a:t>odstranění</a:t>
            </a:r>
            <a:r>
              <a:rPr sz="2200" dirty="0"/>
              <a:t> </a:t>
            </a:r>
            <a:r>
              <a:rPr sz="2200" dirty="0" err="1"/>
              <a:t>části</a:t>
            </a:r>
            <a:r>
              <a:rPr sz="2200" dirty="0"/>
              <a:t> </a:t>
            </a:r>
            <a:r>
              <a:rPr sz="2200" dirty="0" err="1"/>
              <a:t>mozečku</a:t>
            </a:r>
            <a:endParaRPr sz="2200" dirty="0"/>
          </a:p>
          <a:p>
            <a:pPr marL="280034" indent="-280034" defTabSz="368045">
              <a:lnSpc>
                <a:spcPct val="100000"/>
              </a:lnSpc>
              <a:spcBef>
                <a:spcPts val="2600"/>
              </a:spcBef>
              <a:defRPr sz="2016"/>
            </a:pPr>
            <a:r>
              <a:rPr lang="cs-CZ" sz="2200" dirty="0" err="1" smtClean="0"/>
              <a:t>a</a:t>
            </a:r>
            <a:r>
              <a:rPr sz="2200" dirty="0" err="1" smtClean="0"/>
              <a:t>si</a:t>
            </a:r>
            <a:r>
              <a:rPr sz="2200" dirty="0" smtClean="0"/>
              <a:t> </a:t>
            </a:r>
            <a:r>
              <a:rPr sz="2200" dirty="0"/>
              <a:t>u 15% </a:t>
            </a:r>
            <a:r>
              <a:rPr sz="2200" dirty="0" err="1"/>
              <a:t>dětí</a:t>
            </a:r>
            <a:r>
              <a:rPr sz="2200" dirty="0" smtClean="0"/>
              <a:t>,</a:t>
            </a:r>
            <a:r>
              <a:rPr lang="cs-CZ" sz="2200" dirty="0" smtClean="0"/>
              <a:t> </a:t>
            </a:r>
            <a:r>
              <a:rPr sz="2200" dirty="0" err="1" smtClean="0"/>
              <a:t>které</a:t>
            </a:r>
            <a:r>
              <a:rPr sz="2200" dirty="0" smtClean="0"/>
              <a:t> </a:t>
            </a:r>
            <a:r>
              <a:rPr sz="2200" dirty="0" err="1"/>
              <a:t>podstoupí</a:t>
            </a:r>
            <a:r>
              <a:rPr sz="2200" dirty="0"/>
              <a:t> </a:t>
            </a:r>
            <a:r>
              <a:rPr sz="2200" dirty="0" err="1"/>
              <a:t>resekci</a:t>
            </a:r>
            <a:r>
              <a:rPr sz="2200" dirty="0"/>
              <a:t> se </a:t>
            </a:r>
            <a:r>
              <a:rPr sz="2200" dirty="0" err="1"/>
              <a:t>objeví</a:t>
            </a:r>
            <a:r>
              <a:rPr sz="2200" dirty="0"/>
              <a:t> </a:t>
            </a:r>
            <a:r>
              <a:rPr sz="2200" dirty="0" err="1"/>
              <a:t>syndrom</a:t>
            </a:r>
            <a:r>
              <a:rPr sz="2200" dirty="0"/>
              <a:t> </a:t>
            </a:r>
            <a:r>
              <a:rPr sz="2200" dirty="0" err="1"/>
              <a:t>zadní</a:t>
            </a:r>
            <a:r>
              <a:rPr sz="2200" dirty="0"/>
              <a:t> </a:t>
            </a:r>
            <a:r>
              <a:rPr sz="2200" dirty="0" err="1"/>
              <a:t>jámy</a:t>
            </a:r>
            <a:r>
              <a:rPr sz="2200" dirty="0"/>
              <a:t> (posterior fossa syndrome)</a:t>
            </a:r>
          </a:p>
          <a:p>
            <a:pPr marL="280034" indent="-280034" defTabSz="368045">
              <a:lnSpc>
                <a:spcPct val="100000"/>
              </a:lnSpc>
              <a:spcBef>
                <a:spcPts val="2600"/>
              </a:spcBef>
              <a:defRPr sz="2016"/>
            </a:pPr>
            <a:r>
              <a:rPr lang="cs-CZ" sz="2200" dirty="0" err="1" smtClean="0"/>
              <a:t>p</a:t>
            </a:r>
            <a:r>
              <a:rPr sz="2200" dirty="0" err="1" smtClean="0"/>
              <a:t>rojevuje</a:t>
            </a:r>
            <a:r>
              <a:rPr sz="2200" dirty="0" smtClean="0"/>
              <a:t> </a:t>
            </a:r>
            <a:r>
              <a:rPr sz="2200" dirty="0"/>
              <a:t>se </a:t>
            </a:r>
            <a:r>
              <a:rPr sz="2200" dirty="0" err="1"/>
              <a:t>ztrátou</a:t>
            </a:r>
            <a:r>
              <a:rPr sz="2200" dirty="0"/>
              <a:t> </a:t>
            </a:r>
            <a:r>
              <a:rPr sz="2200" dirty="0" err="1"/>
              <a:t>řeči</a:t>
            </a:r>
            <a:r>
              <a:rPr sz="2200" dirty="0"/>
              <a:t> </a:t>
            </a:r>
            <a:r>
              <a:rPr sz="2200" dirty="0" err="1"/>
              <a:t>několik</a:t>
            </a:r>
            <a:r>
              <a:rPr sz="2200" dirty="0"/>
              <a:t> </a:t>
            </a:r>
            <a:r>
              <a:rPr sz="2200" dirty="0" err="1"/>
              <a:t>dní</a:t>
            </a:r>
            <a:r>
              <a:rPr sz="2200" dirty="0"/>
              <a:t> </a:t>
            </a:r>
            <a:r>
              <a:rPr sz="2200" dirty="0" err="1"/>
              <a:t>po</a:t>
            </a:r>
            <a:r>
              <a:rPr sz="2200" dirty="0"/>
              <a:t> </a:t>
            </a:r>
            <a:r>
              <a:rPr sz="2200" dirty="0" err="1"/>
              <a:t>operaci</a:t>
            </a:r>
            <a:r>
              <a:rPr sz="2200" dirty="0"/>
              <a:t>, </a:t>
            </a:r>
            <a:r>
              <a:rPr sz="2200" dirty="0" err="1"/>
              <a:t>postupně</a:t>
            </a:r>
            <a:r>
              <a:rPr sz="2200" dirty="0"/>
              <a:t> se </a:t>
            </a:r>
            <a:r>
              <a:rPr sz="2200" dirty="0" err="1"/>
              <a:t>mutismus</a:t>
            </a:r>
            <a:r>
              <a:rPr sz="2200" dirty="0"/>
              <a:t> </a:t>
            </a:r>
            <a:r>
              <a:rPr sz="2200" dirty="0" err="1"/>
              <a:t>upravuje</a:t>
            </a:r>
            <a:r>
              <a:rPr sz="2200" dirty="0"/>
              <a:t>, </a:t>
            </a:r>
            <a:r>
              <a:rPr sz="2200" dirty="0" err="1"/>
              <a:t>obraz</a:t>
            </a:r>
            <a:r>
              <a:rPr sz="2200" dirty="0"/>
              <a:t> </a:t>
            </a:r>
            <a:r>
              <a:rPr sz="2200" dirty="0" err="1"/>
              <a:t>přechází</a:t>
            </a:r>
            <a:r>
              <a:rPr sz="2200" dirty="0"/>
              <a:t> do </a:t>
            </a:r>
            <a:r>
              <a:rPr sz="2200" dirty="0" err="1"/>
              <a:t>dysartrie</a:t>
            </a:r>
            <a:r>
              <a:rPr sz="2200" dirty="0"/>
              <a:t> a </a:t>
            </a:r>
            <a:r>
              <a:rPr sz="2200" dirty="0" err="1"/>
              <a:t>řečové</a:t>
            </a:r>
            <a:r>
              <a:rPr sz="2200" dirty="0"/>
              <a:t> </a:t>
            </a:r>
            <a:r>
              <a:rPr sz="2200" dirty="0" err="1"/>
              <a:t>apraxie</a:t>
            </a:r>
            <a:endParaRPr sz="2200" dirty="0"/>
          </a:p>
          <a:p>
            <a:pPr marL="280034" indent="-280034" defTabSz="368045">
              <a:lnSpc>
                <a:spcPct val="100000"/>
              </a:lnSpc>
              <a:spcBef>
                <a:spcPts val="2600"/>
              </a:spcBef>
              <a:defRPr sz="2016"/>
            </a:pPr>
            <a:r>
              <a:rPr lang="cs-CZ" sz="2200" dirty="0" err="1" smtClean="0"/>
              <a:t>d</a:t>
            </a:r>
            <a:r>
              <a:rPr sz="2200" dirty="0" err="1" smtClean="0"/>
              <a:t>va</a:t>
            </a:r>
            <a:r>
              <a:rPr sz="2200" dirty="0" smtClean="0"/>
              <a:t> </a:t>
            </a:r>
            <a:r>
              <a:rPr sz="2200" dirty="0" err="1"/>
              <a:t>typy</a:t>
            </a:r>
            <a:endParaRPr sz="2200" dirty="0"/>
          </a:p>
          <a:p>
            <a:pPr marL="930264" lvl="1" indent="-280034" defTabSz="368045">
              <a:lnSpc>
                <a:spcPct val="100000"/>
              </a:lnSpc>
              <a:spcBef>
                <a:spcPts val="2600"/>
              </a:spcBef>
              <a:defRPr sz="2016"/>
            </a:pPr>
            <a:r>
              <a:rPr sz="1915" dirty="0" err="1" smtClean="0"/>
              <a:t>pokud</a:t>
            </a:r>
            <a:r>
              <a:rPr sz="1915" dirty="0" smtClean="0"/>
              <a:t> </a:t>
            </a:r>
            <a:r>
              <a:rPr sz="1915" dirty="0" err="1"/>
              <a:t>léze</a:t>
            </a:r>
            <a:r>
              <a:rPr sz="1915" dirty="0"/>
              <a:t> v </a:t>
            </a:r>
            <a:r>
              <a:rPr sz="1915" dirty="0" err="1"/>
              <a:t>oblasti</a:t>
            </a:r>
            <a:r>
              <a:rPr sz="1915" dirty="0"/>
              <a:t> vermis a </a:t>
            </a:r>
            <a:r>
              <a:rPr sz="1915" dirty="0" err="1"/>
              <a:t>hemisféry</a:t>
            </a:r>
            <a:r>
              <a:rPr sz="1915" dirty="0"/>
              <a:t> </a:t>
            </a:r>
            <a:r>
              <a:rPr sz="1915" dirty="0" err="1"/>
              <a:t>nejsou</a:t>
            </a:r>
            <a:r>
              <a:rPr sz="1915" dirty="0"/>
              <a:t> </a:t>
            </a:r>
            <a:r>
              <a:rPr sz="1915" dirty="0" err="1"/>
              <a:t>zasaženy</a:t>
            </a:r>
            <a:r>
              <a:rPr sz="1915" dirty="0"/>
              <a:t>, </a:t>
            </a:r>
            <a:r>
              <a:rPr sz="1915" dirty="0" err="1"/>
              <a:t>mutismus</a:t>
            </a:r>
            <a:r>
              <a:rPr sz="1915" dirty="0"/>
              <a:t> </a:t>
            </a:r>
            <a:r>
              <a:rPr sz="1915" dirty="0" err="1"/>
              <a:t>rychle</a:t>
            </a:r>
            <a:r>
              <a:rPr sz="1915" dirty="0"/>
              <a:t> </a:t>
            </a:r>
            <a:r>
              <a:rPr sz="1915" dirty="0" err="1"/>
              <a:t>přechází</a:t>
            </a:r>
            <a:r>
              <a:rPr sz="1915" dirty="0"/>
              <a:t> do </a:t>
            </a:r>
            <a:r>
              <a:rPr sz="1915" dirty="0" err="1"/>
              <a:t>dysartrie</a:t>
            </a:r>
            <a:r>
              <a:rPr sz="1915" dirty="0"/>
              <a:t>, ta se </a:t>
            </a:r>
            <a:r>
              <a:rPr sz="1915" dirty="0" err="1"/>
              <a:t>postupně</a:t>
            </a:r>
            <a:r>
              <a:rPr sz="1915" dirty="0"/>
              <a:t> </a:t>
            </a:r>
            <a:r>
              <a:rPr sz="1915" dirty="0" err="1"/>
              <a:t>dále</a:t>
            </a:r>
            <a:r>
              <a:rPr sz="1915" dirty="0"/>
              <a:t> </a:t>
            </a:r>
            <a:r>
              <a:rPr sz="1915" dirty="0" err="1"/>
              <a:t>upravuje</a:t>
            </a:r>
            <a:endParaRPr sz="1915" dirty="0"/>
          </a:p>
          <a:p>
            <a:pPr marL="930264" lvl="1" indent="-280034" defTabSz="368045">
              <a:lnSpc>
                <a:spcPct val="100000"/>
              </a:lnSpc>
              <a:spcBef>
                <a:spcPts val="2600"/>
              </a:spcBef>
              <a:defRPr sz="2016"/>
            </a:pPr>
            <a:r>
              <a:rPr sz="1915" dirty="0" err="1" smtClean="0"/>
              <a:t>pokud</a:t>
            </a:r>
            <a:r>
              <a:rPr sz="1915" dirty="0" smtClean="0"/>
              <a:t> </a:t>
            </a:r>
            <a:r>
              <a:rPr sz="1915" dirty="0" err="1"/>
              <a:t>zasažena</a:t>
            </a:r>
            <a:r>
              <a:rPr sz="1915" dirty="0"/>
              <a:t> oblast vermis a </a:t>
            </a:r>
            <a:r>
              <a:rPr sz="1915" dirty="0" err="1"/>
              <a:t>pravá</a:t>
            </a:r>
            <a:r>
              <a:rPr sz="1915" dirty="0"/>
              <a:t> </a:t>
            </a:r>
            <a:r>
              <a:rPr sz="1915" dirty="0" err="1"/>
              <a:t>hemisféra</a:t>
            </a:r>
            <a:r>
              <a:rPr sz="1915" dirty="0"/>
              <a:t>, deficit </a:t>
            </a:r>
            <a:r>
              <a:rPr sz="1915" dirty="0" err="1"/>
              <a:t>bývá</a:t>
            </a:r>
            <a:r>
              <a:rPr sz="1915" dirty="0"/>
              <a:t> </a:t>
            </a:r>
            <a:r>
              <a:rPr sz="1915" dirty="0" err="1"/>
              <a:t>těžší</a:t>
            </a:r>
            <a:r>
              <a:rPr sz="1915" dirty="0"/>
              <a:t> - </a:t>
            </a:r>
            <a:r>
              <a:rPr sz="1915" dirty="0" err="1"/>
              <a:t>pokud</a:t>
            </a:r>
            <a:r>
              <a:rPr sz="1915" dirty="0"/>
              <a:t> se </a:t>
            </a:r>
            <a:r>
              <a:rPr sz="1915" dirty="0" err="1"/>
              <a:t>podaří</a:t>
            </a:r>
            <a:r>
              <a:rPr sz="1915" dirty="0"/>
              <a:t> </a:t>
            </a:r>
            <a:r>
              <a:rPr sz="1915" dirty="0" err="1"/>
              <a:t>řeč</a:t>
            </a:r>
            <a:r>
              <a:rPr sz="1915" dirty="0"/>
              <a:t> </a:t>
            </a:r>
            <a:r>
              <a:rPr sz="1915" dirty="0" err="1"/>
              <a:t>obnovit</a:t>
            </a:r>
            <a:r>
              <a:rPr sz="1915" dirty="0"/>
              <a:t>, </a:t>
            </a:r>
            <a:r>
              <a:rPr sz="1915" dirty="0" err="1"/>
              <a:t>bývá</a:t>
            </a:r>
            <a:r>
              <a:rPr sz="1915" dirty="0"/>
              <a:t> </a:t>
            </a:r>
            <a:r>
              <a:rPr sz="1915" dirty="0" err="1"/>
              <a:t>zpomalení</a:t>
            </a:r>
            <a:r>
              <a:rPr sz="1915" dirty="0"/>
              <a:t> </a:t>
            </a:r>
            <a:r>
              <a:rPr sz="1915" dirty="0" err="1"/>
              <a:t>tempa</a:t>
            </a:r>
            <a:r>
              <a:rPr sz="1915" dirty="0"/>
              <a:t>, </a:t>
            </a:r>
            <a:r>
              <a:rPr sz="1915" dirty="0" err="1"/>
              <a:t>projev</a:t>
            </a:r>
            <a:r>
              <a:rPr sz="1915" dirty="0"/>
              <a:t> je </a:t>
            </a:r>
            <a:r>
              <a:rPr sz="1915" dirty="0" err="1"/>
              <a:t>monotónní</a:t>
            </a:r>
            <a:r>
              <a:rPr sz="1915" dirty="0"/>
              <a:t> </a:t>
            </a:r>
            <a:r>
              <a:rPr sz="1915" dirty="0" err="1"/>
              <a:t>až</a:t>
            </a:r>
            <a:r>
              <a:rPr sz="1915" dirty="0"/>
              <a:t> </a:t>
            </a:r>
            <a:r>
              <a:rPr sz="1915" dirty="0" err="1"/>
              <a:t>telegrafický</a:t>
            </a:r>
            <a:r>
              <a:rPr sz="1915" dirty="0"/>
              <a:t>; </a:t>
            </a:r>
            <a:r>
              <a:rPr sz="1915" dirty="0" err="1"/>
              <a:t>porozumění</a:t>
            </a:r>
            <a:r>
              <a:rPr sz="1915" dirty="0"/>
              <a:t> </a:t>
            </a:r>
            <a:r>
              <a:rPr sz="1915" dirty="0" err="1"/>
              <a:t>zachováno</a:t>
            </a:r>
            <a:r>
              <a:rPr sz="1915" dirty="0"/>
              <a:t>, </a:t>
            </a:r>
            <a:r>
              <a:rPr sz="1915" dirty="0" err="1"/>
              <a:t>ve</a:t>
            </a:r>
            <a:r>
              <a:rPr sz="1915" dirty="0"/>
              <a:t> </a:t>
            </a:r>
            <a:r>
              <a:rPr sz="1915" dirty="0" err="1"/>
              <a:t>vyjadřování</a:t>
            </a:r>
            <a:r>
              <a:rPr sz="1915" dirty="0"/>
              <a:t> </a:t>
            </a:r>
            <a:r>
              <a:rPr sz="1915" dirty="0" err="1"/>
              <a:t>narušena</a:t>
            </a:r>
            <a:r>
              <a:rPr sz="1915" dirty="0"/>
              <a:t> </a:t>
            </a:r>
            <a:r>
              <a:rPr sz="1915" dirty="0" err="1"/>
              <a:t>gramatická</a:t>
            </a:r>
            <a:r>
              <a:rPr sz="1915" dirty="0"/>
              <a:t> </a:t>
            </a:r>
            <a:r>
              <a:rPr sz="1915" dirty="0" err="1"/>
              <a:t>struktura</a:t>
            </a:r>
            <a:r>
              <a:rPr sz="1915" dirty="0"/>
              <a:t> (</a:t>
            </a:r>
            <a:r>
              <a:rPr sz="1915" dirty="0" err="1" smtClean="0"/>
              <a:t>agramatismus</a:t>
            </a:r>
            <a:r>
              <a:rPr sz="1915" dirty="0" smtClean="0"/>
              <a:t>)</a:t>
            </a:r>
            <a:endParaRPr lang="cs-CZ" sz="1915" dirty="0" smtClean="0"/>
          </a:p>
          <a:p>
            <a:pPr marL="930264" lvl="1" indent="-280034" defTabSz="368045">
              <a:lnSpc>
                <a:spcPct val="100000"/>
              </a:lnSpc>
              <a:spcBef>
                <a:spcPts val="2600"/>
              </a:spcBef>
              <a:defRPr sz="2016"/>
            </a:pPr>
            <a:r>
              <a:rPr sz="1915" dirty="0" err="1" smtClean="0"/>
              <a:t>tento</a:t>
            </a:r>
            <a:r>
              <a:rPr sz="1915" dirty="0" smtClean="0"/>
              <a:t> </a:t>
            </a:r>
            <a:r>
              <a:rPr sz="1915" dirty="0" err="1"/>
              <a:t>typ</a:t>
            </a:r>
            <a:r>
              <a:rPr sz="1915" dirty="0"/>
              <a:t> </a:t>
            </a:r>
            <a:r>
              <a:rPr sz="1915" dirty="0" err="1"/>
              <a:t>poškození</a:t>
            </a:r>
            <a:r>
              <a:rPr sz="1915" dirty="0"/>
              <a:t> </a:t>
            </a:r>
            <a:r>
              <a:rPr sz="1915" dirty="0" err="1"/>
              <a:t>odeznívá</a:t>
            </a:r>
            <a:r>
              <a:rPr sz="1915" dirty="0"/>
              <a:t> </a:t>
            </a:r>
            <a:r>
              <a:rPr sz="1915" dirty="0" err="1"/>
              <a:t>pomalu</a:t>
            </a:r>
            <a:r>
              <a:rPr sz="1915" dirty="0"/>
              <a:t>, </a:t>
            </a:r>
            <a:r>
              <a:rPr sz="1915" dirty="0" err="1"/>
              <a:t>může</a:t>
            </a:r>
            <a:r>
              <a:rPr sz="1915" dirty="0"/>
              <a:t> </a:t>
            </a:r>
            <a:r>
              <a:rPr sz="1915" dirty="0" err="1"/>
              <a:t>být</a:t>
            </a:r>
            <a:r>
              <a:rPr sz="1915" dirty="0"/>
              <a:t> </a:t>
            </a:r>
            <a:r>
              <a:rPr sz="1915" dirty="0" err="1"/>
              <a:t>i</a:t>
            </a:r>
            <a:r>
              <a:rPr sz="1915" dirty="0"/>
              <a:t> </a:t>
            </a:r>
            <a:r>
              <a:rPr sz="1915" dirty="0" err="1"/>
              <a:t>trvalý</a:t>
            </a:r>
            <a:r>
              <a:rPr sz="1915" dirty="0"/>
              <a:t> a </a:t>
            </a:r>
            <a:r>
              <a:rPr sz="1915" dirty="0" err="1"/>
              <a:t>navíc</a:t>
            </a:r>
            <a:r>
              <a:rPr sz="1915" dirty="0"/>
              <a:t> </a:t>
            </a:r>
            <a:r>
              <a:rPr sz="1915" dirty="0" err="1"/>
              <a:t>často</a:t>
            </a:r>
            <a:r>
              <a:rPr sz="1915" dirty="0"/>
              <a:t> </a:t>
            </a:r>
            <a:r>
              <a:rPr sz="1915" dirty="0" err="1"/>
              <a:t>spojen</a:t>
            </a:r>
            <a:r>
              <a:rPr sz="1915" dirty="0"/>
              <a:t> s </a:t>
            </a:r>
            <a:r>
              <a:rPr sz="1915" dirty="0" err="1"/>
              <a:t>poruchami</a:t>
            </a:r>
            <a:r>
              <a:rPr sz="1915" dirty="0"/>
              <a:t> </a:t>
            </a:r>
            <a:r>
              <a:rPr sz="1915" dirty="0" err="1"/>
              <a:t>chování</a:t>
            </a:r>
            <a:r>
              <a:rPr sz="1915" dirty="0"/>
              <a:t> a </a:t>
            </a:r>
            <a:r>
              <a:rPr sz="1915" dirty="0" err="1"/>
              <a:t>exekutivních</a:t>
            </a:r>
            <a:r>
              <a:rPr sz="1915" dirty="0"/>
              <a:t> </a:t>
            </a:r>
            <a:r>
              <a:rPr sz="1915" dirty="0" err="1"/>
              <a:t>fcí</a:t>
            </a:r>
            <a:endParaRPr sz="1915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Změny chování zahrnují apatii, stažení se a ochuzenní spontánního pohybu…"/>
          <p:cNvSpPr txBox="1">
            <a:spLocks noGrp="1"/>
          </p:cNvSpPr>
          <p:nvPr>
            <p:ph type="body" idx="1"/>
          </p:nvPr>
        </p:nvSpPr>
        <p:spPr>
          <a:xfrm>
            <a:off x="952500" y="2421924"/>
            <a:ext cx="11099800" cy="606167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200" dirty="0" err="1" smtClean="0"/>
              <a:t>z</a:t>
            </a:r>
            <a:r>
              <a:rPr sz="2200" dirty="0" err="1" smtClean="0"/>
              <a:t>měny</a:t>
            </a:r>
            <a:r>
              <a:rPr sz="2200" dirty="0" smtClean="0"/>
              <a:t> </a:t>
            </a:r>
            <a:r>
              <a:rPr sz="2200" dirty="0" err="1"/>
              <a:t>chování</a:t>
            </a:r>
            <a:r>
              <a:rPr sz="2200" dirty="0"/>
              <a:t> </a:t>
            </a:r>
            <a:r>
              <a:rPr sz="2200" dirty="0" err="1"/>
              <a:t>zahrnují</a:t>
            </a:r>
            <a:r>
              <a:rPr sz="2200" dirty="0"/>
              <a:t> </a:t>
            </a:r>
            <a:r>
              <a:rPr sz="2200" dirty="0" err="1"/>
              <a:t>apatii</a:t>
            </a:r>
            <a:r>
              <a:rPr sz="2200" dirty="0"/>
              <a:t>, </a:t>
            </a:r>
            <a:r>
              <a:rPr sz="2200" dirty="0" err="1"/>
              <a:t>stažení</a:t>
            </a:r>
            <a:r>
              <a:rPr sz="2200" dirty="0"/>
              <a:t> se a </a:t>
            </a:r>
            <a:r>
              <a:rPr sz="2200" dirty="0" err="1" smtClean="0"/>
              <a:t>ochuzení</a:t>
            </a:r>
            <a:r>
              <a:rPr sz="2200" dirty="0" smtClean="0"/>
              <a:t> </a:t>
            </a:r>
            <a:r>
              <a:rPr sz="2200" dirty="0" err="1"/>
              <a:t>spontánního</a:t>
            </a:r>
            <a:r>
              <a:rPr sz="2200" dirty="0"/>
              <a:t> </a:t>
            </a:r>
            <a:r>
              <a:rPr sz="2200" dirty="0" err="1"/>
              <a:t>pohybu</a:t>
            </a:r>
            <a:endParaRPr sz="2200" dirty="0"/>
          </a:p>
          <a:p>
            <a:pPr>
              <a:lnSpc>
                <a:spcPct val="100000"/>
              </a:lnSpc>
            </a:pPr>
            <a:r>
              <a:rPr lang="cs-CZ" sz="2200" dirty="0" err="1" smtClean="0"/>
              <a:t>d</a:t>
            </a:r>
            <a:r>
              <a:rPr sz="2200" dirty="0" err="1" smtClean="0"/>
              <a:t>ítě</a:t>
            </a:r>
            <a:r>
              <a:rPr sz="2200" dirty="0" smtClean="0"/>
              <a:t> n</a:t>
            </a:r>
            <a:r>
              <a:rPr lang="cs-CZ" sz="2200" dirty="0" smtClean="0"/>
              <a:t>e</a:t>
            </a:r>
            <a:r>
              <a:rPr sz="2200" dirty="0" smtClean="0"/>
              <a:t>m</a:t>
            </a:r>
            <a:r>
              <a:rPr lang="cs-CZ" sz="2200" dirty="0" smtClean="0"/>
              <a:t>á</a:t>
            </a:r>
            <a:r>
              <a:rPr sz="2200" dirty="0" smtClean="0"/>
              <a:t> </a:t>
            </a:r>
            <a:r>
              <a:rPr sz="2200" dirty="0" err="1"/>
              <a:t>zájem</a:t>
            </a:r>
            <a:r>
              <a:rPr sz="2200" dirty="0"/>
              <a:t> o </a:t>
            </a:r>
            <a:r>
              <a:rPr sz="2200" dirty="0" err="1"/>
              <a:t>nové</a:t>
            </a:r>
            <a:r>
              <a:rPr sz="2200" dirty="0"/>
              <a:t> </a:t>
            </a:r>
            <a:r>
              <a:rPr sz="2200" dirty="0" err="1"/>
              <a:t>aktivity</a:t>
            </a:r>
            <a:r>
              <a:rPr sz="2200" dirty="0"/>
              <a:t>, </a:t>
            </a:r>
            <a:r>
              <a:rPr sz="2200" dirty="0" err="1"/>
              <a:t>bývá</a:t>
            </a:r>
            <a:r>
              <a:rPr sz="2200" dirty="0"/>
              <a:t> </a:t>
            </a:r>
            <a:r>
              <a:rPr sz="2200" dirty="0" err="1"/>
              <a:t>emočně</a:t>
            </a:r>
            <a:r>
              <a:rPr sz="2200" dirty="0"/>
              <a:t> </a:t>
            </a:r>
            <a:r>
              <a:rPr sz="2200" dirty="0" err="1"/>
              <a:t>labilní</a:t>
            </a:r>
            <a:r>
              <a:rPr sz="2200" dirty="0" smtClean="0"/>
              <a:t>,</a:t>
            </a:r>
            <a:r>
              <a:rPr lang="cs-CZ" sz="2200" dirty="0" smtClean="0"/>
              <a:t> </a:t>
            </a:r>
            <a:r>
              <a:rPr sz="2200" dirty="0" err="1" smtClean="0"/>
              <a:t>iritabilní</a:t>
            </a:r>
            <a:r>
              <a:rPr sz="2200" dirty="0"/>
              <a:t>, </a:t>
            </a:r>
            <a:r>
              <a:rPr sz="2200" dirty="0" err="1"/>
              <a:t>agitované</a:t>
            </a:r>
            <a:endParaRPr sz="2200" dirty="0"/>
          </a:p>
          <a:p>
            <a:pPr>
              <a:lnSpc>
                <a:spcPct val="100000"/>
              </a:lnSpc>
            </a:pPr>
            <a:r>
              <a:rPr lang="cs-CZ" sz="2200" dirty="0" err="1" smtClean="0"/>
              <a:t>l</a:t>
            </a:r>
            <a:r>
              <a:rPr sz="2200" dirty="0" err="1" smtClean="0"/>
              <a:t>ze</a:t>
            </a:r>
            <a:r>
              <a:rPr sz="2200" dirty="0" smtClean="0"/>
              <a:t> </a:t>
            </a:r>
            <a:r>
              <a:rPr sz="2200" dirty="0"/>
              <a:t>ho </a:t>
            </a:r>
            <a:r>
              <a:rPr sz="2200" dirty="0" err="1"/>
              <a:t>obtížně</a:t>
            </a:r>
            <a:r>
              <a:rPr sz="2200" dirty="0"/>
              <a:t> </a:t>
            </a:r>
            <a:r>
              <a:rPr sz="2200" dirty="0" err="1" smtClean="0"/>
              <a:t>utišit</a:t>
            </a:r>
            <a:r>
              <a:rPr lang="cs-CZ" sz="2200" dirty="0" smtClean="0"/>
              <a:t> </a:t>
            </a:r>
            <a:r>
              <a:rPr sz="2200" dirty="0" smtClean="0"/>
              <a:t>- </a:t>
            </a:r>
            <a:r>
              <a:rPr sz="2200" dirty="0" err="1"/>
              <a:t>ať</a:t>
            </a:r>
            <a:r>
              <a:rPr sz="2200" dirty="0"/>
              <a:t> </a:t>
            </a:r>
            <a:r>
              <a:rPr sz="2200" dirty="0" err="1"/>
              <a:t>pláče</a:t>
            </a:r>
            <a:r>
              <a:rPr sz="2200" dirty="0"/>
              <a:t> </a:t>
            </a:r>
            <a:r>
              <a:rPr sz="2200" dirty="0" err="1"/>
              <a:t>nebo</a:t>
            </a:r>
            <a:r>
              <a:rPr sz="2200" dirty="0"/>
              <a:t> se </a:t>
            </a:r>
            <a:r>
              <a:rPr sz="2200" dirty="0" err="1"/>
              <a:t>směje</a:t>
            </a:r>
            <a:endParaRPr sz="2200" dirty="0"/>
          </a:p>
          <a:p>
            <a:pPr>
              <a:lnSpc>
                <a:spcPct val="100000"/>
              </a:lnSpc>
            </a:pPr>
            <a:r>
              <a:rPr lang="cs-CZ" sz="2200" dirty="0" err="1" smtClean="0"/>
              <a:t>s</a:t>
            </a:r>
            <a:r>
              <a:rPr sz="2200" dirty="0" err="1" smtClean="0"/>
              <a:t>ymptomy</a:t>
            </a:r>
            <a:r>
              <a:rPr sz="2200" dirty="0" smtClean="0"/>
              <a:t> </a:t>
            </a:r>
            <a:r>
              <a:rPr sz="2200" dirty="0" err="1"/>
              <a:t>podobné</a:t>
            </a:r>
            <a:r>
              <a:rPr sz="2200" dirty="0"/>
              <a:t> </a:t>
            </a:r>
            <a:r>
              <a:rPr sz="2200" dirty="0" err="1"/>
              <a:t>jako</a:t>
            </a:r>
            <a:r>
              <a:rPr sz="2200" dirty="0"/>
              <a:t> </a:t>
            </a:r>
            <a:r>
              <a:rPr sz="2200" dirty="0" err="1"/>
              <a:t>při</a:t>
            </a:r>
            <a:r>
              <a:rPr sz="2200" dirty="0"/>
              <a:t> </a:t>
            </a:r>
            <a:r>
              <a:rPr sz="2200" dirty="0" err="1"/>
              <a:t>poškození</a:t>
            </a:r>
            <a:r>
              <a:rPr sz="2200" dirty="0"/>
              <a:t> </a:t>
            </a:r>
            <a:r>
              <a:rPr sz="2200" dirty="0" err="1"/>
              <a:t>orbitofrontálních</a:t>
            </a:r>
            <a:r>
              <a:rPr sz="2200" dirty="0"/>
              <a:t> a </a:t>
            </a:r>
            <a:r>
              <a:rPr sz="2200" dirty="0" err="1"/>
              <a:t>mediálních</a:t>
            </a:r>
            <a:r>
              <a:rPr sz="2200" dirty="0"/>
              <a:t> </a:t>
            </a:r>
            <a:r>
              <a:rPr sz="2200" dirty="0" err="1"/>
              <a:t>frontálních</a:t>
            </a:r>
            <a:r>
              <a:rPr sz="2200" dirty="0"/>
              <a:t> </a:t>
            </a:r>
            <a:r>
              <a:rPr sz="2200" dirty="0" err="1"/>
              <a:t>oblastí</a:t>
            </a:r>
            <a:r>
              <a:rPr sz="2200" dirty="0" smtClean="0"/>
              <a:t>,</a:t>
            </a:r>
            <a:r>
              <a:rPr lang="cs-CZ" sz="2200" dirty="0" smtClean="0"/>
              <a:t> </a:t>
            </a:r>
            <a:r>
              <a:rPr sz="2200" dirty="0" err="1" smtClean="0"/>
              <a:t>což</a:t>
            </a:r>
            <a:r>
              <a:rPr sz="2200" dirty="0" smtClean="0"/>
              <a:t> </a:t>
            </a:r>
            <a:r>
              <a:rPr sz="2200" dirty="0"/>
              <a:t>se </a:t>
            </a:r>
            <a:r>
              <a:rPr sz="2200" dirty="0" err="1"/>
              <a:t>vysvětluje</a:t>
            </a:r>
            <a:r>
              <a:rPr sz="2200" dirty="0"/>
              <a:t> </a:t>
            </a:r>
            <a:r>
              <a:rPr sz="2200" dirty="0" err="1"/>
              <a:t>opět</a:t>
            </a:r>
            <a:r>
              <a:rPr sz="2200" dirty="0"/>
              <a:t> </a:t>
            </a:r>
            <a:r>
              <a:rPr sz="2200" dirty="0" err="1"/>
              <a:t>zkříženou</a:t>
            </a:r>
            <a:r>
              <a:rPr sz="2200" dirty="0"/>
              <a:t> </a:t>
            </a:r>
            <a:r>
              <a:rPr sz="2200" dirty="0" err="1"/>
              <a:t>mozečkovou</a:t>
            </a:r>
            <a:r>
              <a:rPr sz="2200" dirty="0"/>
              <a:t> </a:t>
            </a:r>
            <a:r>
              <a:rPr sz="2200" dirty="0" err="1"/>
              <a:t>diaschizou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Mozeček a duševní poruchy"/>
          <p:cNvSpPr txBox="1">
            <a:spLocks noGrp="1"/>
          </p:cNvSpPr>
          <p:nvPr>
            <p:ph type="title"/>
          </p:nvPr>
        </p:nvSpPr>
        <p:spPr>
          <a:xfrm>
            <a:off x="3088640" y="642263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>
            <a:lvl1pPr defTabSz="484886">
              <a:defRPr sz="6640"/>
            </a:lvl1pPr>
          </a:lstStyle>
          <a:p>
            <a:r>
              <a:rPr sz="4800" dirty="0" err="1"/>
              <a:t>Mozeček</a:t>
            </a:r>
            <a:r>
              <a:rPr sz="4800" dirty="0"/>
              <a:t> a </a:t>
            </a:r>
            <a:r>
              <a:rPr sz="4800" dirty="0" err="1"/>
              <a:t>duševní</a:t>
            </a:r>
            <a:r>
              <a:rPr sz="4800" dirty="0"/>
              <a:t> </a:t>
            </a:r>
            <a:r>
              <a:rPr sz="4800" dirty="0" err="1"/>
              <a:t>poruchy</a:t>
            </a:r>
            <a:endParaRPr sz="4800" dirty="0"/>
          </a:p>
        </p:txBody>
      </p:sp>
      <p:sp>
        <p:nvSpPr>
          <p:cNvPr id="179" name="Poškození mozečku (vermis) bývá pozorováno i u pacientů s duševním onemocněním - nejčastěji schizofrenní poruchy, afektivní poruch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22275" indent="-422275" defTabSz="554990">
              <a:lnSpc>
                <a:spcPct val="110000"/>
              </a:lnSpc>
              <a:spcBef>
                <a:spcPts val="3900"/>
              </a:spcBef>
              <a:defRPr sz="3040"/>
            </a:pPr>
            <a:r>
              <a:rPr lang="cs-CZ" sz="2200" dirty="0" err="1" smtClean="0"/>
              <a:t>p</a:t>
            </a:r>
            <a:r>
              <a:rPr sz="2200" dirty="0" err="1" smtClean="0"/>
              <a:t>oškození</a:t>
            </a:r>
            <a:r>
              <a:rPr sz="2200" dirty="0" smtClean="0"/>
              <a:t> </a:t>
            </a:r>
            <a:r>
              <a:rPr sz="2200" dirty="0" err="1"/>
              <a:t>mozečku</a:t>
            </a:r>
            <a:r>
              <a:rPr sz="2200" dirty="0"/>
              <a:t> (vermis) </a:t>
            </a:r>
            <a:r>
              <a:rPr sz="2200" dirty="0" err="1"/>
              <a:t>bývá</a:t>
            </a:r>
            <a:r>
              <a:rPr sz="2200" dirty="0"/>
              <a:t> </a:t>
            </a:r>
            <a:r>
              <a:rPr sz="2200" dirty="0" err="1"/>
              <a:t>pozorováno</a:t>
            </a:r>
            <a:r>
              <a:rPr sz="2200" dirty="0"/>
              <a:t> </a:t>
            </a:r>
            <a:r>
              <a:rPr sz="2200" dirty="0" err="1"/>
              <a:t>i</a:t>
            </a:r>
            <a:r>
              <a:rPr sz="2200" dirty="0"/>
              <a:t> u </a:t>
            </a:r>
            <a:r>
              <a:rPr sz="2200" dirty="0" err="1"/>
              <a:t>pacientů</a:t>
            </a:r>
            <a:r>
              <a:rPr sz="2200" dirty="0"/>
              <a:t> s </a:t>
            </a:r>
            <a:r>
              <a:rPr sz="2200" dirty="0" err="1"/>
              <a:t>duševním</a:t>
            </a:r>
            <a:r>
              <a:rPr sz="2200" dirty="0"/>
              <a:t> </a:t>
            </a:r>
            <a:r>
              <a:rPr sz="2200" dirty="0" err="1"/>
              <a:t>onemocněním</a:t>
            </a:r>
            <a:r>
              <a:rPr sz="2200" dirty="0"/>
              <a:t> - </a:t>
            </a:r>
            <a:r>
              <a:rPr sz="2200" dirty="0" err="1"/>
              <a:t>nejčastěji</a:t>
            </a:r>
            <a:r>
              <a:rPr sz="2200" dirty="0"/>
              <a:t> </a:t>
            </a:r>
            <a:r>
              <a:rPr sz="2200" dirty="0" err="1"/>
              <a:t>schizofrenní</a:t>
            </a:r>
            <a:r>
              <a:rPr sz="2200" dirty="0"/>
              <a:t> </a:t>
            </a:r>
            <a:r>
              <a:rPr sz="2200" dirty="0" err="1"/>
              <a:t>poruchy</a:t>
            </a:r>
            <a:r>
              <a:rPr sz="2200" dirty="0"/>
              <a:t>, </a:t>
            </a:r>
            <a:r>
              <a:rPr sz="2200" dirty="0" err="1"/>
              <a:t>afektivní</a:t>
            </a:r>
            <a:r>
              <a:rPr sz="2200" dirty="0"/>
              <a:t> </a:t>
            </a:r>
            <a:r>
              <a:rPr sz="2200" dirty="0" err="1"/>
              <a:t>poruchy</a:t>
            </a:r>
            <a:endParaRPr sz="2200" dirty="0"/>
          </a:p>
          <a:p>
            <a:pPr marL="422275" indent="-422275" defTabSz="554990">
              <a:lnSpc>
                <a:spcPct val="110000"/>
              </a:lnSpc>
              <a:spcBef>
                <a:spcPts val="3900"/>
              </a:spcBef>
              <a:defRPr sz="3040"/>
            </a:pPr>
            <a:r>
              <a:rPr lang="cs-CZ" sz="2200" dirty="0" err="1" smtClean="0"/>
              <a:t>m</a:t>
            </a:r>
            <a:r>
              <a:rPr sz="2200" dirty="0" err="1" smtClean="0"/>
              <a:t>ozeček</a:t>
            </a:r>
            <a:r>
              <a:rPr sz="2200" dirty="0" smtClean="0"/>
              <a:t> </a:t>
            </a:r>
            <a:r>
              <a:rPr sz="2200" dirty="0"/>
              <a:t>je </a:t>
            </a:r>
            <a:r>
              <a:rPr sz="2200" dirty="0" err="1"/>
              <a:t>poškozen</a:t>
            </a:r>
            <a:r>
              <a:rPr sz="2200" dirty="0"/>
              <a:t> </a:t>
            </a:r>
            <a:r>
              <a:rPr sz="2200" dirty="0" err="1"/>
              <a:t>i</a:t>
            </a:r>
            <a:r>
              <a:rPr sz="2200" dirty="0"/>
              <a:t> </a:t>
            </a:r>
            <a:r>
              <a:rPr sz="2200" dirty="0" err="1"/>
              <a:t>při</a:t>
            </a:r>
            <a:r>
              <a:rPr sz="2200" dirty="0"/>
              <a:t> </a:t>
            </a:r>
            <a:r>
              <a:rPr sz="2200" dirty="0" err="1"/>
              <a:t>poruchách</a:t>
            </a:r>
            <a:r>
              <a:rPr sz="2200" dirty="0"/>
              <a:t> </a:t>
            </a:r>
            <a:r>
              <a:rPr sz="2200" dirty="0" err="1"/>
              <a:t>autistického</a:t>
            </a:r>
            <a:r>
              <a:rPr sz="2200" dirty="0"/>
              <a:t> </a:t>
            </a:r>
            <a:r>
              <a:rPr sz="2200" dirty="0" err="1"/>
              <a:t>spektra</a:t>
            </a:r>
            <a:r>
              <a:rPr sz="2200" dirty="0"/>
              <a:t>, </a:t>
            </a:r>
            <a:r>
              <a:rPr sz="2200" dirty="0" err="1"/>
              <a:t>syndromu</a:t>
            </a:r>
            <a:r>
              <a:rPr sz="2200" dirty="0"/>
              <a:t> ADHD </a:t>
            </a:r>
            <a:r>
              <a:rPr lang="cs-CZ" sz="2200" dirty="0" smtClean="0"/>
              <a:t>               </a:t>
            </a:r>
            <a:r>
              <a:rPr sz="2200" dirty="0" smtClean="0"/>
              <a:t>a </a:t>
            </a:r>
            <a:r>
              <a:rPr sz="2200" dirty="0"/>
              <a:t>v </a:t>
            </a:r>
            <a:r>
              <a:rPr sz="2200" dirty="0" err="1"/>
              <a:t>pozdějších</a:t>
            </a:r>
            <a:r>
              <a:rPr sz="2200" dirty="0"/>
              <a:t> </a:t>
            </a:r>
            <a:r>
              <a:rPr sz="2200" dirty="0" err="1"/>
              <a:t>stádiích</a:t>
            </a:r>
            <a:r>
              <a:rPr sz="2200" dirty="0"/>
              <a:t> </a:t>
            </a:r>
            <a:r>
              <a:rPr sz="2200" dirty="0" err="1"/>
              <a:t>demencí</a:t>
            </a:r>
            <a:endParaRPr sz="2200" dirty="0"/>
          </a:p>
          <a:p>
            <a:pPr marL="422275" indent="-422275" defTabSz="554990">
              <a:lnSpc>
                <a:spcPct val="110000"/>
              </a:lnSpc>
              <a:spcBef>
                <a:spcPts val="3900"/>
              </a:spcBef>
              <a:defRPr sz="3040"/>
            </a:pPr>
            <a:r>
              <a:rPr lang="cs-CZ" sz="2200" dirty="0" err="1" smtClean="0"/>
              <a:t>t</a:t>
            </a:r>
            <a:r>
              <a:rPr sz="2200" dirty="0" err="1" smtClean="0"/>
              <a:t>aké</a:t>
            </a:r>
            <a:r>
              <a:rPr sz="2200" dirty="0" smtClean="0"/>
              <a:t> </a:t>
            </a:r>
            <a:r>
              <a:rPr sz="2200" dirty="0"/>
              <a:t>u </a:t>
            </a:r>
            <a:r>
              <a:rPr sz="2200" dirty="0" err="1"/>
              <a:t>mnoha</a:t>
            </a:r>
            <a:r>
              <a:rPr sz="2200" dirty="0"/>
              <a:t> </a:t>
            </a:r>
            <a:r>
              <a:rPr sz="2200" dirty="0" err="1"/>
              <a:t>neurologických</a:t>
            </a:r>
            <a:r>
              <a:rPr sz="2200" dirty="0"/>
              <a:t> </a:t>
            </a:r>
            <a:r>
              <a:rPr sz="2200" dirty="0" err="1"/>
              <a:t>poruch</a:t>
            </a:r>
            <a:r>
              <a:rPr sz="2200" dirty="0"/>
              <a:t> - u </a:t>
            </a:r>
            <a:r>
              <a:rPr sz="2200" dirty="0" err="1"/>
              <a:t>multisystémové</a:t>
            </a:r>
            <a:r>
              <a:rPr sz="2200" dirty="0"/>
              <a:t> </a:t>
            </a:r>
            <a:r>
              <a:rPr sz="2200" dirty="0" err="1"/>
              <a:t>atrofie</a:t>
            </a:r>
            <a:r>
              <a:rPr sz="2200" dirty="0"/>
              <a:t>, </a:t>
            </a:r>
            <a:r>
              <a:rPr sz="2200" dirty="0" err="1"/>
              <a:t>kortikobazální</a:t>
            </a:r>
            <a:r>
              <a:rPr sz="2200" dirty="0"/>
              <a:t> </a:t>
            </a:r>
            <a:r>
              <a:rPr sz="2200" dirty="0" err="1"/>
              <a:t>degenerace</a:t>
            </a:r>
            <a:r>
              <a:rPr sz="2200" dirty="0"/>
              <a:t>, </a:t>
            </a:r>
            <a:r>
              <a:rPr sz="2200" dirty="0" err="1"/>
              <a:t>roztroušené</a:t>
            </a:r>
            <a:r>
              <a:rPr sz="2200" dirty="0"/>
              <a:t> </a:t>
            </a:r>
            <a:r>
              <a:rPr sz="2200" dirty="0" err="1"/>
              <a:t>sklerózy</a:t>
            </a:r>
            <a:r>
              <a:rPr sz="2200" dirty="0"/>
              <a:t>, </a:t>
            </a:r>
            <a:r>
              <a:rPr sz="2200" dirty="0" err="1"/>
              <a:t>spinocereberální</a:t>
            </a:r>
            <a:r>
              <a:rPr sz="2200" dirty="0"/>
              <a:t> </a:t>
            </a:r>
            <a:r>
              <a:rPr sz="2200" dirty="0" err="1" smtClean="0"/>
              <a:t>ataxi</a:t>
            </a:r>
            <a:r>
              <a:rPr lang="cs-CZ" sz="2200" dirty="0" smtClean="0"/>
              <a:t>e</a:t>
            </a:r>
            <a:endParaRPr sz="2200" dirty="0"/>
          </a:p>
          <a:p>
            <a:pPr marL="422275" indent="-422275" defTabSz="554990">
              <a:lnSpc>
                <a:spcPct val="110000"/>
              </a:lnSpc>
              <a:spcBef>
                <a:spcPts val="3900"/>
              </a:spcBef>
              <a:defRPr sz="3040"/>
            </a:pPr>
            <a:r>
              <a:rPr sz="2200" dirty="0" err="1"/>
              <a:t>také</a:t>
            </a:r>
            <a:r>
              <a:rPr sz="2200" dirty="0"/>
              <a:t> </a:t>
            </a:r>
            <a:r>
              <a:rPr sz="2200" dirty="0" err="1"/>
              <a:t>při</a:t>
            </a:r>
            <a:r>
              <a:rPr sz="2200" dirty="0"/>
              <a:t> </a:t>
            </a:r>
            <a:r>
              <a:rPr sz="2200" dirty="0" err="1"/>
              <a:t>Alzheimerově</a:t>
            </a:r>
            <a:r>
              <a:rPr sz="2200" dirty="0"/>
              <a:t> </a:t>
            </a:r>
            <a:r>
              <a:rPr sz="2200" dirty="0" err="1"/>
              <a:t>nemoci</a:t>
            </a:r>
            <a:r>
              <a:rPr sz="2200" dirty="0"/>
              <a:t> - </a:t>
            </a:r>
            <a:r>
              <a:rPr sz="2200" dirty="0" err="1"/>
              <a:t>atrofie</a:t>
            </a:r>
            <a:r>
              <a:rPr sz="2200" dirty="0"/>
              <a:t> </a:t>
            </a:r>
            <a:r>
              <a:rPr sz="2200" dirty="0" err="1"/>
              <a:t>posteriorních</a:t>
            </a:r>
            <a:r>
              <a:rPr sz="2200" dirty="0"/>
              <a:t> </a:t>
            </a:r>
            <a:r>
              <a:rPr sz="2200" dirty="0" err="1"/>
              <a:t>částí</a:t>
            </a:r>
            <a:r>
              <a:rPr sz="2200" dirty="0"/>
              <a:t> </a:t>
            </a:r>
            <a:r>
              <a:rPr sz="2200" dirty="0" err="1"/>
              <a:t>mozečku</a:t>
            </a:r>
            <a:r>
              <a:rPr sz="2200" dirty="0"/>
              <a:t> </a:t>
            </a:r>
            <a:r>
              <a:rPr sz="2200" dirty="0" err="1"/>
              <a:t>bývá</a:t>
            </a:r>
            <a:r>
              <a:rPr sz="2200" dirty="0"/>
              <a:t> </a:t>
            </a:r>
            <a:r>
              <a:rPr sz="2200" dirty="0" err="1"/>
              <a:t>spojována</a:t>
            </a:r>
            <a:r>
              <a:rPr sz="2200" dirty="0"/>
              <a:t> s </a:t>
            </a:r>
            <a:r>
              <a:rPr sz="2200" dirty="0" err="1"/>
              <a:t>nižším</a:t>
            </a:r>
            <a:r>
              <a:rPr sz="2200" dirty="0"/>
              <a:t> </a:t>
            </a:r>
            <a:r>
              <a:rPr sz="2200" dirty="0" err="1"/>
              <a:t>kognitivním</a:t>
            </a:r>
            <a:r>
              <a:rPr sz="2200" dirty="0"/>
              <a:t> </a:t>
            </a:r>
            <a:r>
              <a:rPr sz="2200" dirty="0" err="1"/>
              <a:t>výkonem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Závěr"/>
          <p:cNvSpPr txBox="1">
            <a:spLocks noGrp="1"/>
          </p:cNvSpPr>
          <p:nvPr>
            <p:ph type="title"/>
          </p:nvPr>
        </p:nvSpPr>
        <p:spPr>
          <a:xfrm>
            <a:off x="3088640" y="-123862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Závěr</a:t>
            </a:r>
            <a:endParaRPr sz="4800" dirty="0"/>
          </a:p>
        </p:txBody>
      </p:sp>
      <p:sp>
        <p:nvSpPr>
          <p:cNvPr id="182" name="Mozeček - mnohem důležitější role než se dříve předpokládalo; zejména díky jedinečné buněčné struktuře  a bohatý spojením s různými oblastmi mozku…"/>
          <p:cNvSpPr txBox="1">
            <a:spLocks noGrp="1"/>
          </p:cNvSpPr>
          <p:nvPr>
            <p:ph type="body" idx="1"/>
          </p:nvPr>
        </p:nvSpPr>
        <p:spPr>
          <a:xfrm>
            <a:off x="420129" y="1680523"/>
            <a:ext cx="12307329" cy="800717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6695" indent="-226695" defTabSz="297941">
              <a:lnSpc>
                <a:spcPct val="100000"/>
              </a:lnSpc>
              <a:spcBef>
                <a:spcPts val="2100"/>
              </a:spcBef>
              <a:defRPr sz="1632"/>
            </a:pPr>
            <a:r>
              <a:rPr lang="cs-CZ" sz="2000" dirty="0" err="1" smtClean="0"/>
              <a:t>m</a:t>
            </a:r>
            <a:r>
              <a:rPr sz="2000" dirty="0" err="1" smtClean="0"/>
              <a:t>ozeček</a:t>
            </a:r>
            <a:r>
              <a:rPr sz="2000" dirty="0" smtClean="0"/>
              <a:t> </a:t>
            </a:r>
            <a:r>
              <a:rPr sz="2000" dirty="0"/>
              <a:t>- </a:t>
            </a:r>
            <a:r>
              <a:rPr sz="2000" dirty="0" err="1"/>
              <a:t>mnohem</a:t>
            </a:r>
            <a:r>
              <a:rPr sz="2000" dirty="0"/>
              <a:t> </a:t>
            </a:r>
            <a:r>
              <a:rPr sz="2000" dirty="0" err="1"/>
              <a:t>důležitější</a:t>
            </a:r>
            <a:r>
              <a:rPr sz="2000" dirty="0"/>
              <a:t> role </a:t>
            </a:r>
            <a:r>
              <a:rPr sz="2000" dirty="0" err="1"/>
              <a:t>než</a:t>
            </a:r>
            <a:r>
              <a:rPr sz="2000" dirty="0"/>
              <a:t> se </a:t>
            </a:r>
            <a:r>
              <a:rPr sz="2000" dirty="0" err="1"/>
              <a:t>dříve</a:t>
            </a:r>
            <a:r>
              <a:rPr sz="2000" dirty="0"/>
              <a:t> </a:t>
            </a:r>
            <a:r>
              <a:rPr sz="2000" dirty="0" err="1"/>
              <a:t>předpokládalo</a:t>
            </a:r>
            <a:r>
              <a:rPr sz="2000" dirty="0"/>
              <a:t>; </a:t>
            </a:r>
            <a:r>
              <a:rPr sz="2000" dirty="0" err="1"/>
              <a:t>zejména</a:t>
            </a:r>
            <a:r>
              <a:rPr sz="2000" dirty="0"/>
              <a:t> </a:t>
            </a:r>
            <a:r>
              <a:rPr sz="2000" dirty="0" err="1"/>
              <a:t>díky</a:t>
            </a:r>
            <a:r>
              <a:rPr sz="2000" dirty="0"/>
              <a:t> </a:t>
            </a:r>
            <a:r>
              <a:rPr sz="2000" dirty="0" err="1"/>
              <a:t>jedinečné</a:t>
            </a:r>
            <a:r>
              <a:rPr sz="2000" dirty="0"/>
              <a:t> </a:t>
            </a:r>
            <a:r>
              <a:rPr sz="2000" dirty="0" err="1"/>
              <a:t>buněčné</a:t>
            </a:r>
            <a:r>
              <a:rPr sz="2000" dirty="0"/>
              <a:t> </a:t>
            </a:r>
            <a:r>
              <a:rPr sz="2000" dirty="0" err="1"/>
              <a:t>struktuře</a:t>
            </a:r>
            <a:r>
              <a:rPr sz="2000" dirty="0"/>
              <a:t>  a </a:t>
            </a:r>
            <a:r>
              <a:rPr sz="2000" dirty="0" err="1" smtClean="0"/>
              <a:t>bohat</a:t>
            </a:r>
            <a:r>
              <a:rPr lang="cs-CZ" sz="2000" dirty="0" err="1" smtClean="0"/>
              <a:t>ému</a:t>
            </a:r>
            <a:r>
              <a:rPr sz="2000" dirty="0" smtClean="0"/>
              <a:t> </a:t>
            </a:r>
            <a:r>
              <a:rPr sz="2000" dirty="0" err="1"/>
              <a:t>spojením</a:t>
            </a:r>
            <a:r>
              <a:rPr sz="2000" dirty="0"/>
              <a:t> s </a:t>
            </a:r>
            <a:r>
              <a:rPr sz="2000" dirty="0" err="1"/>
              <a:t>různými</a:t>
            </a:r>
            <a:r>
              <a:rPr sz="2000" dirty="0"/>
              <a:t> </a:t>
            </a:r>
            <a:r>
              <a:rPr sz="2000" dirty="0" err="1"/>
              <a:t>oblastmi</a:t>
            </a:r>
            <a:r>
              <a:rPr sz="2000" dirty="0"/>
              <a:t> </a:t>
            </a:r>
            <a:r>
              <a:rPr sz="2000" dirty="0" err="1"/>
              <a:t>mozku</a:t>
            </a:r>
            <a:endParaRPr sz="2000" dirty="0"/>
          </a:p>
          <a:p>
            <a:pPr marL="226695" indent="-226695" defTabSz="297941">
              <a:lnSpc>
                <a:spcPct val="100000"/>
              </a:lnSpc>
              <a:spcBef>
                <a:spcPts val="2100"/>
              </a:spcBef>
              <a:defRPr sz="1632"/>
            </a:pPr>
            <a:r>
              <a:rPr lang="cs-CZ" sz="2000" dirty="0" err="1" smtClean="0"/>
              <a:t>i</a:t>
            </a:r>
            <a:r>
              <a:rPr sz="2000" dirty="0" err="1" smtClean="0"/>
              <a:t>nfrastruktura</a:t>
            </a:r>
            <a:r>
              <a:rPr sz="2000" dirty="0" smtClean="0"/>
              <a:t> </a:t>
            </a:r>
            <a:r>
              <a:rPr sz="2000" dirty="0" err="1"/>
              <a:t>mozečku</a:t>
            </a:r>
            <a:r>
              <a:rPr sz="2000" dirty="0"/>
              <a:t> je </a:t>
            </a:r>
            <a:r>
              <a:rPr sz="2000" dirty="0" err="1"/>
              <a:t>homogenní</a:t>
            </a:r>
            <a:r>
              <a:rPr sz="2000" dirty="0"/>
              <a:t>, </a:t>
            </a:r>
            <a:r>
              <a:rPr sz="2000" dirty="0" err="1"/>
              <a:t>tvořena</a:t>
            </a:r>
            <a:r>
              <a:rPr sz="2000" dirty="0"/>
              <a:t> </a:t>
            </a:r>
            <a:r>
              <a:rPr sz="2000" dirty="0" err="1"/>
              <a:t>mikrokomplexy</a:t>
            </a:r>
            <a:r>
              <a:rPr sz="2000" dirty="0"/>
              <a:t> </a:t>
            </a:r>
            <a:r>
              <a:rPr sz="2000" dirty="0" smtClean="0"/>
              <a:t>-</a:t>
            </a:r>
            <a:r>
              <a:rPr lang="cs-CZ" sz="2000" dirty="0" smtClean="0"/>
              <a:t> </a:t>
            </a:r>
            <a:r>
              <a:rPr sz="2000" dirty="0" smtClean="0"/>
              <a:t>proto </a:t>
            </a:r>
            <a:r>
              <a:rPr sz="2000" dirty="0" err="1"/>
              <a:t>operace</a:t>
            </a:r>
            <a:r>
              <a:rPr sz="2000" dirty="0"/>
              <a:t> v </a:t>
            </a:r>
            <a:r>
              <a:rPr sz="2000" dirty="0" err="1"/>
              <a:t>něm</a:t>
            </a:r>
            <a:r>
              <a:rPr sz="2000" dirty="0"/>
              <a:t> </a:t>
            </a:r>
            <a:r>
              <a:rPr sz="2000" dirty="0" err="1"/>
              <a:t>probíhající</a:t>
            </a:r>
            <a:r>
              <a:rPr sz="2000" dirty="0"/>
              <a:t> </a:t>
            </a:r>
            <a:r>
              <a:rPr sz="2000" dirty="0" err="1"/>
              <a:t>jsou</a:t>
            </a:r>
            <a:r>
              <a:rPr sz="2000" dirty="0"/>
              <a:t> </a:t>
            </a:r>
            <a:r>
              <a:rPr sz="2000" dirty="0" err="1"/>
              <a:t>analogické</a:t>
            </a:r>
            <a:r>
              <a:rPr sz="2000" dirty="0"/>
              <a:t>, </a:t>
            </a:r>
            <a:r>
              <a:rPr sz="2000" dirty="0" err="1"/>
              <a:t>ať</a:t>
            </a:r>
            <a:r>
              <a:rPr sz="2000" dirty="0"/>
              <a:t> </a:t>
            </a:r>
            <a:r>
              <a:rPr sz="2000" dirty="0" err="1"/>
              <a:t>jde</a:t>
            </a:r>
            <a:r>
              <a:rPr sz="2000" dirty="0"/>
              <a:t> o </a:t>
            </a:r>
            <a:r>
              <a:rPr sz="2000" dirty="0" err="1"/>
              <a:t>motoriku</a:t>
            </a:r>
            <a:r>
              <a:rPr sz="2000" dirty="0"/>
              <a:t>, </a:t>
            </a:r>
            <a:r>
              <a:rPr sz="2000" dirty="0" err="1"/>
              <a:t>kognici</a:t>
            </a:r>
            <a:r>
              <a:rPr sz="2000" dirty="0"/>
              <a:t> </a:t>
            </a:r>
            <a:r>
              <a:rPr sz="2000" dirty="0" err="1"/>
              <a:t>či</a:t>
            </a:r>
            <a:r>
              <a:rPr sz="2000" dirty="0"/>
              <a:t> </a:t>
            </a:r>
            <a:r>
              <a:rPr sz="2000" dirty="0" err="1"/>
              <a:t>emoce</a:t>
            </a:r>
            <a:endParaRPr sz="2000" dirty="0"/>
          </a:p>
          <a:p>
            <a:pPr marL="226695" indent="-226695" defTabSz="297941">
              <a:lnSpc>
                <a:spcPct val="100000"/>
              </a:lnSpc>
              <a:spcBef>
                <a:spcPts val="2100"/>
              </a:spcBef>
              <a:defRPr sz="1632"/>
            </a:pPr>
            <a:r>
              <a:rPr lang="cs-CZ" sz="2000" dirty="0" smtClean="0"/>
              <a:t>m</a:t>
            </a:r>
            <a:r>
              <a:rPr sz="2000" dirty="0" smtClean="0"/>
              <a:t>. </a:t>
            </a:r>
            <a:r>
              <a:rPr sz="2000" dirty="0" err="1"/>
              <a:t>není</a:t>
            </a:r>
            <a:r>
              <a:rPr sz="2000" dirty="0"/>
              <a:t> </a:t>
            </a:r>
            <a:r>
              <a:rPr sz="2000" dirty="0" err="1"/>
              <a:t>generátorem</a:t>
            </a:r>
            <a:r>
              <a:rPr sz="2000" dirty="0"/>
              <a:t> </a:t>
            </a:r>
            <a:r>
              <a:rPr sz="2000" dirty="0" err="1"/>
              <a:t>signálů</a:t>
            </a:r>
            <a:r>
              <a:rPr sz="2000" dirty="0"/>
              <a:t>, ale </a:t>
            </a:r>
            <a:r>
              <a:rPr sz="2000" dirty="0" err="1"/>
              <a:t>jejich</a:t>
            </a:r>
            <a:r>
              <a:rPr sz="2000" dirty="0"/>
              <a:t> </a:t>
            </a:r>
            <a:r>
              <a:rPr sz="2000" dirty="0" err="1"/>
              <a:t>modulátorem</a:t>
            </a:r>
            <a:r>
              <a:rPr sz="2000" dirty="0"/>
              <a:t> - </a:t>
            </a:r>
            <a:r>
              <a:rPr sz="2000" dirty="0" err="1"/>
              <a:t>přizpůsobuje</a:t>
            </a:r>
            <a:r>
              <a:rPr sz="2000" dirty="0"/>
              <a:t> </a:t>
            </a:r>
            <a:r>
              <a:rPr sz="2000" dirty="0" err="1"/>
              <a:t>rychlost</a:t>
            </a:r>
            <a:r>
              <a:rPr sz="2000" dirty="0"/>
              <a:t> a </a:t>
            </a:r>
            <a:r>
              <a:rPr sz="2000" dirty="0" err="1"/>
              <a:t>sílu</a:t>
            </a:r>
            <a:r>
              <a:rPr sz="2000" dirty="0"/>
              <a:t> </a:t>
            </a:r>
            <a:r>
              <a:rPr sz="2000" dirty="0" err="1"/>
              <a:t>výstupů</a:t>
            </a:r>
            <a:endParaRPr sz="2000" dirty="0"/>
          </a:p>
          <a:p>
            <a:pPr marL="226695" indent="-226695" defTabSz="297941">
              <a:lnSpc>
                <a:spcPct val="100000"/>
              </a:lnSpc>
              <a:spcBef>
                <a:spcPts val="2100"/>
              </a:spcBef>
              <a:defRPr sz="1632"/>
            </a:pPr>
            <a:r>
              <a:rPr sz="2000" dirty="0" smtClean="0"/>
              <a:t>KD</a:t>
            </a:r>
            <a:r>
              <a:rPr lang="cs-CZ" sz="2000" dirty="0" smtClean="0"/>
              <a:t> </a:t>
            </a:r>
            <a:r>
              <a:rPr sz="2000" dirty="0" smtClean="0"/>
              <a:t>- </a:t>
            </a:r>
            <a:r>
              <a:rPr sz="2000" dirty="0" err="1"/>
              <a:t>léze</a:t>
            </a:r>
            <a:r>
              <a:rPr sz="2000" dirty="0"/>
              <a:t> </a:t>
            </a:r>
            <a:r>
              <a:rPr sz="2000" dirty="0" err="1"/>
              <a:t>posteriorních</a:t>
            </a:r>
            <a:r>
              <a:rPr sz="2000" dirty="0"/>
              <a:t>, </a:t>
            </a:r>
            <a:r>
              <a:rPr sz="2000" dirty="0" err="1"/>
              <a:t>inferiorních</a:t>
            </a:r>
            <a:r>
              <a:rPr sz="2000" dirty="0"/>
              <a:t> a </a:t>
            </a:r>
            <a:r>
              <a:rPr sz="2000" dirty="0" err="1"/>
              <a:t>laterálních</a:t>
            </a:r>
            <a:r>
              <a:rPr sz="2000" dirty="0"/>
              <a:t> </a:t>
            </a:r>
            <a:r>
              <a:rPr sz="2000" dirty="0" err="1"/>
              <a:t>oblastí</a:t>
            </a:r>
            <a:r>
              <a:rPr sz="2000" dirty="0"/>
              <a:t> M; </a:t>
            </a:r>
            <a:r>
              <a:rPr sz="2000" dirty="0" err="1"/>
              <a:t>motorický</a:t>
            </a:r>
            <a:r>
              <a:rPr sz="2000" dirty="0"/>
              <a:t> </a:t>
            </a:r>
            <a:r>
              <a:rPr sz="2000" dirty="0" err="1"/>
              <a:t>syndrom</a:t>
            </a:r>
            <a:r>
              <a:rPr sz="2000" dirty="0"/>
              <a:t> - </a:t>
            </a:r>
            <a:r>
              <a:rPr sz="2000" dirty="0" err="1"/>
              <a:t>postižení</a:t>
            </a:r>
            <a:r>
              <a:rPr sz="2000" dirty="0"/>
              <a:t> </a:t>
            </a:r>
            <a:r>
              <a:rPr sz="2000" dirty="0" err="1"/>
              <a:t>anteriorních</a:t>
            </a:r>
            <a:r>
              <a:rPr sz="2000" dirty="0"/>
              <a:t> </a:t>
            </a:r>
            <a:r>
              <a:rPr sz="2000" dirty="0" err="1"/>
              <a:t>oblastí</a:t>
            </a:r>
            <a:r>
              <a:rPr sz="2000" dirty="0"/>
              <a:t>; </a:t>
            </a:r>
            <a:r>
              <a:rPr sz="2000" dirty="0" err="1"/>
              <a:t>léze</a:t>
            </a:r>
            <a:r>
              <a:rPr sz="2000" dirty="0"/>
              <a:t> v obl. vermis - </a:t>
            </a:r>
            <a:r>
              <a:rPr sz="2000" dirty="0" err="1"/>
              <a:t>afektivní</a:t>
            </a:r>
            <a:r>
              <a:rPr sz="2000" dirty="0"/>
              <a:t> </a:t>
            </a:r>
            <a:r>
              <a:rPr sz="2000" dirty="0" err="1"/>
              <a:t>změny</a:t>
            </a:r>
            <a:endParaRPr sz="2000" dirty="0"/>
          </a:p>
          <a:p>
            <a:pPr marL="226695" indent="-226695" defTabSz="297941">
              <a:lnSpc>
                <a:spcPct val="100000"/>
              </a:lnSpc>
              <a:spcBef>
                <a:spcPts val="2100"/>
              </a:spcBef>
              <a:defRPr sz="1632"/>
            </a:pPr>
            <a:r>
              <a:rPr lang="cs-CZ" sz="2000" dirty="0" smtClean="0"/>
              <a:t>p</a:t>
            </a:r>
            <a:r>
              <a:rPr sz="2000" dirty="0" err="1" smtClean="0"/>
              <a:t>ři</a:t>
            </a:r>
            <a:r>
              <a:rPr sz="2000" dirty="0" smtClean="0"/>
              <a:t> </a:t>
            </a:r>
            <a:r>
              <a:rPr sz="2000" dirty="0" err="1"/>
              <a:t>lézích</a:t>
            </a:r>
            <a:r>
              <a:rPr sz="2000" dirty="0"/>
              <a:t> M - </a:t>
            </a:r>
            <a:r>
              <a:rPr sz="2000" dirty="0" err="1"/>
              <a:t>dysmetrie</a:t>
            </a:r>
            <a:r>
              <a:rPr sz="2000" dirty="0"/>
              <a:t> - </a:t>
            </a:r>
            <a:r>
              <a:rPr sz="2000" dirty="0" err="1"/>
              <a:t>snížená</a:t>
            </a:r>
            <a:r>
              <a:rPr sz="2000" dirty="0"/>
              <a:t> </a:t>
            </a:r>
            <a:r>
              <a:rPr sz="2000" dirty="0" err="1"/>
              <a:t>schopnost</a:t>
            </a:r>
            <a:r>
              <a:rPr sz="2000" dirty="0"/>
              <a:t> </a:t>
            </a:r>
            <a:r>
              <a:rPr sz="2000" dirty="0" err="1"/>
              <a:t>jemného</a:t>
            </a:r>
            <a:r>
              <a:rPr sz="2000" dirty="0"/>
              <a:t> </a:t>
            </a:r>
            <a:r>
              <a:rPr sz="2000" dirty="0" err="1"/>
              <a:t>přizpůsobování</a:t>
            </a:r>
            <a:r>
              <a:rPr sz="2000" dirty="0"/>
              <a:t> a </a:t>
            </a:r>
            <a:r>
              <a:rPr sz="2000" dirty="0" err="1"/>
              <a:t>dolaďování</a:t>
            </a:r>
            <a:r>
              <a:rPr sz="2000" dirty="0"/>
              <a:t> </a:t>
            </a:r>
            <a:r>
              <a:rPr sz="2000" dirty="0" err="1"/>
              <a:t>kognitivních</a:t>
            </a:r>
            <a:r>
              <a:rPr sz="2000" dirty="0"/>
              <a:t> </a:t>
            </a:r>
            <a:r>
              <a:rPr lang="cs-CZ" sz="2000" dirty="0" smtClean="0"/>
              <a:t>      </a:t>
            </a:r>
            <a:r>
              <a:rPr sz="2000" dirty="0" smtClean="0"/>
              <a:t>a </a:t>
            </a:r>
            <a:r>
              <a:rPr sz="2000" dirty="0" err="1"/>
              <a:t>afektivních</a:t>
            </a:r>
            <a:r>
              <a:rPr sz="2000" dirty="0"/>
              <a:t> </a:t>
            </a:r>
            <a:r>
              <a:rPr sz="2000" dirty="0" err="1"/>
              <a:t>projevů</a:t>
            </a:r>
            <a:endParaRPr sz="2000" dirty="0"/>
          </a:p>
          <a:p>
            <a:pPr marL="226695" indent="-226695" defTabSz="297941">
              <a:lnSpc>
                <a:spcPct val="100000"/>
              </a:lnSpc>
              <a:spcBef>
                <a:spcPts val="2100"/>
              </a:spcBef>
              <a:defRPr sz="1632"/>
            </a:pPr>
            <a:r>
              <a:rPr lang="cs-CZ" sz="2000" dirty="0" err="1" smtClean="0"/>
              <a:t>k</a:t>
            </a:r>
            <a:r>
              <a:rPr sz="2000" dirty="0" err="1" smtClean="0"/>
              <a:t>ognitivně-afektivní</a:t>
            </a:r>
            <a:r>
              <a:rPr sz="2000" dirty="0" smtClean="0"/>
              <a:t> </a:t>
            </a:r>
            <a:r>
              <a:rPr sz="2000" dirty="0" err="1"/>
              <a:t>sy</a:t>
            </a:r>
            <a:r>
              <a:rPr sz="2000" dirty="0"/>
              <a:t> je </a:t>
            </a:r>
            <a:r>
              <a:rPr sz="2000" dirty="0" err="1"/>
              <a:t>deskriptivní</a:t>
            </a:r>
            <a:r>
              <a:rPr sz="2000" dirty="0"/>
              <a:t> </a:t>
            </a:r>
            <a:r>
              <a:rPr sz="2000" dirty="0" err="1" smtClean="0"/>
              <a:t>pojem</a:t>
            </a:r>
            <a:r>
              <a:rPr lang="cs-CZ" sz="2000" dirty="0" smtClean="0"/>
              <a:t> </a:t>
            </a:r>
            <a:r>
              <a:rPr sz="2000" dirty="0" smtClean="0"/>
              <a:t>- </a:t>
            </a:r>
            <a:r>
              <a:rPr sz="2000" dirty="0" err="1"/>
              <a:t>zahrnuje</a:t>
            </a:r>
            <a:r>
              <a:rPr sz="2000" dirty="0"/>
              <a:t> deficit </a:t>
            </a:r>
            <a:r>
              <a:rPr sz="2000" dirty="0" err="1"/>
              <a:t>exekutivních</a:t>
            </a:r>
            <a:r>
              <a:rPr sz="2000" dirty="0"/>
              <a:t> </a:t>
            </a:r>
            <a:r>
              <a:rPr sz="2000" dirty="0" err="1"/>
              <a:t>fcí</a:t>
            </a:r>
            <a:r>
              <a:rPr sz="2000" dirty="0"/>
              <a:t>, </a:t>
            </a:r>
            <a:r>
              <a:rPr sz="2000" dirty="0" err="1"/>
              <a:t>vizuospaciálních</a:t>
            </a:r>
            <a:r>
              <a:rPr sz="2000" dirty="0"/>
              <a:t> </a:t>
            </a:r>
            <a:r>
              <a:rPr sz="2000" dirty="0" err="1"/>
              <a:t>fcí</a:t>
            </a:r>
            <a:r>
              <a:rPr sz="2000" dirty="0"/>
              <a:t>, </a:t>
            </a:r>
            <a:r>
              <a:rPr sz="2000" dirty="0" err="1" smtClean="0"/>
              <a:t>řeč</a:t>
            </a:r>
            <a:r>
              <a:rPr lang="cs-CZ" sz="2000" dirty="0" smtClean="0"/>
              <a:t>i</a:t>
            </a:r>
            <a:r>
              <a:rPr sz="2000" dirty="0" smtClean="0"/>
              <a:t>, </a:t>
            </a:r>
            <a:r>
              <a:rPr sz="2000" dirty="0" err="1"/>
              <a:t>paměti</a:t>
            </a:r>
            <a:r>
              <a:rPr sz="2000" dirty="0"/>
              <a:t> a </a:t>
            </a:r>
            <a:r>
              <a:rPr sz="2000" dirty="0" err="1"/>
              <a:t>učení</a:t>
            </a:r>
            <a:r>
              <a:rPr sz="2000" dirty="0"/>
              <a:t>, </a:t>
            </a:r>
            <a:r>
              <a:rPr sz="2000" dirty="0" err="1"/>
              <a:t>pozornosti</a:t>
            </a:r>
            <a:r>
              <a:rPr sz="2000" dirty="0"/>
              <a:t> a </a:t>
            </a:r>
            <a:r>
              <a:rPr sz="2000" dirty="0" err="1"/>
              <a:t>změny</a:t>
            </a:r>
            <a:r>
              <a:rPr sz="2000" dirty="0"/>
              <a:t> </a:t>
            </a:r>
            <a:r>
              <a:rPr sz="2000" dirty="0" err="1"/>
              <a:t>osobnosti</a:t>
            </a:r>
            <a:r>
              <a:rPr sz="2000" dirty="0"/>
              <a:t> s </a:t>
            </a:r>
            <a:r>
              <a:rPr sz="2000" dirty="0" err="1"/>
              <a:t>emoční</a:t>
            </a:r>
            <a:r>
              <a:rPr sz="2000" dirty="0"/>
              <a:t> </a:t>
            </a:r>
            <a:r>
              <a:rPr sz="2000" dirty="0" err="1"/>
              <a:t>labilitou</a:t>
            </a:r>
            <a:endParaRPr sz="2000" dirty="0"/>
          </a:p>
          <a:p>
            <a:pPr marL="226695" indent="-226695" defTabSz="297941">
              <a:lnSpc>
                <a:spcPct val="100000"/>
              </a:lnSpc>
              <a:spcBef>
                <a:spcPts val="2100"/>
              </a:spcBef>
              <a:defRPr sz="1632"/>
            </a:pPr>
            <a:r>
              <a:rPr sz="2000" dirty="0" err="1"/>
              <a:t>sy</a:t>
            </a:r>
            <a:r>
              <a:rPr sz="2000" dirty="0"/>
              <a:t> </a:t>
            </a:r>
            <a:r>
              <a:rPr sz="2000" dirty="0" err="1"/>
              <a:t>zadní</a:t>
            </a:r>
            <a:r>
              <a:rPr sz="2000" dirty="0"/>
              <a:t> </a:t>
            </a:r>
            <a:r>
              <a:rPr sz="2000" dirty="0" err="1"/>
              <a:t>jámy</a:t>
            </a:r>
            <a:r>
              <a:rPr sz="2000" dirty="0"/>
              <a:t> </a:t>
            </a:r>
            <a:r>
              <a:rPr sz="2000" dirty="0" err="1"/>
              <a:t>lebeční</a:t>
            </a:r>
            <a:r>
              <a:rPr sz="2000" dirty="0"/>
              <a:t> - </a:t>
            </a:r>
            <a:r>
              <a:rPr sz="2000" dirty="0" err="1"/>
              <a:t>následek</a:t>
            </a:r>
            <a:r>
              <a:rPr sz="2000" dirty="0"/>
              <a:t> </a:t>
            </a:r>
            <a:r>
              <a:rPr sz="2000" dirty="0" err="1"/>
              <a:t>chirurgického</a:t>
            </a:r>
            <a:r>
              <a:rPr sz="2000" dirty="0"/>
              <a:t> </a:t>
            </a:r>
            <a:r>
              <a:rPr sz="2000" dirty="0" err="1"/>
              <a:t>odstranění</a:t>
            </a:r>
            <a:r>
              <a:rPr sz="2000" dirty="0"/>
              <a:t> </a:t>
            </a:r>
            <a:r>
              <a:rPr sz="2000" dirty="0" err="1"/>
              <a:t>části</a:t>
            </a:r>
            <a:r>
              <a:rPr sz="2000" dirty="0"/>
              <a:t> M v </a:t>
            </a:r>
            <a:r>
              <a:rPr sz="2000" dirty="0" err="1"/>
              <a:t>dětství</a:t>
            </a:r>
            <a:r>
              <a:rPr sz="2000" dirty="0"/>
              <a:t> - </a:t>
            </a:r>
            <a:r>
              <a:rPr sz="2000" dirty="0" err="1"/>
              <a:t>mutismus</a:t>
            </a:r>
            <a:r>
              <a:rPr sz="2000" dirty="0"/>
              <a:t> </a:t>
            </a:r>
            <a:r>
              <a:rPr sz="2000" dirty="0" err="1"/>
              <a:t>postupně</a:t>
            </a:r>
            <a:r>
              <a:rPr sz="2000" dirty="0"/>
              <a:t> </a:t>
            </a:r>
            <a:r>
              <a:rPr sz="2000" dirty="0" err="1"/>
              <a:t>přecházející</a:t>
            </a:r>
            <a:r>
              <a:rPr sz="2000" dirty="0"/>
              <a:t> do </a:t>
            </a:r>
            <a:r>
              <a:rPr sz="2000" dirty="0" err="1"/>
              <a:t>dysartrie</a:t>
            </a:r>
            <a:r>
              <a:rPr sz="2000" dirty="0"/>
              <a:t>; </a:t>
            </a:r>
            <a:r>
              <a:rPr sz="2000" dirty="0" err="1"/>
              <a:t>často</a:t>
            </a:r>
            <a:r>
              <a:rPr sz="2000" dirty="0"/>
              <a:t> </a:t>
            </a:r>
            <a:r>
              <a:rPr sz="2000" dirty="0" err="1"/>
              <a:t>doprovázen</a:t>
            </a:r>
            <a:r>
              <a:rPr sz="2000" dirty="0"/>
              <a:t> </a:t>
            </a:r>
            <a:r>
              <a:rPr sz="2000" dirty="0" smtClean="0"/>
              <a:t>deficit</a:t>
            </a:r>
            <a:r>
              <a:rPr lang="cs-CZ" sz="2000" dirty="0" smtClean="0"/>
              <a:t>y</a:t>
            </a:r>
            <a:r>
              <a:rPr sz="2000" dirty="0" smtClean="0"/>
              <a:t> </a:t>
            </a:r>
            <a:r>
              <a:rPr sz="2000" dirty="0" err="1"/>
              <a:t>exekutivních</a:t>
            </a:r>
            <a:r>
              <a:rPr sz="2000" dirty="0"/>
              <a:t> </a:t>
            </a:r>
            <a:r>
              <a:rPr sz="2000" dirty="0" err="1"/>
              <a:t>fcí</a:t>
            </a:r>
            <a:r>
              <a:rPr sz="2000" dirty="0"/>
              <a:t> a </a:t>
            </a:r>
            <a:r>
              <a:rPr sz="2000" dirty="0" err="1"/>
              <a:t>regresivními</a:t>
            </a:r>
            <a:r>
              <a:rPr sz="2000" dirty="0"/>
              <a:t> </a:t>
            </a:r>
            <a:r>
              <a:rPr sz="2000" dirty="0" err="1"/>
              <a:t>změnami</a:t>
            </a:r>
            <a:r>
              <a:rPr sz="2000" dirty="0"/>
              <a:t> </a:t>
            </a:r>
            <a:r>
              <a:rPr sz="2000" dirty="0" err="1"/>
              <a:t>osobnosti</a:t>
            </a:r>
            <a:endParaRPr sz="2000" dirty="0"/>
          </a:p>
          <a:p>
            <a:pPr marL="226695" indent="-226695" defTabSz="297941">
              <a:lnSpc>
                <a:spcPct val="100000"/>
              </a:lnSpc>
              <a:spcBef>
                <a:spcPts val="2100"/>
              </a:spcBef>
              <a:defRPr sz="1632"/>
            </a:pPr>
            <a:r>
              <a:rPr lang="cs-CZ" sz="2000" dirty="0" err="1" smtClean="0"/>
              <a:t>p</a:t>
            </a:r>
            <a:r>
              <a:rPr sz="2000" dirty="0" err="1" smtClean="0"/>
              <a:t>oškození</a:t>
            </a:r>
            <a:r>
              <a:rPr sz="2000" dirty="0" smtClean="0"/>
              <a:t> </a:t>
            </a:r>
            <a:r>
              <a:rPr sz="2000" dirty="0"/>
              <a:t>M </a:t>
            </a:r>
            <a:r>
              <a:rPr sz="2000" dirty="0" err="1"/>
              <a:t>spojeno</a:t>
            </a:r>
            <a:r>
              <a:rPr sz="2000" dirty="0"/>
              <a:t> s </a:t>
            </a:r>
            <a:r>
              <a:rPr sz="2000" dirty="0" err="1"/>
              <a:t>mnoha</a:t>
            </a:r>
            <a:r>
              <a:rPr sz="2000" dirty="0"/>
              <a:t> </a:t>
            </a:r>
            <a:r>
              <a:rPr sz="2000" dirty="0" err="1"/>
              <a:t>psychiatrickými</a:t>
            </a:r>
            <a:r>
              <a:rPr sz="2000" dirty="0"/>
              <a:t> dg.- ADHD, </a:t>
            </a:r>
            <a:r>
              <a:rPr sz="2000" dirty="0" err="1"/>
              <a:t>poruchy</a:t>
            </a:r>
            <a:r>
              <a:rPr sz="2000" dirty="0"/>
              <a:t> </a:t>
            </a:r>
            <a:r>
              <a:rPr sz="2000" dirty="0" err="1"/>
              <a:t>autistického</a:t>
            </a:r>
            <a:r>
              <a:rPr sz="2000" dirty="0"/>
              <a:t> </a:t>
            </a:r>
            <a:r>
              <a:rPr sz="2000" dirty="0" err="1"/>
              <a:t>spektra</a:t>
            </a:r>
            <a:r>
              <a:rPr sz="2000" dirty="0"/>
              <a:t>, </a:t>
            </a:r>
            <a:r>
              <a:rPr sz="2000" dirty="0" err="1"/>
              <a:t>schizofrenie</a:t>
            </a:r>
            <a:r>
              <a:rPr sz="2000" dirty="0"/>
              <a:t>, </a:t>
            </a:r>
            <a:r>
              <a:rPr sz="2000" dirty="0" err="1"/>
              <a:t>afektivní</a:t>
            </a:r>
            <a:r>
              <a:rPr sz="2000" dirty="0"/>
              <a:t> </a:t>
            </a:r>
            <a:r>
              <a:rPr sz="2000" dirty="0" err="1"/>
              <a:t>poruchy</a:t>
            </a:r>
            <a:endParaRPr sz="2000" dirty="0"/>
          </a:p>
          <a:p>
            <a:pPr marL="226695" indent="-226695" defTabSz="297941">
              <a:lnSpc>
                <a:spcPct val="100000"/>
              </a:lnSpc>
              <a:spcBef>
                <a:spcPts val="2100"/>
              </a:spcBef>
              <a:defRPr sz="1632"/>
            </a:pPr>
            <a:r>
              <a:rPr sz="2000" dirty="0" err="1"/>
              <a:t>při</a:t>
            </a:r>
            <a:r>
              <a:rPr sz="2000" dirty="0"/>
              <a:t> NPS </a:t>
            </a:r>
            <a:r>
              <a:rPr sz="2000" dirty="0" err="1"/>
              <a:t>vyšetření</a:t>
            </a:r>
            <a:r>
              <a:rPr sz="2000" dirty="0"/>
              <a:t> se </a:t>
            </a:r>
            <a:r>
              <a:rPr lang="cs-CZ" sz="2000" dirty="0" smtClean="0"/>
              <a:t>m.</a:t>
            </a:r>
            <a:r>
              <a:rPr sz="2000" dirty="0" smtClean="0"/>
              <a:t> </a:t>
            </a:r>
            <a:r>
              <a:rPr sz="2000" dirty="0" err="1"/>
              <a:t>poškození</a:t>
            </a:r>
            <a:r>
              <a:rPr sz="2000" dirty="0"/>
              <a:t> </a:t>
            </a:r>
            <a:r>
              <a:rPr sz="2000" dirty="0" err="1"/>
              <a:t>neprojeví</a:t>
            </a:r>
            <a:r>
              <a:rPr sz="2000" dirty="0"/>
              <a:t> v </a:t>
            </a:r>
            <a:r>
              <a:rPr sz="2000" dirty="0" err="1"/>
              <a:t>jedné</a:t>
            </a:r>
            <a:r>
              <a:rPr sz="2000" dirty="0"/>
              <a:t> </a:t>
            </a:r>
            <a:r>
              <a:rPr sz="2000" dirty="0" err="1"/>
              <a:t>oblasti</a:t>
            </a:r>
            <a:r>
              <a:rPr sz="2000" dirty="0"/>
              <a:t>, ale </a:t>
            </a:r>
            <a:r>
              <a:rPr sz="2000" dirty="0" err="1"/>
              <a:t>ovlivní</a:t>
            </a:r>
            <a:r>
              <a:rPr sz="2000" dirty="0"/>
              <a:t> </a:t>
            </a:r>
            <a:r>
              <a:rPr sz="2000" dirty="0" err="1"/>
              <a:t>výsledky</a:t>
            </a:r>
            <a:r>
              <a:rPr sz="2000" dirty="0"/>
              <a:t> v </a:t>
            </a:r>
            <a:r>
              <a:rPr sz="2000" dirty="0" err="1"/>
              <a:t>různých</a:t>
            </a:r>
            <a:r>
              <a:rPr sz="2000" dirty="0"/>
              <a:t> </a:t>
            </a:r>
            <a:r>
              <a:rPr sz="2000" dirty="0" err="1"/>
              <a:t>doménách</a:t>
            </a:r>
            <a:endParaRPr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Anatomie a neurofyziologie"/>
          <p:cNvSpPr txBox="1">
            <a:spLocks noGrp="1"/>
          </p:cNvSpPr>
          <p:nvPr>
            <p:ph type="title"/>
          </p:nvPr>
        </p:nvSpPr>
        <p:spPr>
          <a:xfrm>
            <a:off x="2903290" y="456911"/>
            <a:ext cx="10034235" cy="1838973"/>
          </a:xfrm>
          <a:prstGeom prst="rect">
            <a:avLst/>
          </a:prstGeom>
        </p:spPr>
        <p:txBody>
          <a:bodyPr>
            <a:normAutofit/>
          </a:bodyPr>
          <a:lstStyle>
            <a:lvl1pPr defTabSz="502412">
              <a:defRPr sz="6880"/>
            </a:lvl1pPr>
          </a:lstStyle>
          <a:p>
            <a:r>
              <a:rPr sz="4800" dirty="0" err="1"/>
              <a:t>Anatomie</a:t>
            </a:r>
            <a:r>
              <a:rPr sz="4800" dirty="0"/>
              <a:t> a </a:t>
            </a:r>
            <a:r>
              <a:rPr sz="4800" dirty="0" err="1"/>
              <a:t>neurofyziologie</a:t>
            </a:r>
            <a:endParaRPr sz="4800" dirty="0"/>
          </a:p>
        </p:txBody>
      </p:sp>
      <p:sp>
        <p:nvSpPr>
          <p:cNvPr id="126" name="Skládá se ze dvou hemisfér…"/>
          <p:cNvSpPr txBox="1">
            <a:spLocks noGrp="1"/>
          </p:cNvSpPr>
          <p:nvPr>
            <p:ph type="body" idx="1"/>
          </p:nvPr>
        </p:nvSpPr>
        <p:spPr>
          <a:xfrm>
            <a:off x="531341" y="2246457"/>
            <a:ext cx="12072551" cy="72558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s</a:t>
            </a:r>
            <a:r>
              <a:rPr sz="2200" dirty="0" err="1" smtClean="0"/>
              <a:t>kládá</a:t>
            </a:r>
            <a:r>
              <a:rPr sz="2200" dirty="0" smtClean="0"/>
              <a:t> </a:t>
            </a:r>
            <a:r>
              <a:rPr sz="2200" dirty="0"/>
              <a:t>se </a:t>
            </a:r>
            <a:r>
              <a:rPr sz="2200" dirty="0" err="1"/>
              <a:t>ze</a:t>
            </a:r>
            <a:r>
              <a:rPr sz="2200" dirty="0"/>
              <a:t> </a:t>
            </a:r>
            <a:r>
              <a:rPr sz="2200" dirty="0" err="1"/>
              <a:t>dvou</a:t>
            </a:r>
            <a:r>
              <a:rPr sz="2200" dirty="0"/>
              <a:t> </a:t>
            </a:r>
            <a:r>
              <a:rPr sz="2200" dirty="0" err="1"/>
              <a:t>hemisfér</a:t>
            </a:r>
            <a:endParaRPr sz="22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m</a:t>
            </a:r>
            <a:r>
              <a:rPr sz="2200" dirty="0" err="1" smtClean="0"/>
              <a:t>ezi</a:t>
            </a:r>
            <a:r>
              <a:rPr sz="2200" dirty="0" smtClean="0"/>
              <a:t> </a:t>
            </a:r>
            <a:r>
              <a:rPr sz="2200" dirty="0" err="1"/>
              <a:t>hemisférami</a:t>
            </a:r>
            <a:r>
              <a:rPr sz="2200" dirty="0"/>
              <a:t> </a:t>
            </a:r>
            <a:r>
              <a:rPr sz="2200" dirty="0" err="1"/>
              <a:t>asymetrie</a:t>
            </a:r>
            <a:r>
              <a:rPr sz="2200" dirty="0"/>
              <a:t>, </a:t>
            </a:r>
            <a:r>
              <a:rPr sz="2200" dirty="0" err="1"/>
              <a:t>která</a:t>
            </a:r>
            <a:r>
              <a:rPr sz="2200" dirty="0"/>
              <a:t> se </a:t>
            </a:r>
            <a:r>
              <a:rPr sz="2200" dirty="0" err="1"/>
              <a:t>mezi</a:t>
            </a:r>
            <a:r>
              <a:rPr sz="2200" dirty="0"/>
              <a:t> </a:t>
            </a:r>
            <a:r>
              <a:rPr sz="2200" dirty="0" err="1"/>
              <a:t>lidmi</a:t>
            </a:r>
            <a:r>
              <a:rPr sz="2200" dirty="0"/>
              <a:t> </a:t>
            </a:r>
            <a:r>
              <a:rPr sz="2200" dirty="0" err="1"/>
              <a:t>liší</a:t>
            </a:r>
            <a:endParaRPr sz="22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s</a:t>
            </a:r>
            <a:r>
              <a:rPr sz="2200" dirty="0" err="1" smtClean="0"/>
              <a:t>třední</a:t>
            </a:r>
            <a:r>
              <a:rPr sz="2200" dirty="0" smtClean="0"/>
              <a:t> </a:t>
            </a:r>
            <a:r>
              <a:rPr sz="2200" dirty="0" err="1"/>
              <a:t>část</a:t>
            </a:r>
            <a:r>
              <a:rPr sz="2200" dirty="0"/>
              <a:t> </a:t>
            </a:r>
            <a:r>
              <a:rPr sz="2200" dirty="0" err="1"/>
              <a:t>mozečku</a:t>
            </a:r>
            <a:r>
              <a:rPr sz="2200" dirty="0"/>
              <a:t> </a:t>
            </a:r>
            <a:r>
              <a:rPr sz="2200" dirty="0" err="1"/>
              <a:t>tvoří</a:t>
            </a:r>
            <a:r>
              <a:rPr sz="2200" dirty="0"/>
              <a:t> vermis</a:t>
            </a:r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d</a:t>
            </a:r>
            <a:r>
              <a:rPr sz="2200" dirty="0" smtClean="0"/>
              <a:t>le </a:t>
            </a:r>
            <a:r>
              <a:rPr sz="2200" dirty="0" err="1"/>
              <a:t>mediolaterálního</a:t>
            </a:r>
            <a:r>
              <a:rPr sz="2200" dirty="0"/>
              <a:t> </a:t>
            </a:r>
            <a:r>
              <a:rPr sz="2200" dirty="0" err="1"/>
              <a:t>gradientu</a:t>
            </a:r>
            <a:r>
              <a:rPr sz="2200" dirty="0"/>
              <a:t> se </a:t>
            </a:r>
            <a:r>
              <a:rPr sz="2200" dirty="0" err="1"/>
              <a:t>dělí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oblast </a:t>
            </a:r>
            <a:r>
              <a:rPr sz="2200" dirty="0" err="1" smtClean="0"/>
              <a:t>mediální</a:t>
            </a:r>
            <a:r>
              <a:rPr lang="cs-CZ" sz="2200" dirty="0" smtClean="0"/>
              <a:t> </a:t>
            </a:r>
            <a:r>
              <a:rPr sz="2200" dirty="0" smtClean="0"/>
              <a:t>(</a:t>
            </a:r>
            <a:r>
              <a:rPr sz="2200" dirty="0"/>
              <a:t>vermis), </a:t>
            </a:r>
            <a:r>
              <a:rPr sz="2200" dirty="0" err="1"/>
              <a:t>intermediální</a:t>
            </a:r>
            <a:r>
              <a:rPr sz="2200" dirty="0"/>
              <a:t> </a:t>
            </a:r>
            <a:r>
              <a:rPr lang="cs-CZ" sz="2200" dirty="0" smtClean="0"/>
              <a:t>                 </a:t>
            </a:r>
            <a:r>
              <a:rPr sz="2200" dirty="0" smtClean="0"/>
              <a:t>a </a:t>
            </a:r>
            <a:r>
              <a:rPr sz="2200" dirty="0" err="1"/>
              <a:t>laterální</a:t>
            </a:r>
            <a:endParaRPr sz="22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d</a:t>
            </a:r>
            <a:r>
              <a:rPr sz="2200" dirty="0" smtClean="0"/>
              <a:t>le </a:t>
            </a:r>
            <a:r>
              <a:rPr sz="2200" dirty="0" err="1"/>
              <a:t>anteroposteriorního</a:t>
            </a:r>
            <a:r>
              <a:rPr sz="2200" dirty="0"/>
              <a:t> </a:t>
            </a:r>
            <a:r>
              <a:rPr sz="2200" dirty="0" err="1"/>
              <a:t>gradientu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přední</a:t>
            </a:r>
            <a:r>
              <a:rPr sz="2200" dirty="0"/>
              <a:t> (</a:t>
            </a:r>
            <a:r>
              <a:rPr sz="2200" dirty="0" err="1"/>
              <a:t>anteriorní</a:t>
            </a:r>
            <a:r>
              <a:rPr sz="2200" dirty="0"/>
              <a:t>) a </a:t>
            </a:r>
            <a:r>
              <a:rPr sz="2200" dirty="0" err="1"/>
              <a:t>zadní</a:t>
            </a:r>
            <a:r>
              <a:rPr sz="2200" dirty="0"/>
              <a:t> (</a:t>
            </a:r>
            <a:r>
              <a:rPr sz="2200" dirty="0" err="1"/>
              <a:t>posteriorní</a:t>
            </a:r>
            <a:r>
              <a:rPr sz="2200" dirty="0"/>
              <a:t>) </a:t>
            </a:r>
            <a:r>
              <a:rPr sz="2200" dirty="0" err="1"/>
              <a:t>laloky</a:t>
            </a:r>
            <a:endParaRPr sz="22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smtClean="0"/>
              <a:t>z</a:t>
            </a:r>
            <a:r>
              <a:rPr sz="2200" dirty="0" smtClean="0"/>
              <a:t> </a:t>
            </a:r>
            <a:r>
              <a:rPr sz="2200" dirty="0" err="1"/>
              <a:t>ventrálního</a:t>
            </a:r>
            <a:r>
              <a:rPr sz="2200" dirty="0"/>
              <a:t> </a:t>
            </a:r>
            <a:r>
              <a:rPr sz="2200" dirty="0" err="1"/>
              <a:t>pohledu</a:t>
            </a:r>
            <a:r>
              <a:rPr sz="2200" dirty="0"/>
              <a:t> je </a:t>
            </a:r>
            <a:r>
              <a:rPr sz="2200" dirty="0" err="1"/>
              <a:t>patrný</a:t>
            </a:r>
            <a:r>
              <a:rPr sz="2200" dirty="0"/>
              <a:t> </a:t>
            </a:r>
            <a:r>
              <a:rPr sz="2200" dirty="0" err="1"/>
              <a:t>ještě</a:t>
            </a:r>
            <a:r>
              <a:rPr sz="2200" dirty="0"/>
              <a:t> </a:t>
            </a:r>
            <a:r>
              <a:rPr sz="2200" dirty="0" err="1"/>
              <a:t>třetí</a:t>
            </a:r>
            <a:r>
              <a:rPr sz="2200" dirty="0"/>
              <a:t> </a:t>
            </a:r>
            <a:r>
              <a:rPr sz="2200" dirty="0" err="1"/>
              <a:t>menší</a:t>
            </a:r>
            <a:r>
              <a:rPr sz="2200" dirty="0"/>
              <a:t> </a:t>
            </a:r>
            <a:r>
              <a:rPr sz="2200" dirty="0" err="1"/>
              <a:t>lalok</a:t>
            </a:r>
            <a:r>
              <a:rPr sz="2200" dirty="0"/>
              <a:t> </a:t>
            </a:r>
            <a:r>
              <a:rPr sz="2200" dirty="0" err="1"/>
              <a:t>flokulonodulární</a:t>
            </a:r>
            <a:endParaRPr sz="22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d</a:t>
            </a:r>
            <a:r>
              <a:rPr sz="2200" dirty="0" err="1" smtClean="0"/>
              <a:t>ále</a:t>
            </a:r>
            <a:r>
              <a:rPr sz="2200" dirty="0" smtClean="0"/>
              <a:t> </a:t>
            </a:r>
            <a:r>
              <a:rPr sz="2200" dirty="0"/>
              <a:t>se </a:t>
            </a:r>
            <a:r>
              <a:rPr sz="2200" dirty="0" err="1"/>
              <a:t>mozeček</a:t>
            </a:r>
            <a:r>
              <a:rPr sz="2200" dirty="0"/>
              <a:t> </a:t>
            </a:r>
            <a:r>
              <a:rPr sz="2200" dirty="0" err="1"/>
              <a:t>dělí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10 </a:t>
            </a:r>
            <a:r>
              <a:rPr sz="2200" dirty="0" err="1"/>
              <a:t>menších</a:t>
            </a:r>
            <a:r>
              <a:rPr sz="2200" dirty="0"/>
              <a:t> </a:t>
            </a:r>
            <a:r>
              <a:rPr sz="2200" dirty="0" err="1"/>
              <a:t>oblastí</a:t>
            </a:r>
            <a:r>
              <a:rPr sz="2200" dirty="0"/>
              <a:t> (</a:t>
            </a:r>
            <a:r>
              <a:rPr sz="2200" dirty="0" err="1"/>
              <a:t>lobulus</a:t>
            </a:r>
            <a:r>
              <a:rPr sz="2200" dirty="0"/>
              <a:t> I-X) </a:t>
            </a:r>
            <a:r>
              <a:rPr sz="2200" dirty="0" err="1"/>
              <a:t>dle</a:t>
            </a:r>
            <a:r>
              <a:rPr sz="2200" dirty="0"/>
              <a:t> </a:t>
            </a:r>
            <a:r>
              <a:rPr sz="2200" dirty="0" err="1"/>
              <a:t>propojení</a:t>
            </a:r>
            <a:r>
              <a:rPr sz="2200" dirty="0"/>
              <a:t> s </a:t>
            </a:r>
            <a:r>
              <a:rPr sz="2200" dirty="0" err="1"/>
              <a:t>různými</a:t>
            </a:r>
            <a:r>
              <a:rPr sz="2200" dirty="0"/>
              <a:t> </a:t>
            </a:r>
            <a:r>
              <a:rPr sz="2200" dirty="0" err="1"/>
              <a:t>oblastmi</a:t>
            </a:r>
            <a:r>
              <a:rPr sz="2200" dirty="0"/>
              <a:t> </a:t>
            </a:r>
            <a:r>
              <a:rPr sz="2200" dirty="0" err="1"/>
              <a:t>mozkové</a:t>
            </a:r>
            <a:r>
              <a:rPr sz="2200" dirty="0"/>
              <a:t> </a:t>
            </a:r>
            <a:r>
              <a:rPr sz="2200" dirty="0" err="1"/>
              <a:t>kůry</a:t>
            </a:r>
            <a:endParaRPr sz="22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p</a:t>
            </a:r>
            <a:r>
              <a:rPr sz="2200" dirty="0" err="1" smtClean="0"/>
              <a:t>ovrch</a:t>
            </a:r>
            <a:r>
              <a:rPr sz="2200" dirty="0" smtClean="0"/>
              <a:t> </a:t>
            </a:r>
            <a:r>
              <a:rPr sz="2200" dirty="0" err="1"/>
              <a:t>tvoří</a:t>
            </a:r>
            <a:r>
              <a:rPr sz="2200" dirty="0"/>
              <a:t> </a:t>
            </a:r>
            <a:r>
              <a:rPr sz="2200" dirty="0" err="1"/>
              <a:t>mozečková</a:t>
            </a:r>
            <a:r>
              <a:rPr sz="2200" dirty="0"/>
              <a:t> </a:t>
            </a:r>
            <a:r>
              <a:rPr sz="2200" dirty="0" err="1"/>
              <a:t>kůra</a:t>
            </a:r>
            <a:r>
              <a:rPr sz="2200" dirty="0"/>
              <a:t> (</a:t>
            </a:r>
            <a:r>
              <a:rPr sz="2200" dirty="0" err="1"/>
              <a:t>šedá</a:t>
            </a:r>
            <a:r>
              <a:rPr sz="2200" dirty="0"/>
              <a:t> </a:t>
            </a:r>
            <a:r>
              <a:rPr sz="2200" dirty="0" err="1"/>
              <a:t>hmota</a:t>
            </a:r>
            <a:r>
              <a:rPr sz="2200" dirty="0"/>
              <a:t>), pod </a:t>
            </a:r>
            <a:r>
              <a:rPr sz="2200" dirty="0" err="1"/>
              <a:t>ní</a:t>
            </a:r>
            <a:r>
              <a:rPr sz="2200" dirty="0"/>
              <a:t> </a:t>
            </a:r>
            <a:r>
              <a:rPr sz="2200" dirty="0" err="1"/>
              <a:t>bílá</a:t>
            </a:r>
            <a:r>
              <a:rPr sz="2200" dirty="0"/>
              <a:t> </a:t>
            </a:r>
            <a:r>
              <a:rPr sz="2200" dirty="0" err="1"/>
              <a:t>hmota</a:t>
            </a:r>
            <a:r>
              <a:rPr sz="2200" dirty="0"/>
              <a:t> a v </a:t>
            </a:r>
            <a:r>
              <a:rPr sz="2200" dirty="0" err="1"/>
              <a:t>její</a:t>
            </a:r>
            <a:r>
              <a:rPr sz="2200" dirty="0"/>
              <a:t> </a:t>
            </a:r>
            <a:r>
              <a:rPr sz="2200" dirty="0" err="1"/>
              <a:t>ventrální</a:t>
            </a:r>
            <a:r>
              <a:rPr sz="2200" dirty="0"/>
              <a:t> </a:t>
            </a:r>
            <a:r>
              <a:rPr sz="2200" dirty="0" err="1"/>
              <a:t>části</a:t>
            </a:r>
            <a:r>
              <a:rPr sz="2200" dirty="0"/>
              <a:t> </a:t>
            </a:r>
            <a:r>
              <a:rPr sz="2200" dirty="0" err="1"/>
              <a:t>leží</a:t>
            </a:r>
            <a:r>
              <a:rPr sz="2200" dirty="0"/>
              <a:t> </a:t>
            </a:r>
            <a:r>
              <a:rPr sz="2200" dirty="0" err="1"/>
              <a:t>hluboká</a:t>
            </a:r>
            <a:r>
              <a:rPr sz="2200" dirty="0"/>
              <a:t> </a:t>
            </a:r>
            <a:r>
              <a:rPr sz="2200" dirty="0" err="1"/>
              <a:t>mozečková</a:t>
            </a:r>
            <a:r>
              <a:rPr sz="2200" dirty="0"/>
              <a:t> </a:t>
            </a:r>
            <a:r>
              <a:rPr sz="2200" dirty="0" err="1"/>
              <a:t>jádra</a:t>
            </a:r>
            <a:endParaRPr sz="22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k</a:t>
            </a:r>
            <a:r>
              <a:rPr sz="2200" dirty="0" err="1" smtClean="0"/>
              <a:t>ůra</a:t>
            </a:r>
            <a:r>
              <a:rPr sz="2200" dirty="0" smtClean="0"/>
              <a:t> </a:t>
            </a:r>
            <a:r>
              <a:rPr sz="2200" dirty="0" err="1"/>
              <a:t>mozečku</a:t>
            </a:r>
            <a:r>
              <a:rPr sz="2200" dirty="0"/>
              <a:t> </a:t>
            </a:r>
            <a:r>
              <a:rPr sz="2200" dirty="0" err="1"/>
              <a:t>má</a:t>
            </a:r>
            <a:r>
              <a:rPr sz="2200" dirty="0"/>
              <a:t> </a:t>
            </a:r>
            <a:r>
              <a:rPr sz="2200" dirty="0" err="1"/>
              <a:t>tři</a:t>
            </a:r>
            <a:r>
              <a:rPr sz="2200" dirty="0"/>
              <a:t> </a:t>
            </a:r>
            <a:r>
              <a:rPr sz="2200" dirty="0" err="1"/>
              <a:t>vrstvy</a:t>
            </a:r>
            <a:r>
              <a:rPr sz="2200" dirty="0"/>
              <a:t> - </a:t>
            </a:r>
            <a:r>
              <a:rPr sz="2200" dirty="0" err="1"/>
              <a:t>povrch</a:t>
            </a:r>
            <a:r>
              <a:rPr sz="2200" dirty="0"/>
              <a:t> </a:t>
            </a:r>
            <a:r>
              <a:rPr sz="2200" dirty="0" err="1"/>
              <a:t>tvoří</a:t>
            </a:r>
            <a:r>
              <a:rPr sz="2200" dirty="0"/>
              <a:t> </a:t>
            </a:r>
            <a:r>
              <a:rPr sz="2200" dirty="0" err="1"/>
              <a:t>tzv</a:t>
            </a:r>
            <a:r>
              <a:rPr sz="2200" dirty="0"/>
              <a:t>. </a:t>
            </a:r>
            <a:r>
              <a:rPr sz="2200" dirty="0" err="1"/>
              <a:t>molekulární</a:t>
            </a:r>
            <a:r>
              <a:rPr sz="2200" dirty="0"/>
              <a:t> </a:t>
            </a:r>
            <a:r>
              <a:rPr sz="2200" dirty="0" err="1"/>
              <a:t>vrstva</a:t>
            </a:r>
            <a:r>
              <a:rPr sz="2200" dirty="0"/>
              <a:t>, </a:t>
            </a:r>
            <a:r>
              <a:rPr sz="2200" dirty="0" err="1"/>
              <a:t>ve</a:t>
            </a:r>
            <a:r>
              <a:rPr sz="2200" dirty="0"/>
              <a:t> </a:t>
            </a:r>
            <a:r>
              <a:rPr sz="2200" dirty="0" err="1"/>
              <a:t>střední</a:t>
            </a:r>
            <a:r>
              <a:rPr sz="2200" dirty="0"/>
              <a:t> </a:t>
            </a:r>
            <a:r>
              <a:rPr sz="2200" dirty="0" err="1"/>
              <a:t>vrstvě</a:t>
            </a:r>
            <a:r>
              <a:rPr sz="2200" dirty="0"/>
              <a:t> </a:t>
            </a:r>
            <a:r>
              <a:rPr sz="2200" dirty="0" err="1"/>
              <a:t>nacházíme</a:t>
            </a:r>
            <a:r>
              <a:rPr sz="2200" dirty="0"/>
              <a:t> </a:t>
            </a:r>
            <a:r>
              <a:rPr sz="2200" dirty="0" err="1"/>
              <a:t>Purkyňovy</a:t>
            </a:r>
            <a:r>
              <a:rPr sz="2200" dirty="0"/>
              <a:t> </a:t>
            </a:r>
            <a:r>
              <a:rPr sz="2200" dirty="0" err="1"/>
              <a:t>buňky</a:t>
            </a:r>
            <a:r>
              <a:rPr sz="2200" dirty="0"/>
              <a:t> a </a:t>
            </a:r>
            <a:r>
              <a:rPr sz="2200" dirty="0" err="1"/>
              <a:t>vnitřní</a:t>
            </a:r>
            <a:r>
              <a:rPr sz="2200" dirty="0"/>
              <a:t> </a:t>
            </a:r>
            <a:r>
              <a:rPr sz="2200" dirty="0" err="1"/>
              <a:t>tzv</a:t>
            </a:r>
            <a:r>
              <a:rPr sz="2200" dirty="0"/>
              <a:t>. </a:t>
            </a:r>
            <a:r>
              <a:rPr sz="2200" dirty="0" err="1"/>
              <a:t>granulární</a:t>
            </a:r>
            <a:r>
              <a:rPr sz="2200" dirty="0"/>
              <a:t> </a:t>
            </a:r>
            <a:r>
              <a:rPr sz="2200" dirty="0" err="1"/>
              <a:t>vrstvu</a:t>
            </a:r>
            <a:r>
              <a:rPr sz="2200" dirty="0"/>
              <a:t> </a:t>
            </a:r>
            <a:r>
              <a:rPr sz="2200" dirty="0" err="1"/>
              <a:t>tvoří</a:t>
            </a:r>
            <a:r>
              <a:rPr sz="2200" dirty="0"/>
              <a:t> </a:t>
            </a:r>
            <a:r>
              <a:rPr sz="2200" dirty="0" err="1"/>
              <a:t>granulární</a:t>
            </a:r>
            <a:r>
              <a:rPr sz="2200" dirty="0"/>
              <a:t> a </a:t>
            </a:r>
            <a:r>
              <a:rPr sz="2200" dirty="0" err="1"/>
              <a:t>Golgiho</a:t>
            </a:r>
            <a:r>
              <a:rPr sz="2200" dirty="0"/>
              <a:t> </a:t>
            </a:r>
            <a:r>
              <a:rPr sz="2200" dirty="0" err="1"/>
              <a:t>buňky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Infrastruktura - mikrokomplexy"/>
          <p:cNvSpPr txBox="1">
            <a:spLocks noGrp="1"/>
          </p:cNvSpPr>
          <p:nvPr>
            <p:ph type="title"/>
          </p:nvPr>
        </p:nvSpPr>
        <p:spPr>
          <a:xfrm>
            <a:off x="1883719" y="543411"/>
            <a:ext cx="11121081" cy="1838973"/>
          </a:xfrm>
          <a:prstGeom prst="rect">
            <a:avLst/>
          </a:prstGeom>
        </p:spPr>
        <p:txBody>
          <a:bodyPr>
            <a:normAutofit/>
          </a:bodyPr>
          <a:lstStyle>
            <a:lvl1pPr defTabSz="484886">
              <a:defRPr sz="6640"/>
            </a:lvl1pPr>
          </a:lstStyle>
          <a:p>
            <a:r>
              <a:rPr sz="4800" dirty="0" err="1"/>
              <a:t>Infrastruktura</a:t>
            </a:r>
            <a:r>
              <a:rPr sz="4800" dirty="0"/>
              <a:t> - </a:t>
            </a:r>
            <a:r>
              <a:rPr sz="4800" dirty="0" err="1"/>
              <a:t>mikrokomplexy</a:t>
            </a:r>
            <a:endParaRPr sz="4800" dirty="0"/>
          </a:p>
        </p:txBody>
      </p:sp>
      <p:sp>
        <p:nvSpPr>
          <p:cNvPr id="129" name="Uspořádání buněk uvnitř mozečku není jednoduché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355600" indent="-355600" defTabSz="467359">
              <a:spcBef>
                <a:spcPts val="3300"/>
              </a:spcBef>
              <a:defRPr sz="2560"/>
            </a:pPr>
            <a:r>
              <a:rPr lang="cs-CZ" sz="2400" dirty="0" err="1" smtClean="0"/>
              <a:t>u</a:t>
            </a:r>
            <a:r>
              <a:rPr sz="2400" dirty="0" err="1" smtClean="0"/>
              <a:t>spořádání</a:t>
            </a:r>
            <a:r>
              <a:rPr sz="2400" dirty="0" smtClean="0"/>
              <a:t> </a:t>
            </a:r>
            <a:r>
              <a:rPr sz="2400" dirty="0" err="1"/>
              <a:t>buněk</a:t>
            </a:r>
            <a:r>
              <a:rPr sz="2400" dirty="0"/>
              <a:t> </a:t>
            </a:r>
            <a:r>
              <a:rPr sz="2400" dirty="0" err="1"/>
              <a:t>uvnitř</a:t>
            </a:r>
            <a:r>
              <a:rPr sz="2400" dirty="0"/>
              <a:t> </a:t>
            </a:r>
            <a:r>
              <a:rPr sz="2400" dirty="0" err="1"/>
              <a:t>mozečku</a:t>
            </a:r>
            <a:r>
              <a:rPr sz="2400" dirty="0"/>
              <a:t> </a:t>
            </a:r>
            <a:r>
              <a:rPr sz="2400" dirty="0" err="1"/>
              <a:t>není</a:t>
            </a:r>
            <a:r>
              <a:rPr sz="2400" dirty="0"/>
              <a:t> </a:t>
            </a:r>
            <a:r>
              <a:rPr sz="2400" dirty="0" err="1"/>
              <a:t>jednoduché</a:t>
            </a:r>
            <a:endParaRPr sz="2400" dirty="0"/>
          </a:p>
          <a:p>
            <a:pPr marL="355600" indent="-355600" defTabSz="467359">
              <a:spcBef>
                <a:spcPts val="3300"/>
              </a:spcBef>
              <a:defRPr sz="2560"/>
            </a:pPr>
            <a:r>
              <a:rPr lang="cs-CZ" sz="2400" dirty="0" err="1" smtClean="0"/>
              <a:t>m</a:t>
            </a:r>
            <a:r>
              <a:rPr sz="2400" dirty="0" err="1" smtClean="0"/>
              <a:t>ozeček</a:t>
            </a:r>
            <a:r>
              <a:rPr sz="2400" dirty="0" smtClean="0"/>
              <a:t> </a:t>
            </a:r>
            <a:r>
              <a:rPr sz="2400" dirty="0"/>
              <a:t>se </a:t>
            </a:r>
            <a:r>
              <a:rPr sz="2400" dirty="0" err="1"/>
              <a:t>skládá</a:t>
            </a:r>
            <a:r>
              <a:rPr sz="2400" dirty="0"/>
              <a:t> </a:t>
            </a:r>
            <a:r>
              <a:rPr sz="2400" dirty="0" err="1"/>
              <a:t>ze</a:t>
            </a:r>
            <a:r>
              <a:rPr sz="2400" dirty="0"/>
              <a:t> </a:t>
            </a:r>
            <a:r>
              <a:rPr sz="2400" dirty="0" err="1"/>
              <a:t>samostatných</a:t>
            </a:r>
            <a:r>
              <a:rPr sz="2400" dirty="0"/>
              <a:t> </a:t>
            </a:r>
            <a:r>
              <a:rPr sz="2400" dirty="0" err="1"/>
              <a:t>modulů</a:t>
            </a:r>
            <a:r>
              <a:rPr sz="2400" dirty="0"/>
              <a:t> - </a:t>
            </a:r>
            <a:r>
              <a:rPr sz="2400" dirty="0" err="1"/>
              <a:t>mikrokomplexů</a:t>
            </a:r>
            <a:endParaRPr sz="2400" dirty="0"/>
          </a:p>
          <a:p>
            <a:pPr marL="355600" indent="-355600" defTabSz="467359">
              <a:spcBef>
                <a:spcPts val="3300"/>
              </a:spcBef>
              <a:defRPr sz="2560"/>
            </a:pPr>
            <a:r>
              <a:rPr lang="cs-CZ" sz="2400" dirty="0" err="1" smtClean="0"/>
              <a:t>h</a:t>
            </a:r>
            <a:r>
              <a:rPr sz="2400" dirty="0" err="1" smtClean="0"/>
              <a:t>omogenní</a:t>
            </a:r>
            <a:r>
              <a:rPr sz="2400" dirty="0" smtClean="0"/>
              <a:t> </a:t>
            </a:r>
            <a:r>
              <a:rPr sz="2400" dirty="0" err="1"/>
              <a:t>struktura</a:t>
            </a:r>
            <a:r>
              <a:rPr sz="2400" dirty="0"/>
              <a:t> - </a:t>
            </a:r>
            <a:r>
              <a:rPr sz="2400" dirty="0" err="1"/>
              <a:t>fce</a:t>
            </a:r>
            <a:r>
              <a:rPr sz="2400" dirty="0"/>
              <a:t> </a:t>
            </a:r>
            <a:r>
              <a:rPr sz="2400" dirty="0" err="1"/>
              <a:t>mozečku</a:t>
            </a:r>
            <a:r>
              <a:rPr sz="2400" dirty="0"/>
              <a:t> je </a:t>
            </a:r>
            <a:r>
              <a:rPr sz="2400" dirty="0" err="1"/>
              <a:t>jednotná</a:t>
            </a:r>
            <a:endParaRPr sz="2400" dirty="0"/>
          </a:p>
          <a:p>
            <a:pPr marL="355600" indent="-355600" defTabSz="467359">
              <a:spcBef>
                <a:spcPts val="3300"/>
              </a:spcBef>
              <a:defRPr sz="2560"/>
            </a:pPr>
            <a:r>
              <a:rPr lang="cs-CZ" sz="2400" dirty="0" err="1" smtClean="0"/>
              <a:t>j</a:t>
            </a:r>
            <a:r>
              <a:rPr sz="2400" dirty="0" smtClean="0"/>
              <a:t>de </a:t>
            </a:r>
            <a:r>
              <a:rPr sz="2400" dirty="0"/>
              <a:t>o </a:t>
            </a:r>
            <a:r>
              <a:rPr sz="2400" dirty="0" err="1"/>
              <a:t>modulaci</a:t>
            </a:r>
            <a:r>
              <a:rPr sz="2400" dirty="0"/>
              <a:t> </a:t>
            </a:r>
            <a:r>
              <a:rPr sz="2400" dirty="0" err="1"/>
              <a:t>signálu</a:t>
            </a:r>
            <a:r>
              <a:rPr sz="2400" dirty="0"/>
              <a:t>, </a:t>
            </a:r>
            <a:r>
              <a:rPr sz="2400" dirty="0" err="1"/>
              <a:t>tedy</a:t>
            </a:r>
            <a:r>
              <a:rPr sz="2400" dirty="0"/>
              <a:t> </a:t>
            </a:r>
            <a:r>
              <a:rPr sz="2400" dirty="0" err="1"/>
              <a:t>upravování</a:t>
            </a:r>
            <a:r>
              <a:rPr sz="2400" dirty="0"/>
              <a:t> </a:t>
            </a:r>
            <a:r>
              <a:rPr sz="2400" dirty="0" err="1"/>
              <a:t>tempa</a:t>
            </a:r>
            <a:r>
              <a:rPr sz="2400" dirty="0"/>
              <a:t>, </a:t>
            </a:r>
            <a:r>
              <a:rPr sz="2400" dirty="0" err="1"/>
              <a:t>rytmu</a:t>
            </a:r>
            <a:r>
              <a:rPr sz="2400" dirty="0"/>
              <a:t> a </a:t>
            </a:r>
            <a:r>
              <a:rPr sz="2400" dirty="0" err="1"/>
              <a:t>síly</a:t>
            </a:r>
            <a:r>
              <a:rPr sz="2400" dirty="0"/>
              <a:t> </a:t>
            </a:r>
            <a:r>
              <a:rPr sz="2400" dirty="0" err="1"/>
              <a:t>výstupů</a:t>
            </a:r>
            <a:endParaRPr sz="2400" dirty="0"/>
          </a:p>
          <a:p>
            <a:pPr marL="355600" indent="-355600" defTabSz="467359">
              <a:spcBef>
                <a:spcPts val="3300"/>
              </a:spcBef>
              <a:defRPr sz="2560"/>
            </a:pPr>
            <a:r>
              <a:rPr lang="cs-CZ" sz="2400" dirty="0" err="1" smtClean="0"/>
              <a:t>m</a:t>
            </a:r>
            <a:r>
              <a:rPr sz="2400" dirty="0" err="1" smtClean="0"/>
              <a:t>ozeček</a:t>
            </a:r>
            <a:r>
              <a:rPr sz="2400" dirty="0" smtClean="0"/>
              <a:t> </a:t>
            </a:r>
            <a:r>
              <a:rPr sz="2400" dirty="0" err="1"/>
              <a:t>ji</a:t>
            </a:r>
            <a:r>
              <a:rPr sz="2400" dirty="0"/>
              <a:t> </a:t>
            </a:r>
            <a:r>
              <a:rPr sz="2400" dirty="0" err="1"/>
              <a:t>provádí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každém</a:t>
            </a:r>
            <a:r>
              <a:rPr sz="2400" dirty="0"/>
              <a:t> </a:t>
            </a:r>
            <a:r>
              <a:rPr sz="2400" dirty="0" err="1"/>
              <a:t>vstupu</a:t>
            </a:r>
            <a:endParaRPr sz="2400" dirty="0"/>
          </a:p>
          <a:p>
            <a:pPr marL="355600" indent="-355600" defTabSz="467359">
              <a:spcBef>
                <a:spcPts val="3300"/>
              </a:spcBef>
              <a:defRPr sz="2560"/>
            </a:pPr>
            <a:r>
              <a:rPr lang="cs-CZ" sz="2400" dirty="0" err="1" smtClean="0"/>
              <a:t>o</a:t>
            </a:r>
            <a:r>
              <a:rPr sz="2400" dirty="0" err="1" smtClean="0"/>
              <a:t>bsahy</a:t>
            </a:r>
            <a:r>
              <a:rPr sz="2400" dirty="0" smtClean="0"/>
              <a:t> </a:t>
            </a:r>
            <a:r>
              <a:rPr sz="2400" dirty="0"/>
              <a:t>s </a:t>
            </a:r>
            <a:r>
              <a:rPr sz="2400" dirty="0" err="1"/>
              <a:t>nimiž</a:t>
            </a:r>
            <a:r>
              <a:rPr sz="2400" dirty="0"/>
              <a:t> </a:t>
            </a:r>
            <a:r>
              <a:rPr sz="2400" dirty="0" err="1"/>
              <a:t>pracuje</a:t>
            </a:r>
            <a:r>
              <a:rPr sz="2400" dirty="0"/>
              <a:t> </a:t>
            </a:r>
            <a:r>
              <a:rPr sz="2400" dirty="0" err="1"/>
              <a:t>jsou</a:t>
            </a:r>
            <a:r>
              <a:rPr sz="2400" dirty="0"/>
              <a:t> </a:t>
            </a:r>
            <a:r>
              <a:rPr sz="2400" dirty="0" err="1"/>
              <a:t>však</a:t>
            </a:r>
            <a:r>
              <a:rPr sz="2400" dirty="0"/>
              <a:t> </a:t>
            </a:r>
            <a:r>
              <a:rPr sz="2400" dirty="0" err="1"/>
              <a:t>různé</a:t>
            </a:r>
            <a:r>
              <a:rPr sz="2400" dirty="0"/>
              <a:t> - </a:t>
            </a:r>
            <a:r>
              <a:rPr sz="2400" dirty="0" err="1"/>
              <a:t>dle</a:t>
            </a:r>
            <a:r>
              <a:rPr sz="2400" dirty="0"/>
              <a:t> </a:t>
            </a:r>
            <a:r>
              <a:rPr sz="2400" dirty="0" err="1"/>
              <a:t>oblasti</a:t>
            </a:r>
            <a:r>
              <a:rPr sz="2400" dirty="0"/>
              <a:t> </a:t>
            </a:r>
            <a:r>
              <a:rPr sz="2400" dirty="0" err="1"/>
              <a:t>mozkové</a:t>
            </a:r>
            <a:r>
              <a:rPr sz="2400" dirty="0"/>
              <a:t> </a:t>
            </a:r>
            <a:r>
              <a:rPr sz="2400" dirty="0" err="1"/>
              <a:t>kůry</a:t>
            </a:r>
            <a:r>
              <a:rPr sz="2400" dirty="0"/>
              <a:t>, </a:t>
            </a:r>
            <a:r>
              <a:rPr sz="2400" dirty="0" err="1"/>
              <a:t>ze</a:t>
            </a:r>
            <a:r>
              <a:rPr sz="2400" dirty="0"/>
              <a:t> </a:t>
            </a:r>
            <a:r>
              <a:rPr sz="2400" dirty="0" err="1"/>
              <a:t>které</a:t>
            </a:r>
            <a:r>
              <a:rPr sz="2400" dirty="0"/>
              <a:t> </a:t>
            </a:r>
            <a:r>
              <a:rPr sz="2400" dirty="0" err="1"/>
              <a:t>pocházejí</a:t>
            </a:r>
            <a:endParaRPr sz="2400" dirty="0"/>
          </a:p>
          <a:p>
            <a:pPr marL="355600" indent="-355600" defTabSz="467359">
              <a:spcBef>
                <a:spcPts val="3300"/>
              </a:spcBef>
              <a:defRPr sz="2560"/>
            </a:pPr>
            <a:r>
              <a:rPr lang="cs-CZ" sz="2400" dirty="0" err="1" smtClean="0"/>
              <a:t>k</a:t>
            </a:r>
            <a:r>
              <a:rPr sz="2400" dirty="0" err="1" smtClean="0"/>
              <a:t>aždý</a:t>
            </a:r>
            <a:r>
              <a:rPr sz="2400" dirty="0" smtClean="0"/>
              <a:t> </a:t>
            </a:r>
            <a:r>
              <a:rPr sz="2400" dirty="0" err="1"/>
              <a:t>mikrokomplex</a:t>
            </a:r>
            <a:r>
              <a:rPr sz="2400" dirty="0"/>
              <a:t> </a:t>
            </a:r>
            <a:r>
              <a:rPr sz="2400" dirty="0" err="1"/>
              <a:t>tak</a:t>
            </a:r>
            <a:r>
              <a:rPr sz="2400" dirty="0"/>
              <a:t> v </a:t>
            </a:r>
            <a:r>
              <a:rPr sz="2400" dirty="0" err="1"/>
              <a:t>závislosti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konkrétním</a:t>
            </a:r>
            <a:r>
              <a:rPr sz="2400" dirty="0"/>
              <a:t> </a:t>
            </a:r>
            <a:r>
              <a:rPr sz="2400" dirty="0" err="1"/>
              <a:t>propojení</a:t>
            </a:r>
            <a:r>
              <a:rPr sz="2400" dirty="0"/>
              <a:t> </a:t>
            </a:r>
            <a:r>
              <a:rPr sz="2400" dirty="0" err="1"/>
              <a:t>může</a:t>
            </a:r>
            <a:r>
              <a:rPr sz="2400" dirty="0"/>
              <a:t> </a:t>
            </a:r>
            <a:r>
              <a:rPr sz="2400" dirty="0" err="1"/>
              <a:t>mít</a:t>
            </a:r>
            <a:r>
              <a:rPr sz="2400" dirty="0"/>
              <a:t> </a:t>
            </a:r>
            <a:r>
              <a:rPr sz="2400" dirty="0" err="1"/>
              <a:t>specifickou</a:t>
            </a:r>
            <a:r>
              <a:rPr sz="2400" dirty="0"/>
              <a:t> </a:t>
            </a:r>
            <a:r>
              <a:rPr sz="2400" dirty="0" err="1"/>
              <a:t>fci</a:t>
            </a:r>
            <a:endParaRPr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ropojení a okruhy"/>
          <p:cNvSpPr txBox="1">
            <a:spLocks noGrp="1"/>
          </p:cNvSpPr>
          <p:nvPr>
            <p:ph type="title"/>
          </p:nvPr>
        </p:nvSpPr>
        <p:spPr>
          <a:xfrm>
            <a:off x="3484057" y="506341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Propojení</a:t>
            </a:r>
            <a:r>
              <a:rPr sz="4800" dirty="0"/>
              <a:t> a </a:t>
            </a:r>
            <a:r>
              <a:rPr sz="4800" dirty="0" err="1"/>
              <a:t>okruhy</a:t>
            </a:r>
            <a:endParaRPr sz="4800" dirty="0"/>
          </a:p>
        </p:txBody>
      </p:sp>
      <p:sp>
        <p:nvSpPr>
          <p:cNvPr id="132" name="Aferentní dráhy mozečku vedou z dolní olivy (tzv. šplhavá vlákna), mozkového kmene, pontu a míchy (tzv. mechová vlákna) - díky tomuto propojení dostává informace ze všech smyslů a z mozkové kůry…"/>
          <p:cNvSpPr txBox="1">
            <a:spLocks noGrp="1"/>
          </p:cNvSpPr>
          <p:nvPr>
            <p:ph type="body" idx="1"/>
          </p:nvPr>
        </p:nvSpPr>
        <p:spPr>
          <a:xfrm>
            <a:off x="383059" y="2075936"/>
            <a:ext cx="12505037" cy="7158681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2254" indent="-262254" defTabSz="344677">
              <a:lnSpc>
                <a:spcPct val="100000"/>
              </a:lnSpc>
              <a:spcBef>
                <a:spcPts val="2400"/>
              </a:spcBef>
              <a:defRPr sz="1887"/>
            </a:pPr>
            <a:r>
              <a:rPr lang="cs-CZ" sz="2200" dirty="0" err="1" smtClean="0"/>
              <a:t>a</a:t>
            </a:r>
            <a:r>
              <a:rPr sz="2200" dirty="0" err="1" smtClean="0"/>
              <a:t>ferentní</a:t>
            </a:r>
            <a:r>
              <a:rPr sz="2200" dirty="0" smtClean="0"/>
              <a:t> </a:t>
            </a:r>
            <a:r>
              <a:rPr sz="2200" dirty="0" err="1"/>
              <a:t>dráhy</a:t>
            </a:r>
            <a:r>
              <a:rPr sz="2200" dirty="0"/>
              <a:t> </a:t>
            </a:r>
            <a:r>
              <a:rPr sz="2200" dirty="0" err="1"/>
              <a:t>mozečku</a:t>
            </a:r>
            <a:r>
              <a:rPr sz="2200" dirty="0"/>
              <a:t> </a:t>
            </a:r>
            <a:r>
              <a:rPr sz="2200" dirty="0" err="1"/>
              <a:t>vedou</a:t>
            </a:r>
            <a:r>
              <a:rPr sz="2200" dirty="0"/>
              <a:t> z </a:t>
            </a:r>
            <a:r>
              <a:rPr sz="2200" dirty="0" err="1"/>
              <a:t>dolní</a:t>
            </a:r>
            <a:r>
              <a:rPr sz="2200" dirty="0"/>
              <a:t> </a:t>
            </a:r>
            <a:r>
              <a:rPr sz="2200" dirty="0" err="1"/>
              <a:t>olivy</a:t>
            </a:r>
            <a:r>
              <a:rPr sz="2200" dirty="0"/>
              <a:t> (</a:t>
            </a:r>
            <a:r>
              <a:rPr sz="2200" dirty="0" err="1"/>
              <a:t>tzv</a:t>
            </a:r>
            <a:r>
              <a:rPr sz="2200" dirty="0"/>
              <a:t>. </a:t>
            </a:r>
            <a:r>
              <a:rPr sz="2200" dirty="0" err="1"/>
              <a:t>šplhavá</a:t>
            </a:r>
            <a:r>
              <a:rPr sz="2200" dirty="0"/>
              <a:t> </a:t>
            </a:r>
            <a:r>
              <a:rPr sz="2200" dirty="0" err="1"/>
              <a:t>vlákna</a:t>
            </a:r>
            <a:r>
              <a:rPr sz="2200" dirty="0"/>
              <a:t>), </a:t>
            </a:r>
            <a:r>
              <a:rPr sz="2200" dirty="0" err="1"/>
              <a:t>mozkového</a:t>
            </a:r>
            <a:r>
              <a:rPr sz="2200" dirty="0"/>
              <a:t> </a:t>
            </a:r>
            <a:r>
              <a:rPr sz="2200" dirty="0" err="1"/>
              <a:t>kmene</a:t>
            </a:r>
            <a:r>
              <a:rPr sz="2200" dirty="0"/>
              <a:t>, </a:t>
            </a:r>
            <a:r>
              <a:rPr sz="2200" dirty="0" err="1"/>
              <a:t>pontu</a:t>
            </a:r>
            <a:r>
              <a:rPr sz="2200" dirty="0"/>
              <a:t> a </a:t>
            </a:r>
            <a:r>
              <a:rPr sz="2200" dirty="0" err="1"/>
              <a:t>míchy</a:t>
            </a:r>
            <a:r>
              <a:rPr sz="2200" dirty="0"/>
              <a:t> (</a:t>
            </a:r>
            <a:r>
              <a:rPr sz="2200" dirty="0" err="1"/>
              <a:t>tzv</a:t>
            </a:r>
            <a:r>
              <a:rPr sz="2200" dirty="0"/>
              <a:t>. </a:t>
            </a:r>
            <a:r>
              <a:rPr sz="2200" dirty="0" err="1"/>
              <a:t>mechová</a:t>
            </a:r>
            <a:r>
              <a:rPr sz="2200" dirty="0"/>
              <a:t> </a:t>
            </a:r>
            <a:r>
              <a:rPr sz="2200" dirty="0" err="1"/>
              <a:t>vlákna</a:t>
            </a:r>
            <a:r>
              <a:rPr sz="2200" dirty="0"/>
              <a:t>) - </a:t>
            </a:r>
            <a:r>
              <a:rPr sz="2200" dirty="0" err="1"/>
              <a:t>díky</a:t>
            </a:r>
            <a:r>
              <a:rPr sz="2200" dirty="0"/>
              <a:t> </a:t>
            </a:r>
            <a:r>
              <a:rPr sz="2200" dirty="0" err="1"/>
              <a:t>tomuto</a:t>
            </a:r>
            <a:r>
              <a:rPr sz="2200" dirty="0"/>
              <a:t> </a:t>
            </a:r>
            <a:r>
              <a:rPr sz="2200" dirty="0" err="1"/>
              <a:t>propojení</a:t>
            </a:r>
            <a:r>
              <a:rPr sz="2200" dirty="0"/>
              <a:t> </a:t>
            </a:r>
            <a:r>
              <a:rPr sz="2200" dirty="0" err="1"/>
              <a:t>dostává</a:t>
            </a:r>
            <a:r>
              <a:rPr sz="2200" dirty="0"/>
              <a:t> </a:t>
            </a:r>
            <a:r>
              <a:rPr sz="2200" dirty="0" err="1"/>
              <a:t>informace</a:t>
            </a:r>
            <a:r>
              <a:rPr sz="2200" dirty="0"/>
              <a:t> </a:t>
            </a:r>
            <a:r>
              <a:rPr sz="2200" dirty="0" err="1"/>
              <a:t>ze</a:t>
            </a:r>
            <a:r>
              <a:rPr sz="2200" dirty="0"/>
              <a:t> </a:t>
            </a:r>
            <a:r>
              <a:rPr sz="2200" dirty="0" err="1"/>
              <a:t>všech</a:t>
            </a:r>
            <a:r>
              <a:rPr sz="2200" dirty="0"/>
              <a:t> </a:t>
            </a:r>
            <a:r>
              <a:rPr sz="2200" dirty="0" err="1"/>
              <a:t>smyslů</a:t>
            </a:r>
            <a:r>
              <a:rPr sz="2200" dirty="0"/>
              <a:t> a z </a:t>
            </a:r>
            <a:r>
              <a:rPr sz="2200" dirty="0" err="1"/>
              <a:t>mozkové</a:t>
            </a:r>
            <a:r>
              <a:rPr sz="2200" dirty="0"/>
              <a:t> </a:t>
            </a:r>
            <a:r>
              <a:rPr sz="2200" dirty="0" err="1"/>
              <a:t>kůry</a:t>
            </a:r>
            <a:endParaRPr sz="2200" dirty="0"/>
          </a:p>
          <a:p>
            <a:pPr marL="262254" indent="-262254" defTabSz="344677">
              <a:lnSpc>
                <a:spcPct val="100000"/>
              </a:lnSpc>
              <a:spcBef>
                <a:spcPts val="2400"/>
              </a:spcBef>
              <a:defRPr sz="1887"/>
            </a:pPr>
            <a:r>
              <a:rPr lang="cs-CZ" sz="2200" dirty="0" err="1" smtClean="0"/>
              <a:t>s</a:t>
            </a:r>
            <a:r>
              <a:rPr sz="2200" dirty="0" err="1" smtClean="0"/>
              <a:t>ignály</a:t>
            </a:r>
            <a:r>
              <a:rPr sz="2200" dirty="0" smtClean="0"/>
              <a:t> </a:t>
            </a:r>
            <a:r>
              <a:rPr sz="2200" dirty="0" err="1"/>
              <a:t>putují</a:t>
            </a:r>
            <a:r>
              <a:rPr sz="2200" dirty="0"/>
              <a:t> do </a:t>
            </a:r>
            <a:r>
              <a:rPr sz="2200" dirty="0" err="1"/>
              <a:t>Purkyňových</a:t>
            </a:r>
            <a:r>
              <a:rPr sz="2200" dirty="0"/>
              <a:t> </a:t>
            </a:r>
            <a:r>
              <a:rPr sz="2200" dirty="0" err="1"/>
              <a:t>buněk</a:t>
            </a:r>
            <a:r>
              <a:rPr sz="2200" dirty="0"/>
              <a:t>, </a:t>
            </a:r>
            <a:r>
              <a:rPr sz="2200" dirty="0" err="1"/>
              <a:t>které</a:t>
            </a:r>
            <a:r>
              <a:rPr sz="2200" dirty="0"/>
              <a:t> </a:t>
            </a:r>
            <a:r>
              <a:rPr sz="2200" dirty="0" err="1"/>
              <a:t>jako</a:t>
            </a:r>
            <a:r>
              <a:rPr sz="2200" dirty="0"/>
              <a:t> </a:t>
            </a:r>
            <a:r>
              <a:rPr sz="2200" dirty="0" err="1"/>
              <a:t>jediné</a:t>
            </a:r>
            <a:r>
              <a:rPr sz="2200" dirty="0"/>
              <a:t> z </a:t>
            </a:r>
            <a:r>
              <a:rPr sz="2200" dirty="0" err="1"/>
              <a:t>mozečkových</a:t>
            </a:r>
            <a:r>
              <a:rPr sz="2200" dirty="0"/>
              <a:t> </a:t>
            </a:r>
            <a:r>
              <a:rPr sz="2200" dirty="0" err="1"/>
              <a:t>neuronů</a:t>
            </a:r>
            <a:r>
              <a:rPr sz="2200" dirty="0"/>
              <a:t> </a:t>
            </a:r>
            <a:r>
              <a:rPr sz="2200" dirty="0" err="1"/>
              <a:t>vysílají</a:t>
            </a:r>
            <a:r>
              <a:rPr sz="2200" dirty="0"/>
              <a:t> </a:t>
            </a:r>
            <a:r>
              <a:rPr sz="2200" dirty="0" err="1"/>
              <a:t>eferentní</a:t>
            </a:r>
            <a:r>
              <a:rPr sz="2200" dirty="0"/>
              <a:t> </a:t>
            </a:r>
            <a:r>
              <a:rPr sz="2200" dirty="0" err="1"/>
              <a:t>vlákna</a:t>
            </a:r>
            <a:r>
              <a:rPr sz="2200" dirty="0"/>
              <a:t>, </a:t>
            </a:r>
            <a:r>
              <a:rPr sz="2200" dirty="0" err="1"/>
              <a:t>jsou</a:t>
            </a:r>
            <a:r>
              <a:rPr sz="2200" dirty="0"/>
              <a:t> </a:t>
            </a:r>
            <a:r>
              <a:rPr sz="2200" dirty="0" err="1"/>
              <a:t>primárně</a:t>
            </a:r>
            <a:r>
              <a:rPr sz="2200" dirty="0"/>
              <a:t> </a:t>
            </a:r>
            <a:r>
              <a:rPr sz="2200" dirty="0" err="1"/>
              <a:t>inhibiční</a:t>
            </a:r>
            <a:r>
              <a:rPr sz="2200" dirty="0"/>
              <a:t> a </a:t>
            </a:r>
            <a:r>
              <a:rPr sz="2200" dirty="0" err="1"/>
              <a:t>vedou</a:t>
            </a:r>
            <a:r>
              <a:rPr sz="2200" dirty="0"/>
              <a:t> </a:t>
            </a:r>
            <a:r>
              <a:rPr sz="2200" dirty="0" err="1"/>
              <a:t>hlavně</a:t>
            </a:r>
            <a:r>
              <a:rPr sz="2200" dirty="0"/>
              <a:t> do </a:t>
            </a:r>
            <a:r>
              <a:rPr sz="2200" dirty="0" err="1"/>
              <a:t>hlubokých</a:t>
            </a:r>
            <a:r>
              <a:rPr sz="2200" dirty="0"/>
              <a:t> </a:t>
            </a:r>
            <a:r>
              <a:rPr sz="2200" dirty="0" err="1"/>
              <a:t>mozečkových</a:t>
            </a:r>
            <a:r>
              <a:rPr sz="2200" dirty="0"/>
              <a:t> </a:t>
            </a:r>
            <a:r>
              <a:rPr sz="2200" dirty="0" err="1"/>
              <a:t>jader</a:t>
            </a:r>
            <a:endParaRPr sz="2200" dirty="0"/>
          </a:p>
          <a:p>
            <a:pPr marL="262254" indent="-262254" defTabSz="344677">
              <a:lnSpc>
                <a:spcPct val="100000"/>
              </a:lnSpc>
              <a:spcBef>
                <a:spcPts val="2400"/>
              </a:spcBef>
              <a:defRPr sz="1887"/>
            </a:pPr>
            <a:r>
              <a:rPr lang="cs-CZ" sz="2200" dirty="0" err="1" smtClean="0"/>
              <a:t>o</a:t>
            </a:r>
            <a:r>
              <a:rPr sz="2200" dirty="0" err="1" smtClean="0"/>
              <a:t>dtud</a:t>
            </a:r>
            <a:r>
              <a:rPr sz="2200" dirty="0" smtClean="0"/>
              <a:t> </a:t>
            </a:r>
            <a:r>
              <a:rPr sz="2200" dirty="0"/>
              <a:t>se </a:t>
            </a:r>
            <a:r>
              <a:rPr sz="2200" dirty="0" err="1"/>
              <a:t>signál</a:t>
            </a:r>
            <a:r>
              <a:rPr sz="2200" dirty="0"/>
              <a:t> </a:t>
            </a:r>
            <a:r>
              <a:rPr sz="2200" dirty="0" err="1"/>
              <a:t>dostává</a:t>
            </a:r>
            <a:r>
              <a:rPr sz="2200" dirty="0"/>
              <a:t> </a:t>
            </a:r>
            <a:r>
              <a:rPr sz="2200" dirty="0" err="1"/>
              <a:t>přes</a:t>
            </a:r>
            <a:r>
              <a:rPr sz="2200" dirty="0"/>
              <a:t> </a:t>
            </a:r>
            <a:r>
              <a:rPr sz="2200" dirty="0" err="1"/>
              <a:t>talamus</a:t>
            </a:r>
            <a:r>
              <a:rPr sz="2200" dirty="0"/>
              <a:t> do </a:t>
            </a:r>
            <a:r>
              <a:rPr sz="2200" dirty="0" err="1"/>
              <a:t>mozkové</a:t>
            </a:r>
            <a:r>
              <a:rPr sz="2200" dirty="0"/>
              <a:t> </a:t>
            </a:r>
            <a:r>
              <a:rPr sz="2200" dirty="0" err="1"/>
              <a:t>kůry</a:t>
            </a:r>
            <a:endParaRPr sz="2200" dirty="0"/>
          </a:p>
          <a:p>
            <a:pPr marL="262254" indent="-262254" defTabSz="344677">
              <a:lnSpc>
                <a:spcPct val="100000"/>
              </a:lnSpc>
              <a:spcBef>
                <a:spcPts val="2400"/>
              </a:spcBef>
              <a:defRPr sz="1887"/>
            </a:pPr>
            <a:r>
              <a:rPr sz="2200" dirty="0"/>
              <a:t>v </a:t>
            </a:r>
            <a:r>
              <a:rPr sz="2200" dirty="0" err="1"/>
              <a:t>Purkyňových</a:t>
            </a:r>
            <a:r>
              <a:rPr sz="2200" dirty="0"/>
              <a:t> </a:t>
            </a:r>
            <a:r>
              <a:rPr sz="2200" dirty="0" err="1"/>
              <a:t>buňkách</a:t>
            </a:r>
            <a:r>
              <a:rPr sz="2200" dirty="0"/>
              <a:t> </a:t>
            </a:r>
            <a:r>
              <a:rPr sz="2200" dirty="0" err="1"/>
              <a:t>dochází</a:t>
            </a:r>
            <a:r>
              <a:rPr sz="2200" dirty="0"/>
              <a:t> k </a:t>
            </a:r>
            <a:r>
              <a:rPr sz="2200" dirty="0" err="1"/>
              <a:t>dlouhodobým</a:t>
            </a:r>
            <a:r>
              <a:rPr sz="2200" dirty="0"/>
              <a:t> </a:t>
            </a:r>
            <a:r>
              <a:rPr sz="2200" dirty="0" err="1"/>
              <a:t>změnám</a:t>
            </a:r>
            <a:r>
              <a:rPr sz="2200" dirty="0"/>
              <a:t>, </a:t>
            </a:r>
            <a:r>
              <a:rPr sz="2200" dirty="0" err="1"/>
              <a:t>čímž</a:t>
            </a:r>
            <a:r>
              <a:rPr sz="2200" dirty="0"/>
              <a:t> se </a:t>
            </a:r>
            <a:r>
              <a:rPr sz="2200" dirty="0" err="1"/>
              <a:t>mikrokomplex</a:t>
            </a:r>
            <a:r>
              <a:rPr sz="2200" dirty="0"/>
              <a:t> </a:t>
            </a:r>
            <a:r>
              <a:rPr sz="2200" dirty="0" err="1"/>
              <a:t>modifikuje</a:t>
            </a:r>
            <a:r>
              <a:rPr sz="2200" dirty="0"/>
              <a:t>, </a:t>
            </a:r>
            <a:r>
              <a:rPr sz="2200" dirty="0" err="1"/>
              <a:t>mění</a:t>
            </a:r>
            <a:r>
              <a:rPr sz="2200" dirty="0"/>
              <a:t> se </a:t>
            </a:r>
            <a:r>
              <a:rPr sz="2200" dirty="0" err="1"/>
              <a:t>vztah</a:t>
            </a:r>
            <a:r>
              <a:rPr sz="2200" dirty="0"/>
              <a:t> </a:t>
            </a:r>
            <a:r>
              <a:rPr sz="2200" dirty="0" err="1"/>
              <a:t>vstupů</a:t>
            </a:r>
            <a:r>
              <a:rPr sz="2200" dirty="0"/>
              <a:t> a </a:t>
            </a:r>
            <a:r>
              <a:rPr sz="2200" dirty="0" err="1"/>
              <a:t>výstupů</a:t>
            </a:r>
            <a:r>
              <a:rPr sz="2200" dirty="0"/>
              <a:t> - </a:t>
            </a:r>
            <a:r>
              <a:rPr sz="2200" dirty="0" err="1"/>
              <a:t>dochází</a:t>
            </a:r>
            <a:r>
              <a:rPr sz="2200" dirty="0"/>
              <a:t> k </a:t>
            </a:r>
            <a:r>
              <a:rPr sz="2200" dirty="0" err="1"/>
              <a:t>učení</a:t>
            </a:r>
            <a:endParaRPr sz="2200" dirty="0"/>
          </a:p>
          <a:p>
            <a:pPr marL="262254" indent="-262254" defTabSz="344677">
              <a:lnSpc>
                <a:spcPct val="100000"/>
              </a:lnSpc>
              <a:spcBef>
                <a:spcPts val="2400"/>
              </a:spcBef>
              <a:defRPr sz="1887"/>
            </a:pPr>
            <a:r>
              <a:rPr lang="cs-CZ" sz="2200" dirty="0" err="1" smtClean="0"/>
              <a:t>a</a:t>
            </a:r>
            <a:r>
              <a:rPr sz="2200" dirty="0" err="1" smtClean="0"/>
              <a:t>nteriorní</a:t>
            </a:r>
            <a:r>
              <a:rPr sz="2200" dirty="0" smtClean="0"/>
              <a:t> </a:t>
            </a:r>
            <a:r>
              <a:rPr sz="2200" dirty="0" err="1"/>
              <a:t>laloky</a:t>
            </a:r>
            <a:r>
              <a:rPr sz="2200" dirty="0"/>
              <a:t> </a:t>
            </a:r>
            <a:r>
              <a:rPr sz="2200" dirty="0" err="1"/>
              <a:t>mozečku</a:t>
            </a:r>
            <a:r>
              <a:rPr sz="2200" dirty="0"/>
              <a:t> </a:t>
            </a:r>
            <a:r>
              <a:rPr sz="2200" dirty="0" err="1"/>
              <a:t>jsou</a:t>
            </a:r>
            <a:r>
              <a:rPr sz="2200" dirty="0"/>
              <a:t> </a:t>
            </a:r>
            <a:r>
              <a:rPr sz="2200" dirty="0" err="1"/>
              <a:t>propojeny</a:t>
            </a:r>
            <a:r>
              <a:rPr sz="2200" dirty="0"/>
              <a:t> s </a:t>
            </a:r>
            <a:r>
              <a:rPr sz="2200" dirty="0" err="1"/>
              <a:t>motorickými</a:t>
            </a:r>
            <a:r>
              <a:rPr sz="2200" dirty="0"/>
              <a:t> </a:t>
            </a:r>
            <a:r>
              <a:rPr sz="2200" dirty="0" err="1"/>
              <a:t>oblastmi</a:t>
            </a:r>
            <a:r>
              <a:rPr sz="2200" dirty="0"/>
              <a:t>, </a:t>
            </a:r>
            <a:r>
              <a:rPr sz="2200" dirty="0" err="1"/>
              <a:t>jejich</a:t>
            </a:r>
            <a:r>
              <a:rPr sz="2200" dirty="0"/>
              <a:t> </a:t>
            </a:r>
            <a:r>
              <a:rPr sz="2200" dirty="0" err="1"/>
              <a:t>poškození</a:t>
            </a:r>
            <a:r>
              <a:rPr sz="2200" dirty="0"/>
              <a:t> </a:t>
            </a:r>
            <a:r>
              <a:rPr sz="2200" dirty="0" err="1"/>
              <a:t>vede</a:t>
            </a:r>
            <a:r>
              <a:rPr sz="2200" dirty="0"/>
              <a:t> </a:t>
            </a:r>
            <a:r>
              <a:rPr lang="cs-CZ" sz="2200" dirty="0" smtClean="0"/>
              <a:t>            </a:t>
            </a:r>
            <a:r>
              <a:rPr sz="2200" dirty="0" smtClean="0"/>
              <a:t>k </a:t>
            </a:r>
            <a:r>
              <a:rPr sz="2200" dirty="0" err="1"/>
              <a:t>mozečkovému</a:t>
            </a:r>
            <a:r>
              <a:rPr sz="2200" dirty="0"/>
              <a:t> </a:t>
            </a:r>
            <a:r>
              <a:rPr sz="2200" dirty="0" err="1"/>
              <a:t>motorickému</a:t>
            </a:r>
            <a:r>
              <a:rPr sz="2200" dirty="0"/>
              <a:t> </a:t>
            </a:r>
            <a:r>
              <a:rPr sz="2200" dirty="0" err="1"/>
              <a:t>syndromu</a:t>
            </a:r>
            <a:endParaRPr sz="2200" dirty="0"/>
          </a:p>
          <a:p>
            <a:pPr marL="262254" indent="-262254" defTabSz="344677">
              <a:lnSpc>
                <a:spcPct val="100000"/>
              </a:lnSpc>
              <a:spcBef>
                <a:spcPts val="2400"/>
              </a:spcBef>
              <a:defRPr sz="1887"/>
            </a:pPr>
            <a:r>
              <a:rPr lang="cs-CZ" sz="2200" dirty="0" err="1" smtClean="0"/>
              <a:t>o</a:t>
            </a:r>
            <a:r>
              <a:rPr sz="2200" dirty="0" err="1" smtClean="0"/>
              <a:t>kruhy</a:t>
            </a:r>
            <a:r>
              <a:rPr sz="2200" dirty="0" smtClean="0"/>
              <a:t> </a:t>
            </a:r>
            <a:r>
              <a:rPr sz="2200" dirty="0" err="1"/>
              <a:t>posteriorních</a:t>
            </a:r>
            <a:r>
              <a:rPr sz="2200" dirty="0"/>
              <a:t> </a:t>
            </a:r>
            <a:r>
              <a:rPr sz="2200" dirty="0" err="1"/>
              <a:t>laloků</a:t>
            </a:r>
            <a:r>
              <a:rPr sz="2200" dirty="0"/>
              <a:t> a vermis </a:t>
            </a:r>
            <a:r>
              <a:rPr sz="2200" dirty="0" err="1"/>
              <a:t>zahrnují</a:t>
            </a:r>
            <a:r>
              <a:rPr sz="2200" dirty="0"/>
              <a:t> </a:t>
            </a:r>
            <a:r>
              <a:rPr sz="2200" dirty="0" err="1"/>
              <a:t>prefrontální</a:t>
            </a:r>
            <a:r>
              <a:rPr sz="2200" dirty="0"/>
              <a:t> </a:t>
            </a:r>
            <a:r>
              <a:rPr sz="2200" dirty="0" err="1"/>
              <a:t>kůru</a:t>
            </a:r>
            <a:r>
              <a:rPr sz="2200" dirty="0"/>
              <a:t> (</a:t>
            </a:r>
            <a:r>
              <a:rPr sz="2200" dirty="0" err="1"/>
              <a:t>exekutivní</a:t>
            </a:r>
            <a:r>
              <a:rPr sz="2200" dirty="0"/>
              <a:t> </a:t>
            </a:r>
            <a:r>
              <a:rPr sz="2200" dirty="0" err="1"/>
              <a:t>fce</a:t>
            </a:r>
            <a:r>
              <a:rPr sz="2200" dirty="0"/>
              <a:t>), </a:t>
            </a:r>
            <a:r>
              <a:rPr sz="2200" dirty="0" err="1"/>
              <a:t>paralimbické</a:t>
            </a:r>
            <a:r>
              <a:rPr sz="2200" dirty="0"/>
              <a:t> </a:t>
            </a:r>
            <a:r>
              <a:rPr sz="2200" dirty="0" err="1"/>
              <a:t>oblasti</a:t>
            </a:r>
            <a:r>
              <a:rPr sz="2200" dirty="0"/>
              <a:t> (</a:t>
            </a:r>
            <a:r>
              <a:rPr sz="2200" dirty="0" err="1"/>
              <a:t>motivační</a:t>
            </a:r>
            <a:r>
              <a:rPr sz="2200" dirty="0"/>
              <a:t> </a:t>
            </a:r>
            <a:r>
              <a:rPr sz="2200" dirty="0" err="1"/>
              <a:t>aspekty</a:t>
            </a:r>
            <a:r>
              <a:rPr sz="2200" dirty="0"/>
              <a:t> </a:t>
            </a:r>
            <a:r>
              <a:rPr sz="2200" dirty="0" err="1"/>
              <a:t>emoční</a:t>
            </a:r>
            <a:r>
              <a:rPr sz="2200" dirty="0"/>
              <a:t> </a:t>
            </a:r>
            <a:r>
              <a:rPr sz="2200" dirty="0" err="1"/>
              <a:t>regulace</a:t>
            </a:r>
            <a:r>
              <a:rPr sz="2200" dirty="0"/>
              <a:t>), </a:t>
            </a:r>
            <a:r>
              <a:rPr sz="2200" dirty="0" err="1"/>
              <a:t>superiorní</a:t>
            </a:r>
            <a:r>
              <a:rPr sz="2200" dirty="0"/>
              <a:t> </a:t>
            </a:r>
            <a:r>
              <a:rPr sz="2200" dirty="0" err="1"/>
              <a:t>temporální</a:t>
            </a:r>
            <a:r>
              <a:rPr sz="2200" dirty="0"/>
              <a:t> </a:t>
            </a:r>
            <a:r>
              <a:rPr sz="2200" dirty="0" err="1"/>
              <a:t>závit</a:t>
            </a:r>
            <a:r>
              <a:rPr sz="2200" dirty="0"/>
              <a:t> (</a:t>
            </a:r>
            <a:r>
              <a:rPr sz="2200" dirty="0" err="1"/>
              <a:t>sluchové</a:t>
            </a:r>
            <a:r>
              <a:rPr sz="2200" dirty="0"/>
              <a:t> </a:t>
            </a:r>
            <a:r>
              <a:rPr sz="2200" dirty="0" err="1"/>
              <a:t>asociační</a:t>
            </a:r>
            <a:r>
              <a:rPr sz="2200" dirty="0"/>
              <a:t> </a:t>
            </a:r>
            <a:r>
              <a:rPr sz="2200" dirty="0" err="1"/>
              <a:t>oblasti</a:t>
            </a:r>
            <a:r>
              <a:rPr sz="2200" dirty="0"/>
              <a:t>) a </a:t>
            </a:r>
            <a:r>
              <a:rPr sz="2200" dirty="0" err="1"/>
              <a:t>parietální</a:t>
            </a:r>
            <a:r>
              <a:rPr sz="2200" dirty="0"/>
              <a:t> </a:t>
            </a:r>
            <a:r>
              <a:rPr sz="2200" dirty="0" err="1"/>
              <a:t>kůru</a:t>
            </a:r>
            <a:r>
              <a:rPr sz="2200" dirty="0"/>
              <a:t> (</a:t>
            </a:r>
            <a:r>
              <a:rPr sz="2200" dirty="0" err="1"/>
              <a:t>vizuospaciální</a:t>
            </a:r>
            <a:r>
              <a:rPr sz="2200" dirty="0"/>
              <a:t> </a:t>
            </a:r>
            <a:r>
              <a:rPr sz="2200" dirty="0" err="1"/>
              <a:t>zpracování</a:t>
            </a:r>
            <a:r>
              <a:rPr sz="2200" dirty="0"/>
              <a:t>) </a:t>
            </a:r>
            <a:endParaRPr lang="cs-CZ" sz="2200" dirty="0" smtClean="0"/>
          </a:p>
          <a:p>
            <a:pPr marL="262254" indent="-262254" defTabSz="344677">
              <a:lnSpc>
                <a:spcPct val="100000"/>
              </a:lnSpc>
              <a:spcBef>
                <a:spcPts val="2400"/>
              </a:spcBef>
              <a:defRPr sz="1887"/>
            </a:pPr>
            <a:r>
              <a:rPr lang="cs-CZ" sz="2200" dirty="0" smtClean="0"/>
              <a:t>d</a:t>
            </a:r>
            <a:r>
              <a:rPr sz="2200" dirty="0" err="1" smtClean="0"/>
              <a:t>ruhý</a:t>
            </a:r>
            <a:r>
              <a:rPr sz="2200" dirty="0" smtClean="0"/>
              <a:t> </a:t>
            </a:r>
            <a:r>
              <a:rPr sz="2200" dirty="0" err="1"/>
              <a:t>okruh</a:t>
            </a:r>
            <a:r>
              <a:rPr sz="2200" dirty="0"/>
              <a:t> </a:t>
            </a:r>
            <a:r>
              <a:rPr sz="2200" dirty="0" err="1"/>
              <a:t>vzniká</a:t>
            </a:r>
            <a:r>
              <a:rPr sz="2200" dirty="0"/>
              <a:t> </a:t>
            </a:r>
            <a:r>
              <a:rPr sz="2200" dirty="0" err="1"/>
              <a:t>mezi</a:t>
            </a:r>
            <a:r>
              <a:rPr sz="2200" dirty="0"/>
              <a:t> </a:t>
            </a:r>
            <a:r>
              <a:rPr sz="2200" dirty="0" err="1"/>
              <a:t>mozečkem</a:t>
            </a:r>
            <a:r>
              <a:rPr sz="2200" dirty="0"/>
              <a:t> a </a:t>
            </a:r>
            <a:r>
              <a:rPr sz="2200" dirty="0" err="1"/>
              <a:t>dolní</a:t>
            </a:r>
            <a:r>
              <a:rPr sz="2200" dirty="0"/>
              <a:t> </a:t>
            </a:r>
            <a:r>
              <a:rPr sz="2200" dirty="0" err="1"/>
              <a:t>olivou</a:t>
            </a:r>
            <a:r>
              <a:rPr sz="2200" dirty="0"/>
              <a:t> - </a:t>
            </a:r>
            <a:r>
              <a:rPr sz="2200" dirty="0" err="1"/>
              <a:t>mnohem</a:t>
            </a:r>
            <a:r>
              <a:rPr sz="2200" dirty="0"/>
              <a:t> </a:t>
            </a:r>
            <a:r>
              <a:rPr sz="2200" dirty="0" err="1"/>
              <a:t>méně</a:t>
            </a:r>
            <a:r>
              <a:rPr sz="2200" dirty="0"/>
              <a:t> </a:t>
            </a:r>
            <a:r>
              <a:rPr sz="2200" dirty="0" err="1"/>
              <a:t>prozkoumán</a:t>
            </a:r>
            <a:r>
              <a:rPr sz="2200" dirty="0"/>
              <a:t>; </a:t>
            </a:r>
            <a:r>
              <a:rPr sz="2200" dirty="0" err="1"/>
              <a:t>souvisí</a:t>
            </a:r>
            <a:r>
              <a:rPr sz="2200" dirty="0"/>
              <a:t> </a:t>
            </a:r>
            <a:r>
              <a:rPr sz="2200" dirty="0" err="1"/>
              <a:t>asi</a:t>
            </a:r>
            <a:r>
              <a:rPr sz="2200" dirty="0"/>
              <a:t> s </a:t>
            </a:r>
            <a:r>
              <a:rPr sz="2200" dirty="0" err="1"/>
              <a:t>detekcí</a:t>
            </a:r>
            <a:r>
              <a:rPr sz="2200" dirty="0"/>
              <a:t> </a:t>
            </a:r>
            <a:r>
              <a:rPr sz="2200" dirty="0" err="1"/>
              <a:t>chyb</a:t>
            </a:r>
            <a:r>
              <a:rPr sz="2200" dirty="0"/>
              <a:t> - </a:t>
            </a:r>
            <a:r>
              <a:rPr sz="2200" dirty="0" err="1"/>
              <a:t>právě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základě</a:t>
            </a:r>
            <a:r>
              <a:rPr sz="2200" dirty="0"/>
              <a:t> </a:t>
            </a:r>
            <a:r>
              <a:rPr sz="2200" dirty="0" err="1"/>
              <a:t>tohoto</a:t>
            </a:r>
            <a:r>
              <a:rPr sz="2200" dirty="0"/>
              <a:t> </a:t>
            </a:r>
            <a:r>
              <a:rPr sz="2200" dirty="0" err="1"/>
              <a:t>okruhu</a:t>
            </a:r>
            <a:r>
              <a:rPr sz="2200" dirty="0"/>
              <a:t> </a:t>
            </a:r>
            <a:r>
              <a:rPr sz="2200" dirty="0" err="1"/>
              <a:t>dochází</a:t>
            </a:r>
            <a:r>
              <a:rPr sz="2200" dirty="0"/>
              <a:t> v </a:t>
            </a:r>
            <a:r>
              <a:rPr sz="2200" dirty="0" err="1"/>
              <a:t>mozečku</a:t>
            </a:r>
            <a:r>
              <a:rPr sz="2200" dirty="0"/>
              <a:t> k </a:t>
            </a:r>
            <a:r>
              <a:rPr sz="2200" dirty="0" err="1"/>
              <a:t>učení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Zkřížená mozečková diaschiza"/>
          <p:cNvSpPr txBox="1">
            <a:spLocks noGrp="1"/>
          </p:cNvSpPr>
          <p:nvPr>
            <p:ph type="title"/>
          </p:nvPr>
        </p:nvSpPr>
        <p:spPr>
          <a:xfrm>
            <a:off x="2496065" y="531054"/>
            <a:ext cx="10689034" cy="1838973"/>
          </a:xfrm>
          <a:prstGeom prst="rect">
            <a:avLst/>
          </a:prstGeom>
        </p:spPr>
        <p:txBody>
          <a:bodyPr>
            <a:normAutofit/>
          </a:bodyPr>
          <a:lstStyle>
            <a:lvl1pPr defTabSz="484886">
              <a:defRPr sz="6640"/>
            </a:lvl1pPr>
          </a:lstStyle>
          <a:p>
            <a:r>
              <a:rPr sz="4800" dirty="0" err="1"/>
              <a:t>Zkřížená</a:t>
            </a:r>
            <a:r>
              <a:rPr sz="4800" dirty="0"/>
              <a:t> </a:t>
            </a:r>
            <a:r>
              <a:rPr sz="4800" dirty="0" err="1"/>
              <a:t>mozečková</a:t>
            </a:r>
            <a:r>
              <a:rPr sz="4800" dirty="0"/>
              <a:t> </a:t>
            </a:r>
            <a:r>
              <a:rPr sz="4800" dirty="0" err="1"/>
              <a:t>diaschiza</a:t>
            </a:r>
            <a:endParaRPr sz="4800" dirty="0"/>
          </a:p>
        </p:txBody>
      </p:sp>
      <p:sp>
        <p:nvSpPr>
          <p:cNvPr id="135" name="Propojenímozečku a těla je ipsilaterální - poškození mozečkové hemisféry způsobí motorický deficit na stejné straně těla…"/>
          <p:cNvSpPr txBox="1">
            <a:spLocks noGrp="1"/>
          </p:cNvSpPr>
          <p:nvPr>
            <p:ph type="body" idx="1"/>
          </p:nvPr>
        </p:nvSpPr>
        <p:spPr>
          <a:xfrm>
            <a:off x="845312" y="3121151"/>
            <a:ext cx="11314176" cy="609698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08940" indent="-408940" defTabSz="537463">
              <a:lnSpc>
                <a:spcPct val="110000"/>
              </a:lnSpc>
              <a:spcBef>
                <a:spcPts val="3800"/>
              </a:spcBef>
              <a:defRPr sz="2944"/>
            </a:pPr>
            <a:r>
              <a:rPr lang="cs-CZ" sz="2200" b="1" dirty="0"/>
              <a:t>p</a:t>
            </a:r>
            <a:r>
              <a:rPr sz="2200" b="1" dirty="0" err="1" smtClean="0"/>
              <a:t>ropojení</a:t>
            </a:r>
            <a:r>
              <a:rPr lang="cs-CZ" sz="2200" b="1" dirty="0" smtClean="0"/>
              <a:t> </a:t>
            </a:r>
            <a:r>
              <a:rPr sz="2200" b="1" dirty="0" err="1" smtClean="0"/>
              <a:t>mozečku</a:t>
            </a:r>
            <a:r>
              <a:rPr sz="2200" b="1" dirty="0" smtClean="0"/>
              <a:t> </a:t>
            </a:r>
            <a:r>
              <a:rPr sz="2200" b="1" dirty="0"/>
              <a:t>a </a:t>
            </a:r>
            <a:r>
              <a:rPr sz="2200" b="1" dirty="0" err="1"/>
              <a:t>těla</a:t>
            </a:r>
            <a:r>
              <a:rPr sz="2200" b="1" dirty="0"/>
              <a:t> je </a:t>
            </a:r>
            <a:r>
              <a:rPr sz="2200" b="1" dirty="0" err="1"/>
              <a:t>ipsilaterální</a:t>
            </a:r>
            <a:r>
              <a:rPr sz="2200" b="1" dirty="0"/>
              <a:t> </a:t>
            </a:r>
            <a:r>
              <a:rPr sz="2200" dirty="0"/>
              <a:t>- </a:t>
            </a:r>
            <a:r>
              <a:rPr sz="2200" dirty="0" err="1"/>
              <a:t>poškození</a:t>
            </a:r>
            <a:r>
              <a:rPr sz="2200" dirty="0"/>
              <a:t> </a:t>
            </a:r>
            <a:r>
              <a:rPr sz="2200" dirty="0" err="1"/>
              <a:t>mozečkové</a:t>
            </a:r>
            <a:r>
              <a:rPr sz="2200" dirty="0"/>
              <a:t> </a:t>
            </a:r>
            <a:r>
              <a:rPr sz="2200" dirty="0" err="1"/>
              <a:t>hemisféry</a:t>
            </a:r>
            <a:r>
              <a:rPr sz="2200" dirty="0"/>
              <a:t> </a:t>
            </a:r>
            <a:r>
              <a:rPr sz="2200" dirty="0" err="1"/>
              <a:t>způsobí</a:t>
            </a:r>
            <a:r>
              <a:rPr sz="2200" dirty="0"/>
              <a:t> </a:t>
            </a:r>
            <a:r>
              <a:rPr sz="2200" dirty="0" err="1"/>
              <a:t>motorický</a:t>
            </a:r>
            <a:r>
              <a:rPr sz="2200" dirty="0"/>
              <a:t> deficit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stejné</a:t>
            </a:r>
            <a:r>
              <a:rPr sz="2200" dirty="0"/>
              <a:t> </a:t>
            </a:r>
            <a:r>
              <a:rPr sz="2200" dirty="0" err="1"/>
              <a:t>straně</a:t>
            </a:r>
            <a:r>
              <a:rPr sz="2200" dirty="0"/>
              <a:t> </a:t>
            </a:r>
            <a:r>
              <a:rPr sz="2200" dirty="0" err="1"/>
              <a:t>těla</a:t>
            </a:r>
            <a:endParaRPr sz="2200" dirty="0"/>
          </a:p>
          <a:p>
            <a:pPr marL="408940" indent="-408940" defTabSz="537463">
              <a:lnSpc>
                <a:spcPct val="110000"/>
              </a:lnSpc>
              <a:spcBef>
                <a:spcPts val="3800"/>
              </a:spcBef>
              <a:defRPr sz="2944"/>
            </a:pPr>
            <a:r>
              <a:rPr lang="cs-CZ" sz="2200" b="1" dirty="0" err="1" smtClean="0"/>
              <a:t>p</a:t>
            </a:r>
            <a:r>
              <a:rPr sz="2200" b="1" dirty="0" err="1" smtClean="0"/>
              <a:t>ropojení</a:t>
            </a:r>
            <a:r>
              <a:rPr sz="2200" b="1" dirty="0" smtClean="0"/>
              <a:t> </a:t>
            </a:r>
            <a:r>
              <a:rPr sz="2200" b="1" dirty="0" err="1"/>
              <a:t>mozečku</a:t>
            </a:r>
            <a:r>
              <a:rPr sz="2200" b="1" dirty="0"/>
              <a:t> a </a:t>
            </a:r>
            <a:r>
              <a:rPr sz="2200" b="1" dirty="0" err="1"/>
              <a:t>mozkové</a:t>
            </a:r>
            <a:r>
              <a:rPr sz="2200" b="1" dirty="0"/>
              <a:t> </a:t>
            </a:r>
            <a:r>
              <a:rPr sz="2200" b="1" dirty="0" err="1"/>
              <a:t>kůry</a:t>
            </a:r>
            <a:r>
              <a:rPr sz="2200" b="1" dirty="0"/>
              <a:t> je </a:t>
            </a:r>
            <a:r>
              <a:rPr sz="2200" b="1" dirty="0" err="1"/>
              <a:t>kontralaterální</a:t>
            </a:r>
            <a:r>
              <a:rPr sz="2200" b="1" dirty="0"/>
              <a:t> </a:t>
            </a:r>
            <a:r>
              <a:rPr sz="2200" dirty="0"/>
              <a:t>- </a:t>
            </a:r>
            <a:r>
              <a:rPr sz="2200" dirty="0" err="1"/>
              <a:t>při</a:t>
            </a:r>
            <a:r>
              <a:rPr sz="2200" dirty="0"/>
              <a:t> </a:t>
            </a:r>
            <a:r>
              <a:rPr sz="2200" dirty="0" err="1"/>
              <a:t>poškození</a:t>
            </a:r>
            <a:r>
              <a:rPr sz="2200" dirty="0"/>
              <a:t> </a:t>
            </a:r>
            <a:r>
              <a:rPr sz="2200" dirty="0" err="1"/>
              <a:t>mozečku</a:t>
            </a:r>
            <a:r>
              <a:rPr sz="2200" dirty="0"/>
              <a:t> </a:t>
            </a:r>
            <a:r>
              <a:rPr sz="2200" dirty="0" err="1"/>
              <a:t>může</a:t>
            </a:r>
            <a:r>
              <a:rPr sz="2200" dirty="0"/>
              <a:t> </a:t>
            </a:r>
            <a:r>
              <a:rPr sz="2200" dirty="0" err="1"/>
              <a:t>docházet</a:t>
            </a:r>
            <a:r>
              <a:rPr sz="2200" dirty="0"/>
              <a:t> k </a:t>
            </a:r>
            <a:r>
              <a:rPr sz="2200" dirty="0" err="1"/>
              <a:t>fční</a:t>
            </a:r>
            <a:r>
              <a:rPr sz="2200" dirty="0"/>
              <a:t> </a:t>
            </a:r>
            <a:r>
              <a:rPr sz="2200" dirty="0" err="1"/>
              <a:t>deaktivaci</a:t>
            </a:r>
            <a:r>
              <a:rPr sz="2200" dirty="0"/>
              <a:t> </a:t>
            </a:r>
            <a:r>
              <a:rPr sz="2200" dirty="0" err="1"/>
              <a:t>oblastí</a:t>
            </a:r>
            <a:r>
              <a:rPr sz="2200" dirty="0"/>
              <a:t> </a:t>
            </a:r>
            <a:r>
              <a:rPr sz="2200" dirty="0" err="1"/>
              <a:t>mozkové</a:t>
            </a:r>
            <a:r>
              <a:rPr sz="2200" dirty="0"/>
              <a:t> </a:t>
            </a:r>
            <a:r>
              <a:rPr sz="2200" dirty="0" err="1"/>
              <a:t>kůry</a:t>
            </a:r>
            <a:r>
              <a:rPr sz="2200" dirty="0"/>
              <a:t>, </a:t>
            </a:r>
            <a:r>
              <a:rPr sz="2200" dirty="0" err="1"/>
              <a:t>které</a:t>
            </a:r>
            <a:r>
              <a:rPr sz="2200" dirty="0"/>
              <a:t> </a:t>
            </a:r>
            <a:r>
              <a:rPr sz="2200" dirty="0" err="1"/>
              <a:t>jsou</a:t>
            </a:r>
            <a:r>
              <a:rPr sz="2200" dirty="0"/>
              <a:t> s </a:t>
            </a:r>
            <a:r>
              <a:rPr sz="2200" dirty="0" err="1"/>
              <a:t>daným</a:t>
            </a:r>
            <a:r>
              <a:rPr sz="2200" dirty="0"/>
              <a:t> </a:t>
            </a:r>
            <a:r>
              <a:rPr sz="2200" dirty="0" err="1"/>
              <a:t>místem</a:t>
            </a:r>
            <a:r>
              <a:rPr sz="2200" dirty="0"/>
              <a:t> </a:t>
            </a:r>
            <a:r>
              <a:rPr sz="2200" dirty="0" err="1"/>
              <a:t>propojeny</a:t>
            </a:r>
            <a:r>
              <a:rPr sz="2200" dirty="0"/>
              <a:t> - </a:t>
            </a:r>
            <a:r>
              <a:rPr sz="2200" b="1" dirty="0" err="1"/>
              <a:t>zkřížená</a:t>
            </a:r>
            <a:r>
              <a:rPr sz="2200" b="1" dirty="0"/>
              <a:t> </a:t>
            </a:r>
            <a:r>
              <a:rPr sz="2200" b="1" dirty="0" err="1"/>
              <a:t>mozečková</a:t>
            </a:r>
            <a:r>
              <a:rPr sz="2200" b="1" dirty="0"/>
              <a:t> </a:t>
            </a:r>
            <a:r>
              <a:rPr sz="2200" b="1" dirty="0" err="1"/>
              <a:t>diaschiza</a:t>
            </a:r>
            <a:r>
              <a:rPr sz="2200" b="1" dirty="0"/>
              <a:t> </a:t>
            </a:r>
            <a:r>
              <a:rPr sz="2200" dirty="0"/>
              <a:t>- </a:t>
            </a:r>
            <a:r>
              <a:rPr sz="2200" dirty="0" err="1"/>
              <a:t>poškození</a:t>
            </a:r>
            <a:r>
              <a:rPr sz="2200" dirty="0"/>
              <a:t> </a:t>
            </a:r>
            <a:r>
              <a:rPr sz="2200" dirty="0" err="1"/>
              <a:t>pravé</a:t>
            </a:r>
            <a:r>
              <a:rPr sz="2200" dirty="0"/>
              <a:t> </a:t>
            </a:r>
            <a:r>
              <a:rPr sz="2200" dirty="0" err="1"/>
              <a:t>hemisféry</a:t>
            </a:r>
            <a:r>
              <a:rPr sz="2200" dirty="0"/>
              <a:t> </a:t>
            </a:r>
            <a:r>
              <a:rPr sz="2200" dirty="0" err="1"/>
              <a:t>mozečku</a:t>
            </a:r>
            <a:r>
              <a:rPr sz="2200" dirty="0"/>
              <a:t> </a:t>
            </a:r>
            <a:r>
              <a:rPr sz="2200" dirty="0" err="1"/>
              <a:t>má</a:t>
            </a:r>
            <a:r>
              <a:rPr sz="2200" dirty="0"/>
              <a:t> </a:t>
            </a:r>
            <a:r>
              <a:rPr sz="2200" dirty="0" err="1"/>
              <a:t>vliv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levou</a:t>
            </a:r>
            <a:r>
              <a:rPr sz="2200" dirty="0"/>
              <a:t> </a:t>
            </a:r>
            <a:r>
              <a:rPr sz="2200" dirty="0" err="1"/>
              <a:t>hemisféru</a:t>
            </a:r>
            <a:r>
              <a:rPr sz="2200" dirty="0"/>
              <a:t> </a:t>
            </a:r>
            <a:r>
              <a:rPr sz="2200" dirty="0" err="1"/>
              <a:t>velkého</a:t>
            </a:r>
            <a:r>
              <a:rPr sz="2200" dirty="0"/>
              <a:t> </a:t>
            </a:r>
            <a:r>
              <a:rPr sz="2200" dirty="0" err="1"/>
              <a:t>mozku</a:t>
            </a:r>
            <a:r>
              <a:rPr sz="2200" dirty="0"/>
              <a:t> a </a:t>
            </a:r>
            <a:r>
              <a:rPr sz="2200" dirty="0" err="1"/>
              <a:t>obráceně</a:t>
            </a:r>
            <a:endParaRPr sz="2200" dirty="0"/>
          </a:p>
          <a:p>
            <a:pPr marL="408940" indent="-408940" defTabSz="537463">
              <a:lnSpc>
                <a:spcPct val="110000"/>
              </a:lnSpc>
              <a:spcBef>
                <a:spcPts val="3800"/>
              </a:spcBef>
              <a:defRPr sz="2944"/>
            </a:pPr>
            <a:r>
              <a:rPr lang="cs-CZ" sz="2200" dirty="0" smtClean="0"/>
              <a:t>t</a:t>
            </a:r>
            <a:r>
              <a:rPr sz="2200" dirty="0" smtClean="0"/>
              <a:t>o </a:t>
            </a:r>
            <a:r>
              <a:rPr sz="2200" dirty="0"/>
              <a:t>by </a:t>
            </a:r>
            <a:r>
              <a:rPr sz="2200" dirty="0" err="1"/>
              <a:t>naznačovalo</a:t>
            </a:r>
            <a:r>
              <a:rPr sz="2200" dirty="0"/>
              <a:t>, </a:t>
            </a:r>
            <a:r>
              <a:rPr sz="2200" dirty="0" err="1"/>
              <a:t>že</a:t>
            </a:r>
            <a:r>
              <a:rPr sz="2200" dirty="0"/>
              <a:t> </a:t>
            </a:r>
            <a:r>
              <a:rPr sz="2200" dirty="0" err="1"/>
              <a:t>pravostranná</a:t>
            </a:r>
            <a:r>
              <a:rPr sz="2200" dirty="0"/>
              <a:t> </a:t>
            </a:r>
            <a:r>
              <a:rPr sz="2200" dirty="0" err="1"/>
              <a:t>mozečková</a:t>
            </a:r>
            <a:r>
              <a:rPr sz="2200" dirty="0"/>
              <a:t> </a:t>
            </a:r>
            <a:r>
              <a:rPr sz="2200" dirty="0" err="1"/>
              <a:t>léze</a:t>
            </a:r>
            <a:r>
              <a:rPr sz="2200" dirty="0"/>
              <a:t> </a:t>
            </a:r>
            <a:r>
              <a:rPr sz="2200" dirty="0" err="1"/>
              <a:t>povede</a:t>
            </a:r>
            <a:r>
              <a:rPr sz="2200" dirty="0"/>
              <a:t> k </a:t>
            </a:r>
            <a:r>
              <a:rPr sz="2200" dirty="0" err="1"/>
              <a:t>deficitům</a:t>
            </a:r>
            <a:r>
              <a:rPr sz="2200" dirty="0"/>
              <a:t> </a:t>
            </a:r>
            <a:r>
              <a:rPr sz="2200" dirty="0" err="1"/>
              <a:t>řečových</a:t>
            </a:r>
            <a:r>
              <a:rPr sz="2200" dirty="0"/>
              <a:t> </a:t>
            </a:r>
            <a:r>
              <a:rPr sz="2200" dirty="0" err="1"/>
              <a:t>fcí</a:t>
            </a:r>
            <a:r>
              <a:rPr sz="2200" dirty="0"/>
              <a:t> a </a:t>
            </a:r>
            <a:r>
              <a:rPr sz="2200" dirty="0" err="1"/>
              <a:t>léze</a:t>
            </a:r>
            <a:r>
              <a:rPr sz="2200" dirty="0"/>
              <a:t> </a:t>
            </a:r>
            <a:r>
              <a:rPr sz="2200" dirty="0" err="1"/>
              <a:t>posteriorní</a:t>
            </a:r>
            <a:r>
              <a:rPr sz="2200" dirty="0"/>
              <a:t> a </a:t>
            </a:r>
            <a:r>
              <a:rPr sz="2200" dirty="0" err="1"/>
              <a:t>levostranná</a:t>
            </a:r>
            <a:r>
              <a:rPr sz="2200" dirty="0"/>
              <a:t> </a:t>
            </a:r>
            <a:r>
              <a:rPr sz="2200" dirty="0" err="1"/>
              <a:t>mozečková</a:t>
            </a:r>
            <a:r>
              <a:rPr sz="2200" dirty="0"/>
              <a:t> </a:t>
            </a:r>
            <a:r>
              <a:rPr sz="2200" dirty="0" err="1"/>
              <a:t>léze</a:t>
            </a:r>
            <a:r>
              <a:rPr sz="2200" dirty="0"/>
              <a:t> </a:t>
            </a:r>
            <a:r>
              <a:rPr sz="2200" dirty="0" err="1"/>
              <a:t>zase</a:t>
            </a:r>
            <a:r>
              <a:rPr sz="2200" dirty="0"/>
              <a:t> k </a:t>
            </a:r>
            <a:r>
              <a:rPr sz="2200" dirty="0" err="1"/>
              <a:t>deficitu</a:t>
            </a:r>
            <a:r>
              <a:rPr sz="2200" dirty="0"/>
              <a:t> </a:t>
            </a:r>
            <a:r>
              <a:rPr sz="2200" dirty="0" err="1"/>
              <a:t>vizuospaciálnímu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Mozečkový motorický syndrom"/>
          <p:cNvSpPr txBox="1">
            <a:spLocks noGrp="1"/>
          </p:cNvSpPr>
          <p:nvPr>
            <p:ph type="title"/>
          </p:nvPr>
        </p:nvSpPr>
        <p:spPr>
          <a:xfrm>
            <a:off x="3385204" y="518694"/>
            <a:ext cx="9070848" cy="1838973"/>
          </a:xfrm>
          <a:prstGeom prst="rect">
            <a:avLst/>
          </a:prstGeom>
        </p:spPr>
        <p:txBody>
          <a:bodyPr/>
          <a:lstStyle>
            <a:lvl1pPr defTabSz="426466">
              <a:defRPr sz="5840"/>
            </a:lvl1pPr>
          </a:lstStyle>
          <a:p>
            <a:r>
              <a:rPr dirty="0"/>
              <a:t> </a:t>
            </a:r>
            <a:r>
              <a:rPr sz="4800" dirty="0" err="1"/>
              <a:t>Mozečkový</a:t>
            </a:r>
            <a:r>
              <a:rPr sz="4800" dirty="0"/>
              <a:t> </a:t>
            </a:r>
            <a:r>
              <a:rPr sz="4800" dirty="0" err="1"/>
              <a:t>motorický</a:t>
            </a:r>
            <a:r>
              <a:rPr sz="4800" dirty="0"/>
              <a:t> </a:t>
            </a:r>
            <a:r>
              <a:rPr sz="4800" dirty="0" err="1"/>
              <a:t>syndrom</a:t>
            </a:r>
            <a:endParaRPr sz="4800" dirty="0"/>
          </a:p>
        </p:txBody>
      </p:sp>
      <p:sp>
        <p:nvSpPr>
          <p:cNvPr id="138" name="Mozeček ovlivňuje rovnováhu, svalový tonus při stoji i chůzi, volní pohyby a koordinaci obecně…"/>
          <p:cNvSpPr txBox="1">
            <a:spLocks noGrp="1"/>
          </p:cNvSpPr>
          <p:nvPr>
            <p:ph type="body" idx="1"/>
          </p:nvPr>
        </p:nvSpPr>
        <p:spPr>
          <a:xfrm>
            <a:off x="506627" y="2854411"/>
            <a:ext cx="12097265" cy="66973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11150" indent="-311150" defTabSz="408940">
              <a:lnSpc>
                <a:spcPct val="100000"/>
              </a:lnSpc>
              <a:spcBef>
                <a:spcPts val="2900"/>
              </a:spcBef>
              <a:defRPr sz="2240"/>
            </a:pPr>
            <a:r>
              <a:rPr lang="cs-CZ" sz="2200" dirty="0" err="1" smtClean="0"/>
              <a:t>m</a:t>
            </a:r>
            <a:r>
              <a:rPr sz="2200" dirty="0" err="1" smtClean="0"/>
              <a:t>ozeček</a:t>
            </a:r>
            <a:r>
              <a:rPr sz="2200" dirty="0" smtClean="0"/>
              <a:t> </a:t>
            </a:r>
            <a:r>
              <a:rPr sz="2200" dirty="0" err="1"/>
              <a:t>ovlivňuje</a:t>
            </a:r>
            <a:r>
              <a:rPr sz="2200" dirty="0"/>
              <a:t> </a:t>
            </a:r>
            <a:r>
              <a:rPr sz="2200" dirty="0" err="1"/>
              <a:t>rovnováhu</a:t>
            </a:r>
            <a:r>
              <a:rPr sz="2200" dirty="0"/>
              <a:t>, </a:t>
            </a:r>
            <a:r>
              <a:rPr sz="2200" dirty="0" err="1"/>
              <a:t>svalový</a:t>
            </a:r>
            <a:r>
              <a:rPr sz="2200" dirty="0"/>
              <a:t> tonus </a:t>
            </a:r>
            <a:r>
              <a:rPr sz="2200" dirty="0" err="1"/>
              <a:t>při</a:t>
            </a:r>
            <a:r>
              <a:rPr sz="2200" dirty="0"/>
              <a:t> </a:t>
            </a:r>
            <a:r>
              <a:rPr sz="2200" dirty="0" err="1"/>
              <a:t>stoji</a:t>
            </a:r>
            <a:r>
              <a:rPr sz="2200" dirty="0"/>
              <a:t> </a:t>
            </a:r>
            <a:r>
              <a:rPr sz="2200" dirty="0" err="1"/>
              <a:t>i</a:t>
            </a:r>
            <a:r>
              <a:rPr sz="2200" dirty="0"/>
              <a:t> </a:t>
            </a:r>
            <a:r>
              <a:rPr sz="2200" dirty="0" err="1"/>
              <a:t>chůzi</a:t>
            </a:r>
            <a:r>
              <a:rPr sz="2200" dirty="0"/>
              <a:t>, </a:t>
            </a:r>
            <a:r>
              <a:rPr sz="2200" dirty="0" err="1"/>
              <a:t>volní</a:t>
            </a:r>
            <a:r>
              <a:rPr sz="2200" dirty="0"/>
              <a:t> </a:t>
            </a:r>
            <a:r>
              <a:rPr sz="2200" dirty="0" err="1"/>
              <a:t>pohyby</a:t>
            </a:r>
            <a:r>
              <a:rPr sz="2200" dirty="0"/>
              <a:t> a </a:t>
            </a:r>
            <a:r>
              <a:rPr sz="2200" dirty="0" err="1"/>
              <a:t>koordinaci</a:t>
            </a:r>
            <a:r>
              <a:rPr sz="2200" dirty="0"/>
              <a:t> </a:t>
            </a:r>
            <a:r>
              <a:rPr sz="2200" dirty="0" err="1"/>
              <a:t>obecně</a:t>
            </a:r>
            <a:endParaRPr sz="2200" dirty="0"/>
          </a:p>
          <a:p>
            <a:pPr marL="311150" indent="-311150" defTabSz="408940">
              <a:lnSpc>
                <a:spcPct val="100000"/>
              </a:lnSpc>
              <a:spcBef>
                <a:spcPts val="2900"/>
              </a:spcBef>
              <a:defRPr sz="2240"/>
            </a:pPr>
            <a:r>
              <a:rPr lang="cs-CZ" sz="2200" dirty="0" err="1" smtClean="0"/>
              <a:t>m</a:t>
            </a:r>
            <a:r>
              <a:rPr sz="2200" dirty="0" err="1" smtClean="0"/>
              <a:t>otorický</a:t>
            </a:r>
            <a:r>
              <a:rPr sz="2200" dirty="0" smtClean="0"/>
              <a:t> </a:t>
            </a:r>
            <a:r>
              <a:rPr sz="2200" dirty="0" err="1"/>
              <a:t>sy</a:t>
            </a:r>
            <a:r>
              <a:rPr sz="2200" dirty="0"/>
              <a:t> </a:t>
            </a:r>
            <a:r>
              <a:rPr sz="2200" dirty="0" err="1"/>
              <a:t>vzniká</a:t>
            </a:r>
            <a:r>
              <a:rPr sz="2200" dirty="0"/>
              <a:t> </a:t>
            </a:r>
            <a:r>
              <a:rPr sz="2200" dirty="0" err="1"/>
              <a:t>při</a:t>
            </a:r>
            <a:r>
              <a:rPr sz="2200" dirty="0"/>
              <a:t> </a:t>
            </a:r>
            <a:r>
              <a:rPr sz="2200" dirty="0" err="1"/>
              <a:t>lézích</a:t>
            </a:r>
            <a:r>
              <a:rPr sz="2200" dirty="0"/>
              <a:t> </a:t>
            </a:r>
            <a:r>
              <a:rPr sz="2200" dirty="0" err="1"/>
              <a:t>anteriorního</a:t>
            </a:r>
            <a:r>
              <a:rPr sz="2200" dirty="0"/>
              <a:t> </a:t>
            </a:r>
            <a:r>
              <a:rPr sz="2200" dirty="0" err="1"/>
              <a:t>laloku</a:t>
            </a:r>
            <a:r>
              <a:rPr sz="2200" dirty="0"/>
              <a:t> </a:t>
            </a:r>
            <a:r>
              <a:rPr sz="2200" dirty="0" err="1"/>
              <a:t>mozečku</a:t>
            </a:r>
            <a:endParaRPr sz="2200" dirty="0"/>
          </a:p>
          <a:p>
            <a:pPr marL="311150" indent="-311150" defTabSz="408940">
              <a:lnSpc>
                <a:spcPct val="100000"/>
              </a:lnSpc>
              <a:spcBef>
                <a:spcPts val="2900"/>
              </a:spcBef>
              <a:defRPr sz="2240"/>
            </a:pPr>
            <a:r>
              <a:rPr lang="cs-CZ" sz="2200" dirty="0" err="1" smtClean="0"/>
              <a:t>p</a:t>
            </a:r>
            <a:r>
              <a:rPr sz="2200" dirty="0" err="1" smtClean="0"/>
              <a:t>rojevuje</a:t>
            </a:r>
            <a:r>
              <a:rPr sz="2200" dirty="0" smtClean="0"/>
              <a:t> </a:t>
            </a:r>
            <a:r>
              <a:rPr sz="2200" dirty="0"/>
              <a:t>se </a:t>
            </a:r>
            <a:r>
              <a:rPr sz="2200" dirty="0" err="1"/>
              <a:t>dysmetrií</a:t>
            </a:r>
            <a:r>
              <a:rPr sz="2200" dirty="0"/>
              <a:t> (</a:t>
            </a:r>
            <a:r>
              <a:rPr sz="2200" dirty="0" err="1"/>
              <a:t>nepřesností</a:t>
            </a:r>
            <a:r>
              <a:rPr sz="2200" dirty="0"/>
              <a:t> </a:t>
            </a:r>
            <a:r>
              <a:rPr sz="2200" dirty="0" err="1"/>
              <a:t>pohybu</a:t>
            </a:r>
            <a:r>
              <a:rPr sz="2200" dirty="0"/>
              <a:t>), </a:t>
            </a:r>
            <a:r>
              <a:rPr sz="2200" dirty="0" err="1"/>
              <a:t>dysdiadochokinezí</a:t>
            </a:r>
            <a:r>
              <a:rPr sz="2200" dirty="0"/>
              <a:t> </a:t>
            </a:r>
            <a:r>
              <a:rPr sz="2200" dirty="0" smtClean="0"/>
              <a:t>(</a:t>
            </a:r>
            <a:r>
              <a:rPr sz="2200" dirty="0" err="1" smtClean="0"/>
              <a:t>neschopností</a:t>
            </a:r>
            <a:r>
              <a:rPr sz="2200" dirty="0" smtClean="0"/>
              <a:t> </a:t>
            </a:r>
            <a:r>
              <a:rPr sz="2200" dirty="0" err="1"/>
              <a:t>rychle</a:t>
            </a:r>
            <a:r>
              <a:rPr sz="2200" dirty="0"/>
              <a:t> </a:t>
            </a:r>
            <a:r>
              <a:rPr sz="2200" dirty="0" err="1"/>
              <a:t>střídat</a:t>
            </a:r>
            <a:r>
              <a:rPr sz="2200" dirty="0"/>
              <a:t> </a:t>
            </a:r>
            <a:r>
              <a:rPr sz="2200" dirty="0" err="1"/>
              <a:t>různé</a:t>
            </a:r>
            <a:r>
              <a:rPr sz="2200" dirty="0"/>
              <a:t> </a:t>
            </a:r>
            <a:r>
              <a:rPr sz="2200" dirty="0" err="1"/>
              <a:t>pohyby</a:t>
            </a:r>
            <a:r>
              <a:rPr sz="2200" dirty="0"/>
              <a:t>), </a:t>
            </a:r>
            <a:r>
              <a:rPr sz="2200" dirty="0" err="1"/>
              <a:t>svalovou</a:t>
            </a:r>
            <a:r>
              <a:rPr sz="2200" dirty="0"/>
              <a:t> </a:t>
            </a:r>
            <a:r>
              <a:rPr sz="2200" dirty="0" err="1"/>
              <a:t>hypotonií</a:t>
            </a:r>
            <a:r>
              <a:rPr sz="2200" dirty="0"/>
              <a:t> a </a:t>
            </a:r>
            <a:r>
              <a:rPr sz="2200" dirty="0" err="1"/>
              <a:t>dyskoordinací</a:t>
            </a:r>
            <a:r>
              <a:rPr sz="2200" dirty="0"/>
              <a:t> - </a:t>
            </a:r>
            <a:r>
              <a:rPr sz="2200" dirty="0" err="1"/>
              <a:t>ataxií</a:t>
            </a:r>
            <a:r>
              <a:rPr sz="2200" dirty="0"/>
              <a:t> </a:t>
            </a:r>
            <a:r>
              <a:rPr sz="2200" dirty="0" smtClean="0"/>
              <a:t>(</a:t>
            </a:r>
            <a:r>
              <a:rPr sz="2200" dirty="0" err="1" smtClean="0"/>
              <a:t>neschopností</a:t>
            </a:r>
            <a:r>
              <a:rPr sz="2200" dirty="0" smtClean="0"/>
              <a:t> </a:t>
            </a:r>
            <a:r>
              <a:rPr sz="2200" dirty="0" err="1"/>
              <a:t>plynulých</a:t>
            </a:r>
            <a:r>
              <a:rPr sz="2200" dirty="0"/>
              <a:t> </a:t>
            </a:r>
            <a:r>
              <a:rPr sz="2200" dirty="0" err="1"/>
              <a:t>volních</a:t>
            </a:r>
            <a:r>
              <a:rPr sz="2200" dirty="0"/>
              <a:t> </a:t>
            </a:r>
            <a:r>
              <a:rPr sz="2200" dirty="0" err="1"/>
              <a:t>pohybů</a:t>
            </a:r>
            <a:r>
              <a:rPr sz="2200" dirty="0"/>
              <a:t>) </a:t>
            </a:r>
            <a:r>
              <a:rPr sz="2200" dirty="0" err="1"/>
              <a:t>či</a:t>
            </a:r>
            <a:r>
              <a:rPr sz="2200" dirty="0"/>
              <a:t> </a:t>
            </a:r>
            <a:r>
              <a:rPr sz="2200" dirty="0" err="1"/>
              <a:t>dysartrií</a:t>
            </a:r>
            <a:r>
              <a:rPr sz="2200" dirty="0"/>
              <a:t> (</a:t>
            </a:r>
            <a:r>
              <a:rPr sz="2200" dirty="0" err="1"/>
              <a:t>narušení</a:t>
            </a:r>
            <a:r>
              <a:rPr sz="2200" dirty="0"/>
              <a:t> </a:t>
            </a:r>
            <a:r>
              <a:rPr sz="2200" dirty="0" err="1"/>
              <a:t>rytmu</a:t>
            </a:r>
            <a:r>
              <a:rPr sz="2200" dirty="0"/>
              <a:t> a </a:t>
            </a:r>
            <a:r>
              <a:rPr sz="2200" dirty="0" err="1"/>
              <a:t>rychlosti</a:t>
            </a:r>
            <a:r>
              <a:rPr sz="2200" dirty="0"/>
              <a:t> </a:t>
            </a:r>
            <a:r>
              <a:rPr sz="2200" dirty="0" err="1"/>
              <a:t>řečí</a:t>
            </a:r>
            <a:r>
              <a:rPr sz="2200" dirty="0"/>
              <a:t>)</a:t>
            </a:r>
          </a:p>
          <a:p>
            <a:pPr marL="311150" indent="-311150" defTabSz="408940">
              <a:lnSpc>
                <a:spcPct val="100000"/>
              </a:lnSpc>
              <a:spcBef>
                <a:spcPts val="2900"/>
              </a:spcBef>
              <a:defRPr sz="2240"/>
            </a:pPr>
            <a:r>
              <a:rPr lang="cs-CZ" sz="2200" dirty="0" err="1" smtClean="0"/>
              <a:t>n</a:t>
            </a:r>
            <a:r>
              <a:rPr sz="2200" dirty="0" err="1" smtClean="0"/>
              <a:t>emusí</a:t>
            </a:r>
            <a:r>
              <a:rPr sz="2200" dirty="0" smtClean="0"/>
              <a:t> </a:t>
            </a:r>
            <a:r>
              <a:rPr sz="2200" dirty="0" err="1"/>
              <a:t>být</a:t>
            </a:r>
            <a:r>
              <a:rPr sz="2200" dirty="0"/>
              <a:t> </a:t>
            </a:r>
            <a:r>
              <a:rPr sz="2200" dirty="0" err="1"/>
              <a:t>všechny</a:t>
            </a:r>
            <a:r>
              <a:rPr sz="2200" dirty="0"/>
              <a:t> </a:t>
            </a:r>
            <a:r>
              <a:rPr sz="2200" dirty="0" err="1"/>
              <a:t>příznaky</a:t>
            </a:r>
            <a:r>
              <a:rPr sz="2200" dirty="0"/>
              <a:t>, </a:t>
            </a:r>
            <a:r>
              <a:rPr sz="2200" dirty="0" err="1"/>
              <a:t>typická</a:t>
            </a:r>
            <a:r>
              <a:rPr sz="2200" dirty="0"/>
              <a:t> je </a:t>
            </a:r>
            <a:r>
              <a:rPr sz="2200" dirty="0" err="1"/>
              <a:t>dysmetrie</a:t>
            </a:r>
            <a:endParaRPr sz="2200" dirty="0"/>
          </a:p>
          <a:p>
            <a:pPr marL="311150" indent="-311150" defTabSz="408940">
              <a:lnSpc>
                <a:spcPct val="100000"/>
              </a:lnSpc>
              <a:spcBef>
                <a:spcPts val="2900"/>
              </a:spcBef>
              <a:defRPr sz="2240"/>
            </a:pPr>
            <a:r>
              <a:rPr sz="2200" dirty="0" err="1"/>
              <a:t>pacienti</a:t>
            </a:r>
            <a:r>
              <a:rPr sz="2200" dirty="0"/>
              <a:t> s </a:t>
            </a:r>
            <a:r>
              <a:rPr sz="2200" dirty="0" err="1"/>
              <a:t>dysmetrií</a:t>
            </a:r>
            <a:r>
              <a:rPr sz="2200" dirty="0"/>
              <a:t> </a:t>
            </a:r>
            <a:r>
              <a:rPr sz="2200" dirty="0" err="1"/>
              <a:t>nedokáží</a:t>
            </a:r>
            <a:r>
              <a:rPr sz="2200" dirty="0"/>
              <a:t> </a:t>
            </a:r>
            <a:r>
              <a:rPr sz="2200" dirty="0" err="1"/>
              <a:t>provádět</a:t>
            </a:r>
            <a:r>
              <a:rPr sz="2200" dirty="0"/>
              <a:t> </a:t>
            </a:r>
            <a:r>
              <a:rPr sz="2200" dirty="0" err="1"/>
              <a:t>přesné</a:t>
            </a:r>
            <a:r>
              <a:rPr sz="2200" dirty="0"/>
              <a:t> </a:t>
            </a:r>
            <a:r>
              <a:rPr sz="2200" dirty="0" err="1"/>
              <a:t>pohyby</a:t>
            </a:r>
            <a:r>
              <a:rPr sz="2200" dirty="0"/>
              <a:t>, </a:t>
            </a:r>
            <a:r>
              <a:rPr sz="2200" dirty="0" err="1"/>
              <a:t>kolísá</a:t>
            </a:r>
            <a:r>
              <a:rPr sz="2200" dirty="0"/>
              <a:t> u </a:t>
            </a:r>
            <a:r>
              <a:rPr sz="2200" dirty="0" err="1"/>
              <a:t>nich</a:t>
            </a:r>
            <a:r>
              <a:rPr sz="2200" dirty="0"/>
              <a:t> </a:t>
            </a:r>
            <a:r>
              <a:rPr sz="2200" dirty="0" err="1"/>
              <a:t>směr</a:t>
            </a:r>
            <a:r>
              <a:rPr sz="2200" dirty="0"/>
              <a:t> </a:t>
            </a:r>
            <a:r>
              <a:rPr sz="2200" dirty="0" err="1"/>
              <a:t>i</a:t>
            </a:r>
            <a:r>
              <a:rPr sz="2200" dirty="0"/>
              <a:t> </a:t>
            </a:r>
            <a:r>
              <a:rPr sz="2200" dirty="0" err="1"/>
              <a:t>síla</a:t>
            </a:r>
            <a:r>
              <a:rPr sz="2200" dirty="0"/>
              <a:t>, je </a:t>
            </a:r>
            <a:r>
              <a:rPr sz="2200" dirty="0" err="1"/>
              <a:t>narušen</a:t>
            </a:r>
            <a:r>
              <a:rPr sz="2200" dirty="0"/>
              <a:t> </a:t>
            </a:r>
            <a:r>
              <a:rPr sz="2200" dirty="0" err="1"/>
              <a:t>rytmus</a:t>
            </a:r>
            <a:r>
              <a:rPr sz="2200" dirty="0"/>
              <a:t>, </a:t>
            </a:r>
            <a:r>
              <a:rPr sz="2200" dirty="0" err="1"/>
              <a:t>ztrácí</a:t>
            </a:r>
            <a:r>
              <a:rPr sz="2200" dirty="0"/>
              <a:t> se </a:t>
            </a:r>
            <a:r>
              <a:rPr sz="2200" dirty="0" err="1"/>
              <a:t>koordinace</a:t>
            </a:r>
            <a:endParaRPr sz="2200" dirty="0"/>
          </a:p>
          <a:p>
            <a:pPr marL="311150" indent="-311150" defTabSz="408940">
              <a:lnSpc>
                <a:spcPct val="100000"/>
              </a:lnSpc>
              <a:spcBef>
                <a:spcPts val="2900"/>
              </a:spcBef>
              <a:defRPr sz="2240"/>
            </a:pPr>
            <a:r>
              <a:rPr lang="cs-CZ" sz="2200" dirty="0" err="1" smtClean="0"/>
              <a:t>n</a:t>
            </a:r>
            <a:r>
              <a:rPr sz="2200" dirty="0" err="1" smtClean="0"/>
              <a:t>ěkdy</a:t>
            </a:r>
            <a:r>
              <a:rPr sz="2200" dirty="0" smtClean="0"/>
              <a:t> </a:t>
            </a:r>
            <a:r>
              <a:rPr sz="2200" dirty="0"/>
              <a:t>se </a:t>
            </a:r>
            <a:r>
              <a:rPr sz="2200" dirty="0" err="1"/>
              <a:t>hovoří</a:t>
            </a:r>
            <a:r>
              <a:rPr sz="2200" dirty="0"/>
              <a:t> o </a:t>
            </a:r>
            <a:r>
              <a:rPr sz="2200" dirty="0" err="1"/>
              <a:t>intenčním</a:t>
            </a:r>
            <a:r>
              <a:rPr sz="2200" dirty="0"/>
              <a:t> </a:t>
            </a:r>
            <a:r>
              <a:rPr sz="2200" dirty="0" err="1"/>
              <a:t>tremoru</a:t>
            </a:r>
            <a:endParaRPr sz="2200" dirty="0"/>
          </a:p>
          <a:p>
            <a:pPr marL="311150" indent="-311150" defTabSz="408940">
              <a:lnSpc>
                <a:spcPct val="100000"/>
              </a:lnSpc>
              <a:spcBef>
                <a:spcPts val="2900"/>
              </a:spcBef>
              <a:defRPr sz="2240"/>
            </a:pPr>
            <a:r>
              <a:rPr lang="cs-CZ" sz="2200" dirty="0" err="1" smtClean="0"/>
              <a:t>m</a:t>
            </a:r>
            <a:r>
              <a:rPr sz="2200" dirty="0" err="1" smtClean="0"/>
              <a:t>otorický</a:t>
            </a:r>
            <a:r>
              <a:rPr sz="2200" dirty="0" smtClean="0"/>
              <a:t> </a:t>
            </a:r>
            <a:r>
              <a:rPr sz="2200" dirty="0"/>
              <a:t>program je </a:t>
            </a:r>
            <a:r>
              <a:rPr sz="2200" dirty="0" err="1"/>
              <a:t>zachován</a:t>
            </a:r>
            <a:r>
              <a:rPr sz="2200" dirty="0"/>
              <a:t>, ale </a:t>
            </a:r>
            <a:r>
              <a:rPr sz="2200" dirty="0" err="1"/>
              <a:t>kvalita</a:t>
            </a:r>
            <a:r>
              <a:rPr sz="2200" dirty="0"/>
              <a:t> a </a:t>
            </a:r>
            <a:r>
              <a:rPr sz="2200" dirty="0" err="1"/>
              <a:t>efektivita</a:t>
            </a:r>
            <a:r>
              <a:rPr sz="2200" dirty="0"/>
              <a:t> </a:t>
            </a:r>
            <a:r>
              <a:rPr sz="2200" dirty="0" err="1" smtClean="0"/>
              <a:t>jeho</a:t>
            </a:r>
            <a:r>
              <a:rPr sz="2200" dirty="0" smtClean="0"/>
              <a:t> </a:t>
            </a:r>
            <a:r>
              <a:rPr sz="2200" dirty="0" err="1"/>
              <a:t>provedení</a:t>
            </a:r>
            <a:r>
              <a:rPr sz="2200" dirty="0"/>
              <a:t> je </a:t>
            </a:r>
            <a:r>
              <a:rPr sz="2200" dirty="0" err="1"/>
              <a:t>snížena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Univerzální mozečková transformace a kognitivní dysmetrie"/>
          <p:cNvSpPr txBox="1">
            <a:spLocks noGrp="1"/>
          </p:cNvSpPr>
          <p:nvPr>
            <p:ph type="title"/>
          </p:nvPr>
        </p:nvSpPr>
        <p:spPr>
          <a:xfrm>
            <a:off x="1865869" y="704049"/>
            <a:ext cx="10911456" cy="1838973"/>
          </a:xfrm>
          <a:prstGeom prst="rect">
            <a:avLst/>
          </a:prstGeom>
        </p:spPr>
        <p:txBody>
          <a:bodyPr>
            <a:noAutofit/>
          </a:bodyPr>
          <a:lstStyle>
            <a:lvl1pPr defTabSz="379729">
              <a:defRPr sz="5200"/>
            </a:lvl1pPr>
          </a:lstStyle>
          <a:p>
            <a:r>
              <a:rPr sz="4800" dirty="0" err="1"/>
              <a:t>Univerzální</a:t>
            </a:r>
            <a:r>
              <a:rPr sz="4800" dirty="0"/>
              <a:t> </a:t>
            </a:r>
            <a:r>
              <a:rPr sz="4800" dirty="0" err="1"/>
              <a:t>mozečková</a:t>
            </a:r>
            <a:r>
              <a:rPr sz="4800" dirty="0"/>
              <a:t> </a:t>
            </a:r>
            <a:r>
              <a:rPr sz="4800" dirty="0" err="1"/>
              <a:t>transformace</a:t>
            </a:r>
            <a:r>
              <a:rPr sz="4800" dirty="0"/>
              <a:t> a </a:t>
            </a:r>
            <a:r>
              <a:rPr sz="4800" dirty="0" err="1"/>
              <a:t>kognitivní</a:t>
            </a:r>
            <a:r>
              <a:rPr sz="4800" dirty="0"/>
              <a:t> </a:t>
            </a:r>
            <a:r>
              <a:rPr sz="4800" dirty="0" err="1"/>
              <a:t>dysmetrie</a:t>
            </a:r>
            <a:endParaRPr sz="4800" dirty="0"/>
          </a:p>
        </p:txBody>
      </p:sp>
      <p:sp>
        <p:nvSpPr>
          <p:cNvPr id="141" name="Hypotéza kognitivní dysmetrie (Schmahmann 2001)…"/>
          <p:cNvSpPr txBox="1">
            <a:spLocks noGrp="1"/>
          </p:cNvSpPr>
          <p:nvPr>
            <p:ph type="body" idx="1"/>
          </p:nvPr>
        </p:nvSpPr>
        <p:spPr>
          <a:xfrm>
            <a:off x="321275" y="2528025"/>
            <a:ext cx="12072551" cy="63811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0034" indent="-280034" defTabSz="368045">
              <a:lnSpc>
                <a:spcPct val="100000"/>
              </a:lnSpc>
              <a:spcBef>
                <a:spcPts val="2600"/>
              </a:spcBef>
              <a:defRPr sz="2016"/>
            </a:pPr>
            <a:r>
              <a:rPr lang="cs-CZ" sz="2200" dirty="0" err="1" smtClean="0"/>
              <a:t>h</a:t>
            </a:r>
            <a:r>
              <a:rPr sz="2200" dirty="0" err="1" smtClean="0"/>
              <a:t>ypotéza</a:t>
            </a:r>
            <a:r>
              <a:rPr sz="2200" dirty="0" smtClean="0"/>
              <a:t> </a:t>
            </a:r>
            <a:r>
              <a:rPr sz="2200" dirty="0" err="1"/>
              <a:t>kognitivní</a:t>
            </a:r>
            <a:r>
              <a:rPr sz="2200" dirty="0"/>
              <a:t> </a:t>
            </a:r>
            <a:r>
              <a:rPr sz="2200" dirty="0" err="1"/>
              <a:t>dysmetrie</a:t>
            </a:r>
            <a:r>
              <a:rPr sz="2200" dirty="0"/>
              <a:t> (</a:t>
            </a:r>
            <a:r>
              <a:rPr sz="2200" dirty="0" err="1"/>
              <a:t>Schmahmann</a:t>
            </a:r>
            <a:r>
              <a:rPr sz="2200" dirty="0"/>
              <a:t> 2001)</a:t>
            </a:r>
          </a:p>
          <a:p>
            <a:pPr marL="280034" indent="-280034" defTabSz="368045">
              <a:lnSpc>
                <a:spcPct val="100000"/>
              </a:lnSpc>
              <a:spcBef>
                <a:spcPts val="2600"/>
              </a:spcBef>
              <a:defRPr sz="2016"/>
            </a:pPr>
            <a:r>
              <a:rPr lang="cs-CZ" sz="2200" dirty="0" smtClean="0"/>
              <a:t>a</a:t>
            </a:r>
            <a:r>
              <a:rPr sz="2200" dirty="0" err="1" smtClean="0"/>
              <a:t>natomick</a:t>
            </a:r>
            <a:r>
              <a:rPr lang="cs-CZ" sz="2200" dirty="0"/>
              <a:t>á</a:t>
            </a:r>
            <a:r>
              <a:rPr sz="2200" dirty="0" smtClean="0"/>
              <a:t> </a:t>
            </a:r>
            <a:r>
              <a:rPr sz="2200" dirty="0" err="1"/>
              <a:t>infrastruktura</a:t>
            </a:r>
            <a:r>
              <a:rPr sz="2200" dirty="0"/>
              <a:t> </a:t>
            </a:r>
            <a:r>
              <a:rPr sz="2200" dirty="0" err="1" smtClean="0"/>
              <a:t>mozečku</a:t>
            </a:r>
            <a:r>
              <a:rPr lang="cs-CZ" sz="2200" dirty="0" smtClean="0"/>
              <a:t> </a:t>
            </a:r>
            <a:r>
              <a:rPr sz="2200" dirty="0" smtClean="0"/>
              <a:t>- </a:t>
            </a:r>
            <a:r>
              <a:rPr sz="2200" dirty="0" err="1"/>
              <a:t>mikrokomplexy</a:t>
            </a:r>
            <a:r>
              <a:rPr sz="2200" dirty="0"/>
              <a:t> - </a:t>
            </a:r>
            <a:r>
              <a:rPr sz="2200" dirty="0" err="1"/>
              <a:t>jejich</a:t>
            </a:r>
            <a:r>
              <a:rPr sz="2200" dirty="0"/>
              <a:t> </a:t>
            </a:r>
            <a:r>
              <a:rPr sz="2200" dirty="0" err="1"/>
              <a:t>fci</a:t>
            </a:r>
            <a:r>
              <a:rPr sz="2200" dirty="0"/>
              <a:t> </a:t>
            </a:r>
            <a:r>
              <a:rPr sz="2200" dirty="0" err="1"/>
              <a:t>nazývá</a:t>
            </a:r>
            <a:r>
              <a:rPr sz="2200" dirty="0"/>
              <a:t> </a:t>
            </a:r>
            <a:r>
              <a:rPr sz="2200" dirty="0" err="1"/>
              <a:t>univerzální</a:t>
            </a:r>
            <a:r>
              <a:rPr sz="2200" dirty="0"/>
              <a:t> </a:t>
            </a:r>
            <a:r>
              <a:rPr sz="2200" dirty="0" err="1"/>
              <a:t>mozečkovou</a:t>
            </a:r>
            <a:r>
              <a:rPr sz="2200" dirty="0"/>
              <a:t> </a:t>
            </a:r>
            <a:r>
              <a:rPr sz="2200" dirty="0" err="1"/>
              <a:t>transformací</a:t>
            </a:r>
            <a:r>
              <a:rPr sz="2200" dirty="0"/>
              <a:t> </a:t>
            </a:r>
            <a:r>
              <a:rPr sz="2200" dirty="0" smtClean="0"/>
              <a:t>(universal </a:t>
            </a:r>
            <a:r>
              <a:rPr sz="2200" dirty="0"/>
              <a:t>cerebellar transform - UCT) - </a:t>
            </a:r>
            <a:r>
              <a:rPr sz="2200" dirty="0" err="1"/>
              <a:t>popisuje</a:t>
            </a:r>
            <a:r>
              <a:rPr sz="2200" dirty="0"/>
              <a:t> </a:t>
            </a:r>
            <a:r>
              <a:rPr sz="2200" dirty="0" err="1"/>
              <a:t>ji</a:t>
            </a:r>
            <a:r>
              <a:rPr sz="2200" dirty="0"/>
              <a:t> </a:t>
            </a:r>
            <a:r>
              <a:rPr sz="2200" dirty="0" err="1"/>
              <a:t>jako</a:t>
            </a:r>
            <a:r>
              <a:rPr sz="2200" dirty="0"/>
              <a:t> </a:t>
            </a:r>
            <a:r>
              <a:rPr sz="2200" dirty="0" err="1"/>
              <a:t>modulaci</a:t>
            </a:r>
            <a:r>
              <a:rPr sz="2200" dirty="0"/>
              <a:t> </a:t>
            </a:r>
            <a:r>
              <a:rPr sz="2200" dirty="0" err="1"/>
              <a:t>chování</a:t>
            </a:r>
            <a:r>
              <a:rPr sz="2200" dirty="0"/>
              <a:t>, </a:t>
            </a:r>
            <a:r>
              <a:rPr sz="2200" dirty="0" err="1"/>
              <a:t>zmenšení</a:t>
            </a:r>
            <a:r>
              <a:rPr sz="2200" dirty="0"/>
              <a:t> </a:t>
            </a:r>
            <a:r>
              <a:rPr sz="2200" dirty="0" err="1"/>
              <a:t>výkyvů</a:t>
            </a:r>
            <a:r>
              <a:rPr sz="2200" dirty="0"/>
              <a:t>, </a:t>
            </a:r>
            <a:r>
              <a:rPr sz="2200" dirty="0" err="1"/>
              <a:t>vyrovnávání</a:t>
            </a:r>
            <a:r>
              <a:rPr sz="2200" dirty="0"/>
              <a:t> a </a:t>
            </a:r>
            <a:r>
              <a:rPr sz="2200" dirty="0" err="1"/>
              <a:t>udržování</a:t>
            </a:r>
            <a:r>
              <a:rPr sz="2200" dirty="0"/>
              <a:t> </a:t>
            </a:r>
            <a:r>
              <a:rPr sz="2200" dirty="0" err="1"/>
              <a:t>výkonu</a:t>
            </a:r>
            <a:r>
              <a:rPr sz="2200" dirty="0"/>
              <a:t> </a:t>
            </a:r>
            <a:r>
              <a:rPr sz="2200" dirty="0" err="1"/>
              <a:t>kolem</a:t>
            </a:r>
            <a:r>
              <a:rPr sz="2200" dirty="0"/>
              <a:t> </a:t>
            </a:r>
            <a:r>
              <a:rPr sz="2200" dirty="0" err="1"/>
              <a:t>homeostatické</a:t>
            </a:r>
            <a:r>
              <a:rPr sz="2200" dirty="0"/>
              <a:t> </a:t>
            </a:r>
            <a:r>
              <a:rPr sz="2200" dirty="0" err="1"/>
              <a:t>úrovně</a:t>
            </a:r>
            <a:endParaRPr sz="2200" dirty="0"/>
          </a:p>
          <a:p>
            <a:pPr marL="280034" indent="-280034" defTabSz="368045">
              <a:lnSpc>
                <a:spcPct val="100000"/>
              </a:lnSpc>
              <a:spcBef>
                <a:spcPts val="2600"/>
              </a:spcBef>
              <a:defRPr sz="2016"/>
            </a:pPr>
            <a:r>
              <a:rPr sz="2200" dirty="0"/>
              <a:t>UCT je </a:t>
            </a:r>
            <a:r>
              <a:rPr sz="2200" dirty="0" err="1"/>
              <a:t>základním</a:t>
            </a:r>
            <a:r>
              <a:rPr sz="2200" dirty="0"/>
              <a:t> </a:t>
            </a:r>
            <a:r>
              <a:rPr sz="2200" dirty="0" err="1"/>
              <a:t>přínosem</a:t>
            </a:r>
            <a:r>
              <a:rPr sz="2200" dirty="0"/>
              <a:t> </a:t>
            </a:r>
            <a:r>
              <a:rPr sz="2200" dirty="0" err="1"/>
              <a:t>mozečku</a:t>
            </a:r>
            <a:r>
              <a:rPr sz="2200" dirty="0"/>
              <a:t> do </a:t>
            </a:r>
            <a:r>
              <a:rPr sz="2200" dirty="0" err="1"/>
              <a:t>fungování</a:t>
            </a:r>
            <a:r>
              <a:rPr sz="2200" dirty="0"/>
              <a:t> NS - </a:t>
            </a:r>
            <a:r>
              <a:rPr sz="2200" dirty="0" err="1"/>
              <a:t>pokud</a:t>
            </a:r>
            <a:r>
              <a:rPr sz="2200" dirty="0"/>
              <a:t> je </a:t>
            </a:r>
            <a:r>
              <a:rPr sz="2200" dirty="0" err="1"/>
              <a:t>mozeček</a:t>
            </a:r>
            <a:r>
              <a:rPr sz="2200" dirty="0"/>
              <a:t> </a:t>
            </a:r>
            <a:r>
              <a:rPr sz="2200" dirty="0" err="1"/>
              <a:t>poškozen</a:t>
            </a:r>
            <a:r>
              <a:rPr sz="2200" dirty="0"/>
              <a:t>, UCT </a:t>
            </a:r>
            <a:r>
              <a:rPr sz="2200" dirty="0" err="1"/>
              <a:t>sloužící</a:t>
            </a:r>
            <a:r>
              <a:rPr sz="2200" dirty="0"/>
              <a:t> k </a:t>
            </a:r>
            <a:r>
              <a:rPr sz="2200" dirty="0" err="1"/>
              <a:t>modulaci</a:t>
            </a:r>
            <a:r>
              <a:rPr sz="2200" dirty="0"/>
              <a:t> </a:t>
            </a:r>
            <a:r>
              <a:rPr sz="2200" dirty="0" err="1"/>
              <a:t>fce</a:t>
            </a:r>
            <a:r>
              <a:rPr sz="2200" dirty="0"/>
              <a:t> </a:t>
            </a:r>
            <a:r>
              <a:rPr sz="2200" dirty="0" err="1"/>
              <a:t>ovládané</a:t>
            </a:r>
            <a:r>
              <a:rPr sz="2200" dirty="0"/>
              <a:t> </a:t>
            </a:r>
            <a:r>
              <a:rPr sz="2200" dirty="0" err="1" smtClean="0"/>
              <a:t>poškozenou</a:t>
            </a:r>
            <a:r>
              <a:rPr sz="2200" dirty="0" smtClean="0"/>
              <a:t> </a:t>
            </a:r>
            <a:r>
              <a:rPr sz="2200" dirty="0" err="1"/>
              <a:t>oblastí</a:t>
            </a:r>
            <a:r>
              <a:rPr sz="2200" dirty="0"/>
              <a:t> se </a:t>
            </a:r>
            <a:r>
              <a:rPr sz="2200" dirty="0" err="1"/>
              <a:t>ztratí</a:t>
            </a:r>
            <a:r>
              <a:rPr sz="2200" dirty="0"/>
              <a:t> a </a:t>
            </a:r>
            <a:r>
              <a:rPr sz="2200" dirty="0" err="1"/>
              <a:t>výsledkem</a:t>
            </a:r>
            <a:r>
              <a:rPr sz="2200" dirty="0"/>
              <a:t> je </a:t>
            </a:r>
            <a:r>
              <a:rPr sz="2200" dirty="0" err="1"/>
              <a:t>charakteristické</a:t>
            </a:r>
            <a:r>
              <a:rPr sz="2200" dirty="0"/>
              <a:t> </a:t>
            </a:r>
            <a:r>
              <a:rPr sz="2200" dirty="0" err="1"/>
              <a:t>narušení</a:t>
            </a:r>
            <a:r>
              <a:rPr sz="2200" dirty="0"/>
              <a:t> </a:t>
            </a:r>
            <a:r>
              <a:rPr sz="2200" dirty="0" err="1"/>
              <a:t>chování</a:t>
            </a:r>
            <a:r>
              <a:rPr sz="2200" dirty="0"/>
              <a:t>, </a:t>
            </a:r>
            <a:r>
              <a:rPr sz="2200" dirty="0" err="1"/>
              <a:t>tzv</a:t>
            </a:r>
            <a:r>
              <a:rPr sz="2200" dirty="0"/>
              <a:t>. </a:t>
            </a:r>
            <a:r>
              <a:rPr sz="2200" dirty="0" err="1"/>
              <a:t>univerzální</a:t>
            </a:r>
            <a:r>
              <a:rPr sz="2200" dirty="0"/>
              <a:t> </a:t>
            </a:r>
            <a:r>
              <a:rPr sz="2200" dirty="0" err="1"/>
              <a:t>mozečkové</a:t>
            </a:r>
            <a:r>
              <a:rPr sz="2200" dirty="0"/>
              <a:t> </a:t>
            </a:r>
            <a:r>
              <a:rPr sz="2200" dirty="0" err="1"/>
              <a:t>poškození</a:t>
            </a:r>
            <a:r>
              <a:rPr sz="2200" dirty="0"/>
              <a:t> (universal cerebellar impairment)</a:t>
            </a:r>
          </a:p>
          <a:p>
            <a:pPr marL="280034" indent="-280034" defTabSz="368045">
              <a:lnSpc>
                <a:spcPct val="100000"/>
              </a:lnSpc>
              <a:spcBef>
                <a:spcPts val="2600"/>
              </a:spcBef>
              <a:defRPr sz="2016"/>
            </a:pPr>
            <a:r>
              <a:rPr lang="cs-CZ" sz="2200" dirty="0" err="1" smtClean="0"/>
              <a:t>t</a:t>
            </a:r>
            <a:r>
              <a:rPr sz="2200" dirty="0" err="1" smtClean="0"/>
              <a:t>ímto</a:t>
            </a:r>
            <a:r>
              <a:rPr sz="2200" dirty="0" smtClean="0"/>
              <a:t> </a:t>
            </a:r>
            <a:r>
              <a:rPr sz="2200" dirty="0" err="1"/>
              <a:t>poškozením</a:t>
            </a:r>
            <a:r>
              <a:rPr sz="2200" dirty="0"/>
              <a:t> je </a:t>
            </a:r>
            <a:r>
              <a:rPr sz="2200" b="1" dirty="0" err="1"/>
              <a:t>dysmetrie</a:t>
            </a:r>
            <a:r>
              <a:rPr sz="2200" b="1" dirty="0"/>
              <a:t> </a:t>
            </a:r>
            <a:r>
              <a:rPr sz="2200" dirty="0"/>
              <a:t>- </a:t>
            </a:r>
          </a:p>
          <a:p>
            <a:pPr marL="930264" lvl="1" indent="-280034" defTabSz="368045">
              <a:lnSpc>
                <a:spcPct val="100000"/>
              </a:lnSpc>
              <a:spcBef>
                <a:spcPts val="2600"/>
              </a:spcBef>
              <a:defRPr sz="2016"/>
            </a:pPr>
            <a:r>
              <a:rPr lang="cs-CZ" sz="1915" dirty="0" smtClean="0"/>
              <a:t>v</a:t>
            </a:r>
            <a:r>
              <a:rPr sz="1915" dirty="0" smtClean="0"/>
              <a:t> </a:t>
            </a:r>
            <a:r>
              <a:rPr sz="1915" dirty="0" err="1"/>
              <a:t>oblasti</a:t>
            </a:r>
            <a:r>
              <a:rPr sz="1915" dirty="0"/>
              <a:t> </a:t>
            </a:r>
            <a:r>
              <a:rPr sz="1915" dirty="0" err="1"/>
              <a:t>motoriky</a:t>
            </a:r>
            <a:r>
              <a:rPr sz="1915" dirty="0"/>
              <a:t> - </a:t>
            </a:r>
            <a:r>
              <a:rPr sz="1915" dirty="0" err="1"/>
              <a:t>ztráta</a:t>
            </a:r>
            <a:r>
              <a:rPr sz="1915" dirty="0"/>
              <a:t> </a:t>
            </a:r>
            <a:r>
              <a:rPr sz="1915" dirty="0" err="1"/>
              <a:t>schopnosti</a:t>
            </a:r>
            <a:r>
              <a:rPr sz="1915" dirty="0"/>
              <a:t> </a:t>
            </a:r>
            <a:r>
              <a:rPr sz="1915" dirty="0" err="1"/>
              <a:t>ovládat</a:t>
            </a:r>
            <a:r>
              <a:rPr sz="1915" dirty="0"/>
              <a:t> </a:t>
            </a:r>
            <a:r>
              <a:rPr sz="1915" dirty="0" err="1"/>
              <a:t>rozsah</a:t>
            </a:r>
            <a:r>
              <a:rPr sz="1915" dirty="0"/>
              <a:t> </a:t>
            </a:r>
            <a:r>
              <a:rPr sz="1915" dirty="0" err="1"/>
              <a:t>prováděného</a:t>
            </a:r>
            <a:r>
              <a:rPr sz="1915" dirty="0"/>
              <a:t> </a:t>
            </a:r>
            <a:r>
              <a:rPr sz="1915" dirty="0" err="1"/>
              <a:t>pohybu</a:t>
            </a:r>
            <a:r>
              <a:rPr sz="1915" dirty="0"/>
              <a:t>, </a:t>
            </a:r>
            <a:r>
              <a:rPr sz="1915" dirty="0" err="1"/>
              <a:t>projevuje</a:t>
            </a:r>
            <a:r>
              <a:rPr sz="1915" dirty="0"/>
              <a:t> se </a:t>
            </a:r>
            <a:r>
              <a:rPr sz="1915" dirty="0" err="1"/>
              <a:t>různými</a:t>
            </a:r>
            <a:r>
              <a:rPr sz="1915" dirty="0"/>
              <a:t> </a:t>
            </a:r>
            <a:r>
              <a:rPr sz="1915" dirty="0" err="1"/>
              <a:t>ataxiemi</a:t>
            </a:r>
            <a:r>
              <a:rPr sz="1915" dirty="0"/>
              <a:t> </a:t>
            </a:r>
            <a:r>
              <a:rPr sz="1915" dirty="0" err="1"/>
              <a:t>končetin</a:t>
            </a:r>
            <a:r>
              <a:rPr sz="1915" dirty="0"/>
              <a:t>, </a:t>
            </a:r>
            <a:r>
              <a:rPr sz="1915" dirty="0" err="1"/>
              <a:t>poruchami</a:t>
            </a:r>
            <a:r>
              <a:rPr sz="1915" dirty="0"/>
              <a:t> </a:t>
            </a:r>
            <a:r>
              <a:rPr sz="1915" dirty="0" err="1"/>
              <a:t>očních</a:t>
            </a:r>
            <a:r>
              <a:rPr sz="1915" dirty="0"/>
              <a:t> </a:t>
            </a:r>
            <a:r>
              <a:rPr sz="1915" dirty="0" err="1"/>
              <a:t>pohybů</a:t>
            </a:r>
            <a:r>
              <a:rPr sz="1915" dirty="0"/>
              <a:t>, </a:t>
            </a:r>
            <a:r>
              <a:rPr sz="1915" dirty="0" err="1"/>
              <a:t>poruchou</a:t>
            </a:r>
            <a:r>
              <a:rPr sz="1915" dirty="0"/>
              <a:t> </a:t>
            </a:r>
            <a:r>
              <a:rPr sz="1915" dirty="0" err="1"/>
              <a:t>řeči</a:t>
            </a:r>
            <a:r>
              <a:rPr sz="1915" dirty="0"/>
              <a:t> </a:t>
            </a:r>
            <a:r>
              <a:rPr sz="1915" dirty="0" err="1"/>
              <a:t>či</a:t>
            </a:r>
            <a:r>
              <a:rPr sz="1915" dirty="0"/>
              <a:t> </a:t>
            </a:r>
            <a:r>
              <a:rPr sz="1915" dirty="0" err="1"/>
              <a:t>narušením</a:t>
            </a:r>
            <a:r>
              <a:rPr sz="1915" dirty="0"/>
              <a:t> </a:t>
            </a:r>
            <a:r>
              <a:rPr sz="1915" dirty="0" err="1"/>
              <a:t>rovnováhy</a:t>
            </a:r>
            <a:endParaRPr sz="1915" dirty="0"/>
          </a:p>
          <a:p>
            <a:pPr marL="930264" lvl="1" indent="-280034" defTabSz="368045">
              <a:lnSpc>
                <a:spcPct val="100000"/>
              </a:lnSpc>
              <a:spcBef>
                <a:spcPts val="2600"/>
              </a:spcBef>
              <a:defRPr sz="2016"/>
            </a:pPr>
            <a:r>
              <a:rPr lang="cs-CZ" sz="1915" dirty="0" smtClean="0"/>
              <a:t>v</a:t>
            </a:r>
            <a:r>
              <a:rPr sz="1915" dirty="0" smtClean="0"/>
              <a:t> </a:t>
            </a:r>
            <a:r>
              <a:rPr sz="1915" dirty="0" err="1"/>
              <a:t>oblasti</a:t>
            </a:r>
            <a:r>
              <a:rPr sz="1915" dirty="0"/>
              <a:t> </a:t>
            </a:r>
            <a:r>
              <a:rPr sz="1915" dirty="0" err="1"/>
              <a:t>nemotorických</a:t>
            </a:r>
            <a:r>
              <a:rPr sz="1915" dirty="0"/>
              <a:t> </a:t>
            </a:r>
            <a:r>
              <a:rPr sz="1915" dirty="0" err="1"/>
              <a:t>fcí</a:t>
            </a:r>
            <a:r>
              <a:rPr sz="1915" dirty="0"/>
              <a:t> - </a:t>
            </a:r>
            <a:r>
              <a:rPr sz="1915" b="1" dirty="0" err="1"/>
              <a:t>kognitivní</a:t>
            </a:r>
            <a:r>
              <a:rPr sz="1915" b="1" dirty="0"/>
              <a:t> </a:t>
            </a:r>
            <a:r>
              <a:rPr sz="1915" b="1" dirty="0" err="1"/>
              <a:t>dysmetrie</a:t>
            </a:r>
            <a:r>
              <a:rPr sz="1915" b="1" dirty="0"/>
              <a:t> </a:t>
            </a:r>
            <a:r>
              <a:rPr sz="1915" dirty="0"/>
              <a:t>- </a:t>
            </a:r>
            <a:r>
              <a:rPr sz="1915" dirty="0" err="1"/>
              <a:t>tak</a:t>
            </a:r>
            <a:r>
              <a:rPr sz="1915" dirty="0"/>
              <a:t> </a:t>
            </a:r>
            <a:r>
              <a:rPr sz="1915" dirty="0" err="1"/>
              <a:t>jak</a:t>
            </a:r>
            <a:r>
              <a:rPr sz="1915" dirty="0"/>
              <a:t> v </a:t>
            </a:r>
            <a:r>
              <a:rPr sz="1915" dirty="0" err="1"/>
              <a:t>oblasti</a:t>
            </a:r>
            <a:r>
              <a:rPr sz="1915" dirty="0"/>
              <a:t> </a:t>
            </a:r>
            <a:r>
              <a:rPr sz="1915" dirty="0" err="1"/>
              <a:t>motoriky</a:t>
            </a:r>
            <a:r>
              <a:rPr sz="1915" dirty="0"/>
              <a:t> </a:t>
            </a:r>
            <a:r>
              <a:rPr sz="1915" dirty="0" err="1"/>
              <a:t>koordinuje</a:t>
            </a:r>
            <a:r>
              <a:rPr sz="1915" dirty="0"/>
              <a:t> </a:t>
            </a:r>
            <a:r>
              <a:rPr sz="1915" dirty="0" err="1"/>
              <a:t>rychlost</a:t>
            </a:r>
            <a:r>
              <a:rPr sz="1915" dirty="0"/>
              <a:t>, </a:t>
            </a:r>
            <a:r>
              <a:rPr sz="1915" dirty="0" err="1"/>
              <a:t>sílu</a:t>
            </a:r>
            <a:r>
              <a:rPr sz="1915" dirty="0"/>
              <a:t>, </a:t>
            </a:r>
            <a:r>
              <a:rPr sz="1915" dirty="0" err="1"/>
              <a:t>rytmus</a:t>
            </a:r>
            <a:r>
              <a:rPr sz="1915" dirty="0"/>
              <a:t> a </a:t>
            </a:r>
            <a:r>
              <a:rPr sz="1915" dirty="0" err="1"/>
              <a:t>přesnost</a:t>
            </a:r>
            <a:r>
              <a:rPr sz="1915" dirty="0"/>
              <a:t> </a:t>
            </a:r>
            <a:r>
              <a:rPr sz="1915" dirty="0" err="1"/>
              <a:t>pohybů</a:t>
            </a:r>
            <a:r>
              <a:rPr sz="1915" dirty="0"/>
              <a:t>, </a:t>
            </a:r>
            <a:r>
              <a:rPr sz="1915" dirty="0" err="1"/>
              <a:t>tak</a:t>
            </a:r>
            <a:r>
              <a:rPr sz="1915" dirty="0"/>
              <a:t> v </a:t>
            </a:r>
            <a:r>
              <a:rPr sz="1915" dirty="0" err="1"/>
              <a:t>oblasti</a:t>
            </a:r>
            <a:r>
              <a:rPr sz="1915" dirty="0"/>
              <a:t> </a:t>
            </a:r>
            <a:r>
              <a:rPr sz="1915" dirty="0" err="1"/>
              <a:t>kognice</a:t>
            </a:r>
            <a:r>
              <a:rPr sz="1915" dirty="0"/>
              <a:t> a </a:t>
            </a:r>
            <a:r>
              <a:rPr sz="1915" dirty="0" err="1"/>
              <a:t>emocí</a:t>
            </a:r>
            <a:r>
              <a:rPr sz="1915" dirty="0"/>
              <a:t> </a:t>
            </a:r>
            <a:r>
              <a:rPr sz="1915" dirty="0" err="1"/>
              <a:t>upravuje</a:t>
            </a:r>
            <a:r>
              <a:rPr sz="1915" dirty="0"/>
              <a:t> </a:t>
            </a:r>
            <a:r>
              <a:rPr sz="1915" dirty="0" err="1"/>
              <a:t>rychlost</a:t>
            </a:r>
            <a:r>
              <a:rPr sz="1915" dirty="0"/>
              <a:t>, </a:t>
            </a:r>
            <a:r>
              <a:rPr sz="1915" dirty="0" err="1"/>
              <a:t>kapacitu</a:t>
            </a:r>
            <a:r>
              <a:rPr sz="1915" dirty="0"/>
              <a:t>, </a:t>
            </a:r>
            <a:r>
              <a:rPr sz="1915" dirty="0" err="1"/>
              <a:t>konzistenci</a:t>
            </a:r>
            <a:r>
              <a:rPr sz="1915" dirty="0"/>
              <a:t> a </a:t>
            </a:r>
            <a:r>
              <a:rPr sz="1915" dirty="0" err="1"/>
              <a:t>vhodnost</a:t>
            </a:r>
            <a:r>
              <a:rPr sz="1915" dirty="0"/>
              <a:t> </a:t>
            </a:r>
            <a:r>
              <a:rPr sz="1915" dirty="0" err="1"/>
              <a:t>probíhajících</a:t>
            </a:r>
            <a:r>
              <a:rPr sz="1915" dirty="0"/>
              <a:t> </a:t>
            </a:r>
            <a:r>
              <a:rPr sz="1915" dirty="0" err="1"/>
              <a:t>procesů</a:t>
            </a:r>
            <a:endParaRPr sz="1915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Mozeček vylepšuje pohyby, činí je jemnějšími, přesnějšími a efektivnějšími - stejně tak zvyšuje kvalitu myšlení, pomáhá myšlenky a emoce koordinovat a lépe přizpůsobovat cílům…"/>
          <p:cNvSpPr txBox="1">
            <a:spLocks noGrp="1"/>
          </p:cNvSpPr>
          <p:nvPr>
            <p:ph type="body" idx="1"/>
          </p:nvPr>
        </p:nvSpPr>
        <p:spPr>
          <a:xfrm>
            <a:off x="952500" y="2060836"/>
            <a:ext cx="11099800" cy="7213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00050" indent="-400050" defTabSz="525779">
              <a:lnSpc>
                <a:spcPct val="100000"/>
              </a:lnSpc>
              <a:spcBef>
                <a:spcPts val="3700"/>
              </a:spcBef>
              <a:defRPr sz="2880"/>
            </a:pPr>
            <a:r>
              <a:rPr lang="cs-CZ" sz="2200" dirty="0" err="1" smtClean="0"/>
              <a:t>m</a:t>
            </a:r>
            <a:r>
              <a:rPr sz="2200" dirty="0" err="1" smtClean="0"/>
              <a:t>ozeček</a:t>
            </a:r>
            <a:r>
              <a:rPr sz="2200" dirty="0" smtClean="0"/>
              <a:t> </a:t>
            </a:r>
            <a:r>
              <a:rPr sz="2200" dirty="0" err="1"/>
              <a:t>vylepšuje</a:t>
            </a:r>
            <a:r>
              <a:rPr sz="2200" dirty="0"/>
              <a:t> </a:t>
            </a:r>
            <a:r>
              <a:rPr sz="2200" dirty="0" err="1"/>
              <a:t>pohyby</a:t>
            </a:r>
            <a:r>
              <a:rPr sz="2200" dirty="0"/>
              <a:t>, </a:t>
            </a:r>
            <a:r>
              <a:rPr sz="2200" dirty="0" err="1"/>
              <a:t>činí</a:t>
            </a:r>
            <a:r>
              <a:rPr sz="2200" dirty="0"/>
              <a:t> je </a:t>
            </a:r>
            <a:r>
              <a:rPr sz="2200" dirty="0" err="1"/>
              <a:t>jemnějšími</a:t>
            </a:r>
            <a:r>
              <a:rPr sz="2200" dirty="0"/>
              <a:t>, </a:t>
            </a:r>
            <a:r>
              <a:rPr sz="2200" dirty="0" err="1"/>
              <a:t>přesnějšími</a:t>
            </a:r>
            <a:r>
              <a:rPr sz="2200" dirty="0"/>
              <a:t> a </a:t>
            </a:r>
            <a:r>
              <a:rPr sz="2200" dirty="0" err="1"/>
              <a:t>efektivnějšími</a:t>
            </a:r>
            <a:r>
              <a:rPr sz="2200" dirty="0"/>
              <a:t> - </a:t>
            </a:r>
            <a:r>
              <a:rPr sz="2200" dirty="0" err="1"/>
              <a:t>stejně</a:t>
            </a:r>
            <a:r>
              <a:rPr sz="2200" dirty="0"/>
              <a:t> </a:t>
            </a:r>
            <a:r>
              <a:rPr sz="2200" dirty="0" err="1"/>
              <a:t>tak</a:t>
            </a:r>
            <a:r>
              <a:rPr sz="2200" dirty="0"/>
              <a:t> </a:t>
            </a:r>
            <a:r>
              <a:rPr sz="2200" dirty="0" err="1"/>
              <a:t>zvyšuje</a:t>
            </a:r>
            <a:r>
              <a:rPr sz="2200" dirty="0"/>
              <a:t> </a:t>
            </a:r>
            <a:r>
              <a:rPr sz="2200" dirty="0" err="1"/>
              <a:t>kvalitu</a:t>
            </a:r>
            <a:r>
              <a:rPr sz="2200" dirty="0"/>
              <a:t> </a:t>
            </a:r>
            <a:r>
              <a:rPr sz="2200" dirty="0" err="1"/>
              <a:t>myšlení</a:t>
            </a:r>
            <a:r>
              <a:rPr sz="2200" dirty="0"/>
              <a:t>, </a:t>
            </a:r>
            <a:r>
              <a:rPr sz="2200" dirty="0" err="1"/>
              <a:t>pomáhá</a:t>
            </a:r>
            <a:r>
              <a:rPr sz="2200" dirty="0"/>
              <a:t> </a:t>
            </a:r>
            <a:r>
              <a:rPr sz="2200" dirty="0" err="1"/>
              <a:t>myšlenky</a:t>
            </a:r>
            <a:r>
              <a:rPr sz="2200" dirty="0"/>
              <a:t> a </a:t>
            </a:r>
            <a:r>
              <a:rPr sz="2200" dirty="0" err="1"/>
              <a:t>emoce</a:t>
            </a:r>
            <a:r>
              <a:rPr sz="2200" dirty="0"/>
              <a:t> </a:t>
            </a:r>
            <a:r>
              <a:rPr sz="2200" dirty="0" err="1"/>
              <a:t>koordinovat</a:t>
            </a:r>
            <a:r>
              <a:rPr sz="2200" dirty="0"/>
              <a:t> </a:t>
            </a:r>
            <a:r>
              <a:rPr lang="cs-CZ" sz="2200" dirty="0" smtClean="0"/>
              <a:t>              </a:t>
            </a:r>
            <a:r>
              <a:rPr sz="2200" dirty="0" smtClean="0"/>
              <a:t>a </a:t>
            </a:r>
            <a:r>
              <a:rPr sz="2200" dirty="0" err="1"/>
              <a:t>lépe</a:t>
            </a:r>
            <a:r>
              <a:rPr sz="2200" dirty="0"/>
              <a:t> </a:t>
            </a:r>
            <a:r>
              <a:rPr sz="2200" dirty="0" err="1"/>
              <a:t>přizpůsobovat</a:t>
            </a:r>
            <a:r>
              <a:rPr sz="2200" dirty="0"/>
              <a:t> </a:t>
            </a:r>
            <a:r>
              <a:rPr sz="2200" dirty="0" err="1"/>
              <a:t>cílům</a:t>
            </a:r>
            <a:endParaRPr sz="2200" dirty="0"/>
          </a:p>
          <a:p>
            <a:pPr marL="400050" indent="-400050" defTabSz="525779">
              <a:lnSpc>
                <a:spcPct val="100000"/>
              </a:lnSpc>
              <a:spcBef>
                <a:spcPts val="3700"/>
              </a:spcBef>
              <a:defRPr sz="2880"/>
            </a:pPr>
            <a:r>
              <a:rPr lang="cs-CZ" sz="2200" dirty="0" smtClean="0"/>
              <a:t>v</a:t>
            </a:r>
            <a:r>
              <a:rPr sz="2200" dirty="0" smtClean="0"/>
              <a:t> </a:t>
            </a:r>
            <a:r>
              <a:rPr sz="2200" dirty="0" err="1"/>
              <a:t>tomto</a:t>
            </a:r>
            <a:r>
              <a:rPr sz="2200" dirty="0"/>
              <a:t> </a:t>
            </a:r>
            <a:r>
              <a:rPr sz="2200" dirty="0" err="1"/>
              <a:t>smyslu</a:t>
            </a:r>
            <a:r>
              <a:rPr sz="2200" dirty="0"/>
              <a:t> </a:t>
            </a:r>
            <a:r>
              <a:rPr sz="2200" dirty="0" err="1"/>
              <a:t>mozeček</a:t>
            </a:r>
            <a:r>
              <a:rPr sz="2200" dirty="0"/>
              <a:t> </a:t>
            </a:r>
            <a:r>
              <a:rPr sz="2200" dirty="0" err="1"/>
              <a:t>přistupuje</a:t>
            </a:r>
            <a:r>
              <a:rPr sz="2200" dirty="0"/>
              <a:t> k </a:t>
            </a:r>
            <a:r>
              <a:rPr sz="2200" dirty="0" err="1"/>
              <a:t>motorickým</a:t>
            </a:r>
            <a:r>
              <a:rPr sz="2200" dirty="0"/>
              <a:t>, </a:t>
            </a:r>
            <a:r>
              <a:rPr sz="2200" dirty="0" err="1"/>
              <a:t>kognitivním</a:t>
            </a:r>
            <a:r>
              <a:rPr sz="2200" dirty="0"/>
              <a:t> a </a:t>
            </a:r>
            <a:r>
              <a:rPr sz="2200" dirty="0" err="1"/>
              <a:t>afektivním</a:t>
            </a:r>
            <a:r>
              <a:rPr sz="2200" dirty="0"/>
              <a:t> </a:t>
            </a:r>
            <a:r>
              <a:rPr sz="2200" dirty="0" err="1"/>
              <a:t>vstupům</a:t>
            </a:r>
            <a:r>
              <a:rPr sz="2200" dirty="0"/>
              <a:t> </a:t>
            </a:r>
            <a:r>
              <a:rPr sz="2200" dirty="0" err="1"/>
              <a:t>stejně</a:t>
            </a:r>
            <a:endParaRPr sz="2200" dirty="0"/>
          </a:p>
          <a:p>
            <a:pPr marL="400050" indent="-400050" defTabSz="525779">
              <a:lnSpc>
                <a:spcPct val="100000"/>
              </a:lnSpc>
              <a:spcBef>
                <a:spcPts val="3700"/>
              </a:spcBef>
              <a:defRPr sz="2880"/>
            </a:pPr>
            <a:r>
              <a:rPr lang="cs-CZ" sz="2200" dirty="0" err="1" smtClean="0"/>
              <a:t>z</a:t>
            </a:r>
            <a:r>
              <a:rPr sz="2200" dirty="0" smtClean="0"/>
              <a:t>da </a:t>
            </a:r>
            <a:r>
              <a:rPr sz="2200" dirty="0"/>
              <a:t>se </a:t>
            </a:r>
            <a:r>
              <a:rPr sz="2200" dirty="0" err="1"/>
              <a:t>léze</a:t>
            </a:r>
            <a:r>
              <a:rPr sz="2200" dirty="0"/>
              <a:t> </a:t>
            </a:r>
            <a:r>
              <a:rPr sz="2200" dirty="0" err="1"/>
              <a:t>projeví</a:t>
            </a:r>
            <a:r>
              <a:rPr sz="2200" dirty="0"/>
              <a:t> v </a:t>
            </a:r>
            <a:r>
              <a:rPr sz="2200" dirty="0" err="1"/>
              <a:t>podobě</a:t>
            </a:r>
            <a:r>
              <a:rPr sz="2200" dirty="0"/>
              <a:t> </a:t>
            </a:r>
            <a:r>
              <a:rPr sz="2200" dirty="0" err="1"/>
              <a:t>motorické</a:t>
            </a:r>
            <a:r>
              <a:rPr sz="2200" dirty="0"/>
              <a:t> </a:t>
            </a:r>
            <a:r>
              <a:rPr sz="2200" dirty="0" err="1"/>
              <a:t>nebo</a:t>
            </a:r>
            <a:r>
              <a:rPr sz="2200" dirty="0"/>
              <a:t> </a:t>
            </a:r>
            <a:r>
              <a:rPr sz="2200" dirty="0" err="1"/>
              <a:t>kognitivní</a:t>
            </a:r>
            <a:r>
              <a:rPr sz="2200" dirty="0"/>
              <a:t> </a:t>
            </a:r>
            <a:r>
              <a:rPr sz="2200" dirty="0" err="1"/>
              <a:t>dysmetrie</a:t>
            </a:r>
            <a:r>
              <a:rPr sz="2200" dirty="0"/>
              <a:t> </a:t>
            </a:r>
            <a:r>
              <a:rPr sz="2200" dirty="0" err="1"/>
              <a:t>záleží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tom, s </a:t>
            </a:r>
            <a:r>
              <a:rPr sz="2200" dirty="0" err="1"/>
              <a:t>kterými</a:t>
            </a:r>
            <a:r>
              <a:rPr sz="2200" dirty="0"/>
              <a:t> </a:t>
            </a:r>
            <a:r>
              <a:rPr sz="2200" dirty="0" err="1"/>
              <a:t>oblastmi</a:t>
            </a:r>
            <a:r>
              <a:rPr sz="2200" dirty="0"/>
              <a:t> </a:t>
            </a:r>
            <a:r>
              <a:rPr sz="2200" dirty="0" err="1"/>
              <a:t>mozku</a:t>
            </a:r>
            <a:r>
              <a:rPr sz="2200" dirty="0"/>
              <a:t> je </a:t>
            </a:r>
            <a:r>
              <a:rPr sz="2200" dirty="0" err="1"/>
              <a:t>poškozené</a:t>
            </a:r>
            <a:r>
              <a:rPr sz="2200" dirty="0"/>
              <a:t> </a:t>
            </a:r>
            <a:r>
              <a:rPr sz="2200" dirty="0" err="1"/>
              <a:t>místo</a:t>
            </a:r>
            <a:r>
              <a:rPr sz="2200" dirty="0"/>
              <a:t> </a:t>
            </a:r>
            <a:r>
              <a:rPr sz="2200" dirty="0" err="1"/>
              <a:t>mozečku</a:t>
            </a:r>
            <a:r>
              <a:rPr sz="2200" dirty="0"/>
              <a:t> </a:t>
            </a:r>
            <a:r>
              <a:rPr sz="2200" dirty="0" err="1"/>
              <a:t>propojeno</a:t>
            </a:r>
            <a:endParaRPr sz="2200" dirty="0"/>
          </a:p>
          <a:p>
            <a:pPr marL="400050" indent="-400050" defTabSz="525779">
              <a:lnSpc>
                <a:spcPct val="100000"/>
              </a:lnSpc>
              <a:spcBef>
                <a:spcPts val="3700"/>
              </a:spcBef>
              <a:defRPr sz="2880"/>
            </a:pPr>
            <a:r>
              <a:rPr lang="cs-CZ" sz="2200" dirty="0" err="1" smtClean="0"/>
              <a:t>a</a:t>
            </a:r>
            <a:r>
              <a:rPr sz="2200" dirty="0" err="1" smtClean="0"/>
              <a:t>nteriorní</a:t>
            </a:r>
            <a:r>
              <a:rPr sz="2200" dirty="0" smtClean="0"/>
              <a:t> </a:t>
            </a:r>
            <a:r>
              <a:rPr sz="2200" dirty="0" err="1"/>
              <a:t>lalok</a:t>
            </a:r>
            <a:r>
              <a:rPr sz="2200" dirty="0"/>
              <a:t> </a:t>
            </a:r>
            <a:r>
              <a:rPr sz="2200" dirty="0" err="1"/>
              <a:t>souvisí</a:t>
            </a:r>
            <a:r>
              <a:rPr sz="2200" dirty="0"/>
              <a:t> </a:t>
            </a:r>
            <a:r>
              <a:rPr sz="2200" dirty="0" err="1"/>
              <a:t>hlavně</a:t>
            </a:r>
            <a:r>
              <a:rPr sz="2200" dirty="0"/>
              <a:t> s </a:t>
            </a:r>
            <a:r>
              <a:rPr sz="2200" dirty="0" err="1"/>
              <a:t>motorickým</a:t>
            </a:r>
            <a:r>
              <a:rPr sz="2200" dirty="0"/>
              <a:t> </a:t>
            </a:r>
            <a:r>
              <a:rPr sz="2200" dirty="0" err="1"/>
              <a:t>řízením</a:t>
            </a:r>
            <a:r>
              <a:rPr sz="2200" dirty="0"/>
              <a:t>, </a:t>
            </a:r>
            <a:r>
              <a:rPr sz="2200" dirty="0" err="1"/>
              <a:t>zatímco</a:t>
            </a:r>
            <a:r>
              <a:rPr sz="2200" dirty="0"/>
              <a:t> </a:t>
            </a:r>
            <a:r>
              <a:rPr sz="2200" dirty="0" err="1"/>
              <a:t>posteriorní</a:t>
            </a:r>
            <a:r>
              <a:rPr sz="2200" dirty="0"/>
              <a:t> </a:t>
            </a:r>
            <a:r>
              <a:rPr sz="2200" dirty="0" err="1"/>
              <a:t>lalok</a:t>
            </a:r>
            <a:r>
              <a:rPr sz="2200" dirty="0"/>
              <a:t> </a:t>
            </a:r>
            <a:r>
              <a:rPr sz="2200" dirty="0" err="1"/>
              <a:t>více</a:t>
            </a:r>
            <a:r>
              <a:rPr sz="2200" dirty="0"/>
              <a:t> s “</a:t>
            </a:r>
            <a:r>
              <a:rPr sz="2200" dirty="0" err="1"/>
              <a:t>vyššími</a:t>
            </a:r>
            <a:r>
              <a:rPr sz="2200" dirty="0"/>
              <a:t>” </a:t>
            </a:r>
            <a:r>
              <a:rPr sz="2200" dirty="0" err="1"/>
              <a:t>funkcemi</a:t>
            </a:r>
            <a:endParaRPr sz="2200" dirty="0"/>
          </a:p>
          <a:p>
            <a:pPr marL="400050" indent="-400050" defTabSz="525779">
              <a:lnSpc>
                <a:spcPct val="100000"/>
              </a:lnSpc>
              <a:spcBef>
                <a:spcPts val="3700"/>
              </a:spcBef>
              <a:defRPr sz="2880"/>
            </a:pPr>
            <a:r>
              <a:rPr sz="2200" dirty="0" err="1" smtClean="0"/>
              <a:t>laterální</a:t>
            </a:r>
            <a:r>
              <a:rPr sz="2200" dirty="0" smtClean="0"/>
              <a:t> </a:t>
            </a:r>
            <a:r>
              <a:rPr sz="2200" dirty="0" err="1"/>
              <a:t>oblasti</a:t>
            </a:r>
            <a:r>
              <a:rPr sz="2200" dirty="0"/>
              <a:t> </a:t>
            </a:r>
            <a:r>
              <a:rPr sz="2200" dirty="0" err="1"/>
              <a:t>posteriorního</a:t>
            </a:r>
            <a:r>
              <a:rPr sz="2200" dirty="0"/>
              <a:t> </a:t>
            </a:r>
            <a:r>
              <a:rPr sz="2200" dirty="0" err="1"/>
              <a:t>laloku</a:t>
            </a:r>
            <a:r>
              <a:rPr sz="2200" dirty="0"/>
              <a:t> </a:t>
            </a:r>
            <a:r>
              <a:rPr sz="2200" dirty="0" smtClean="0"/>
              <a:t>v</a:t>
            </a:r>
            <a:r>
              <a:rPr lang="cs-CZ" sz="2200" dirty="0" err="1" smtClean="0"/>
              <a:t>íc</a:t>
            </a:r>
            <a:r>
              <a:rPr sz="2200" dirty="0" smtClean="0"/>
              <a:t>e </a:t>
            </a:r>
            <a:r>
              <a:rPr sz="2200" dirty="0" err="1"/>
              <a:t>ovlivňují</a:t>
            </a:r>
            <a:r>
              <a:rPr sz="2200" dirty="0"/>
              <a:t> </a:t>
            </a:r>
            <a:r>
              <a:rPr sz="2200" dirty="0" err="1"/>
              <a:t>kognitivní</a:t>
            </a:r>
            <a:r>
              <a:rPr sz="2200" dirty="0"/>
              <a:t> </a:t>
            </a:r>
            <a:r>
              <a:rPr sz="2200" dirty="0" err="1"/>
              <a:t>fce</a:t>
            </a:r>
            <a:r>
              <a:rPr sz="2200" dirty="0"/>
              <a:t> </a:t>
            </a:r>
            <a:r>
              <a:rPr sz="2200" dirty="0" smtClean="0"/>
              <a:t>a </a:t>
            </a:r>
            <a:r>
              <a:rPr sz="2200" dirty="0"/>
              <a:t>oblast vermis se </a:t>
            </a:r>
            <a:r>
              <a:rPr sz="2200" dirty="0" err="1"/>
              <a:t>podílí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emotivitě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denzační stopa">
  <a:themeElements>
    <a:clrScheme name="Kondenzační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Kondenzační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ační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Kondenzační stopa</Template>
  <TotalTime>0</TotalTime>
  <Words>2806</Words>
  <Application>Microsoft Office PowerPoint</Application>
  <PresentationFormat>Vlastní</PresentationFormat>
  <Paragraphs>148</Paragraphs>
  <Slides>25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Century Gothic</vt:lpstr>
      <vt:lpstr>Helvetica Neue</vt:lpstr>
      <vt:lpstr>Kondenzační stopa</vt:lpstr>
      <vt:lpstr>Mozečkové léze a kognice</vt:lpstr>
      <vt:lpstr>Mozeček (cerebellum)</vt:lpstr>
      <vt:lpstr>Anatomie a neurofyziologie</vt:lpstr>
      <vt:lpstr>Infrastruktura - mikrokomplexy</vt:lpstr>
      <vt:lpstr>Propojení a okruhy</vt:lpstr>
      <vt:lpstr>Zkřížená mozečková diaschiza</vt:lpstr>
      <vt:lpstr> Mozečkový motorický syndrom</vt:lpstr>
      <vt:lpstr>Univerzální mozečková transformace a kognitivní dysmetrie</vt:lpstr>
      <vt:lpstr>Prezentace aplikace PowerPoint</vt:lpstr>
      <vt:lpstr>Hybridní model Koziola a Buddingové (2009)</vt:lpstr>
      <vt:lpstr>Prezentace aplikace PowerPoint</vt:lpstr>
      <vt:lpstr>Mozečkový kognitivně-afektivní syndrom (cerebellar cognitive affective syndrome CCAS)</vt:lpstr>
      <vt:lpstr>Prezentace aplikace PowerPoint</vt:lpstr>
      <vt:lpstr>Prezentace aplikace PowerPoint</vt:lpstr>
      <vt:lpstr> Řečové fce</vt:lpstr>
      <vt:lpstr>Vizuospaciální fce</vt:lpstr>
      <vt:lpstr>Učení a paměť</vt:lpstr>
      <vt:lpstr>Pozornost</vt:lpstr>
      <vt:lpstr>Exekutivní fce</vt:lpstr>
      <vt:lpstr>Emoce</vt:lpstr>
      <vt:lpstr>Prezentace aplikace PowerPoint</vt:lpstr>
      <vt:lpstr>Syndrom zadní jámy</vt:lpstr>
      <vt:lpstr>Prezentace aplikace PowerPoint</vt:lpstr>
      <vt:lpstr>Mozeček a duševní poruchy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Mozečkové léze a kognice</dc:title>
  <dc:creator>Hana Přikrylová Kučerová</dc:creator>
  <cp:lastModifiedBy>Hana Přikrylová Kučerová</cp:lastModifiedBy>
  <cp:revision>24</cp:revision>
  <dcterms:modified xsi:type="dcterms:W3CDTF">2019-10-29T07:52:16Z</dcterms:modified>
</cp:coreProperties>
</file>