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84AB8-3980-4DD7-85C7-DE4E17EEC766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0B9C5B-F7B3-435F-94F9-0F3E29B61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018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Youtube</a:t>
            </a:r>
            <a:endParaRPr lang="cs-CZ" dirty="0" smtClean="0"/>
          </a:p>
          <a:p>
            <a:r>
              <a:rPr lang="cs-CZ" dirty="0" smtClean="0"/>
              <a:t>Míša </a:t>
            </a:r>
            <a:r>
              <a:rPr lang="cs-CZ" smtClean="0"/>
              <a:t>Švejdová – Život je osud</a:t>
            </a:r>
            <a:endParaRPr lang="cs-CZ" dirty="0" smtClean="0"/>
          </a:p>
          <a:p>
            <a:r>
              <a:rPr lang="cs-CZ" dirty="0" smtClean="0"/>
              <a:t>Cesta do hlubin mozku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B9C5B-F7B3-435F-94F9-0F3E29B61D3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309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200" dirty="0" smtClean="0"/>
              <a:t>Podrobněji str. 428-429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7502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12192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803405"/>
            <a:ext cx="97536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632201"/>
            <a:ext cx="97536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177" indent="0" algn="ctr">
              <a:buNone/>
              <a:defRPr sz="2000"/>
            </a:lvl2pPr>
            <a:lvl3pPr marL="914353" indent="0" algn="ctr">
              <a:buNone/>
              <a:defRPr sz="1800"/>
            </a:lvl3pPr>
            <a:lvl4pPr marL="1371530" indent="0" algn="ctr">
              <a:buNone/>
              <a:defRPr sz="1600"/>
            </a:lvl4pPr>
            <a:lvl5pPr marL="1828706" indent="0" algn="ctr">
              <a:buNone/>
              <a:defRPr sz="1600"/>
            </a:lvl5pPr>
            <a:lvl6pPr marL="2285883" indent="0" algn="ctr">
              <a:buNone/>
              <a:defRPr sz="1600"/>
            </a:lvl6pPr>
            <a:lvl7pPr marL="2743060" indent="0" algn="ctr">
              <a:buNone/>
              <a:defRPr sz="1600"/>
            </a:lvl7pPr>
            <a:lvl8pPr marL="3200236" indent="0" algn="ctr">
              <a:buNone/>
              <a:defRPr sz="1600"/>
            </a:lvl8pPr>
            <a:lvl9pPr marL="3657413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23846"/>
            <a:ext cx="3063239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19200" y="4323847"/>
            <a:ext cx="650748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8"/>
            <a:ext cx="2895600" cy="365125"/>
          </a:xfrm>
        </p:spPr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126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474" y="4697362"/>
            <a:ext cx="10608643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92474" y="977035"/>
            <a:ext cx="10600346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480" y="5516716"/>
            <a:ext cx="1060704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177" indent="0">
              <a:buNone/>
              <a:defRPr sz="1400"/>
            </a:lvl2pPr>
            <a:lvl3pPr marL="914353" indent="0">
              <a:buNone/>
              <a:defRPr sz="1200"/>
            </a:lvl3pPr>
            <a:lvl4pPr marL="1371530" indent="0">
              <a:buNone/>
              <a:defRPr sz="1000"/>
            </a:lvl4pPr>
            <a:lvl5pPr marL="1828706" indent="0">
              <a:buNone/>
              <a:defRPr sz="1000"/>
            </a:lvl5pPr>
            <a:lvl6pPr marL="2285883" indent="0">
              <a:buNone/>
              <a:defRPr sz="1000"/>
            </a:lvl6pPr>
            <a:lvl7pPr marL="2743060" indent="0">
              <a:buNone/>
              <a:defRPr sz="1000"/>
            </a:lvl7pPr>
            <a:lvl8pPr marL="3200236" indent="0">
              <a:buNone/>
              <a:defRPr sz="1000"/>
            </a:lvl8pPr>
            <a:lvl9pPr marL="365741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597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12192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480" y="753534"/>
            <a:ext cx="1060704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649135"/>
            <a:ext cx="103632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177" indent="0">
              <a:buNone/>
              <a:defRPr sz="1400"/>
            </a:lvl2pPr>
            <a:lvl3pPr marL="914353" indent="0">
              <a:buNone/>
              <a:defRPr sz="1200"/>
            </a:lvl3pPr>
            <a:lvl4pPr marL="1371530" indent="0">
              <a:buNone/>
              <a:defRPr sz="1000"/>
            </a:lvl4pPr>
            <a:lvl5pPr marL="1828706" indent="0">
              <a:buNone/>
              <a:defRPr sz="1000"/>
            </a:lvl5pPr>
            <a:lvl6pPr marL="2285883" indent="0">
              <a:buNone/>
              <a:defRPr sz="1000"/>
            </a:lvl6pPr>
            <a:lvl7pPr marL="2743060" indent="0">
              <a:buNone/>
              <a:defRPr sz="1000"/>
            </a:lvl7pPr>
            <a:lvl8pPr marL="3200236" indent="0">
              <a:buNone/>
              <a:defRPr sz="1000"/>
            </a:lvl8pPr>
            <a:lvl9pPr marL="365741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16234" y="381002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2480" y="381002"/>
            <a:ext cx="644087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09954" y="381002"/>
            <a:ext cx="889566" cy="365125"/>
          </a:xfrm>
        </p:spPr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6654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12192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8" y="753534"/>
            <a:ext cx="10151533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6" y="3509769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77" indent="0">
              <a:buNone/>
              <a:defRPr sz="1400"/>
            </a:lvl2pPr>
            <a:lvl3pPr marL="914353" indent="0">
              <a:buNone/>
              <a:defRPr sz="1200"/>
            </a:lvl3pPr>
            <a:lvl4pPr marL="1371530" indent="0">
              <a:buNone/>
              <a:defRPr sz="1000"/>
            </a:lvl4pPr>
            <a:lvl5pPr marL="1828706" indent="0">
              <a:buNone/>
              <a:defRPr sz="1000"/>
            </a:lvl5pPr>
            <a:lvl6pPr marL="2285883" indent="0">
              <a:buNone/>
              <a:defRPr sz="1000"/>
            </a:lvl6pPr>
            <a:lvl7pPr marL="2743060" indent="0">
              <a:buNone/>
              <a:defRPr sz="1000"/>
            </a:lvl7pPr>
            <a:lvl8pPr marL="3200236" indent="0">
              <a:buNone/>
              <a:defRPr sz="1000"/>
            </a:lvl8pPr>
            <a:lvl9pPr marL="365741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174598"/>
            <a:ext cx="10371669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177" indent="0">
              <a:buNone/>
              <a:defRPr sz="1400"/>
            </a:lvl2pPr>
            <a:lvl3pPr marL="914353" indent="0">
              <a:buNone/>
              <a:defRPr sz="1200"/>
            </a:lvl3pPr>
            <a:lvl4pPr marL="1371530" indent="0">
              <a:buNone/>
              <a:defRPr sz="1000"/>
            </a:lvl4pPr>
            <a:lvl5pPr marL="1828706" indent="0">
              <a:buNone/>
              <a:defRPr sz="1000"/>
            </a:lvl5pPr>
            <a:lvl6pPr marL="2285883" indent="0">
              <a:buNone/>
              <a:defRPr sz="1000"/>
            </a:lvl6pPr>
            <a:lvl7pPr marL="2743060" indent="0">
              <a:buNone/>
              <a:defRPr sz="1000"/>
            </a:lvl7pPr>
            <a:lvl8pPr marL="3200236" indent="0">
              <a:buNone/>
              <a:defRPr sz="1000"/>
            </a:lvl8pPr>
            <a:lvl9pPr marL="365741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16234" y="381002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2480" y="379439"/>
            <a:ext cx="644087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09954" y="381002"/>
            <a:ext cx="889566" cy="365125"/>
          </a:xfrm>
        </p:spPr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TextBox 12"/>
          <p:cNvSpPr txBox="1"/>
          <p:nvPr/>
        </p:nvSpPr>
        <p:spPr>
          <a:xfrm>
            <a:off x="308611" y="80772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862311" y="302133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3881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12192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24703"/>
            <a:ext cx="1036637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0" y="3648317"/>
            <a:ext cx="10364811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177" indent="0">
              <a:buNone/>
              <a:defRPr sz="1400"/>
            </a:lvl2pPr>
            <a:lvl3pPr marL="914353" indent="0">
              <a:buNone/>
              <a:defRPr sz="1200"/>
            </a:lvl3pPr>
            <a:lvl4pPr marL="1371530" indent="0">
              <a:buNone/>
              <a:defRPr sz="1000"/>
            </a:lvl4pPr>
            <a:lvl5pPr marL="1828706" indent="0">
              <a:buNone/>
              <a:defRPr sz="1000"/>
            </a:lvl5pPr>
            <a:lvl6pPr marL="2285883" indent="0">
              <a:buNone/>
              <a:defRPr sz="1000"/>
            </a:lvl6pPr>
            <a:lvl7pPr marL="2743060" indent="0">
              <a:buNone/>
              <a:defRPr sz="1000"/>
            </a:lvl7pPr>
            <a:lvl8pPr marL="3200236" indent="0">
              <a:buNone/>
              <a:defRPr sz="1000"/>
            </a:lvl8pPr>
            <a:lvl9pPr marL="365741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16234" y="378885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2480" y="378885"/>
            <a:ext cx="644087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09954" y="381002"/>
            <a:ext cx="889566" cy="365125"/>
          </a:xfrm>
        </p:spPr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3892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2" y="762001"/>
            <a:ext cx="8503919" cy="13038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792481" y="2202080"/>
            <a:ext cx="341376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792480" y="2904565"/>
            <a:ext cx="341376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02983" y="2201333"/>
            <a:ext cx="341376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01041" y="2904068"/>
            <a:ext cx="341376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5759" y="2192867"/>
            <a:ext cx="341376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85760" y="2904565"/>
            <a:ext cx="341376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7020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3" y="762000"/>
            <a:ext cx="8509312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792480" y="4113340"/>
            <a:ext cx="341376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92480" y="2331720"/>
            <a:ext cx="341376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77" indent="0">
              <a:buNone/>
              <a:defRPr sz="1600"/>
            </a:lvl2pPr>
            <a:lvl3pPr marL="914353" indent="0">
              <a:buNone/>
              <a:defRPr sz="1600"/>
            </a:lvl3pPr>
            <a:lvl4pPr marL="1371530" indent="0">
              <a:buNone/>
              <a:defRPr sz="1600"/>
            </a:lvl4pPr>
            <a:lvl5pPr marL="1828706" indent="0">
              <a:buNone/>
              <a:defRPr sz="1600"/>
            </a:lvl5pPr>
            <a:lvl6pPr marL="2285883" indent="0">
              <a:buNone/>
              <a:defRPr sz="1600"/>
            </a:lvl6pPr>
            <a:lvl7pPr marL="2743060" indent="0">
              <a:buNone/>
              <a:defRPr sz="1600"/>
            </a:lvl7pPr>
            <a:lvl8pPr marL="3200236" indent="0">
              <a:buNone/>
              <a:defRPr sz="1600"/>
            </a:lvl8pPr>
            <a:lvl9pPr marL="3657413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792480" y="4796104"/>
            <a:ext cx="341376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89164" y="4113340"/>
            <a:ext cx="341376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89163" y="2331720"/>
            <a:ext cx="341376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77" indent="0">
              <a:buNone/>
              <a:defRPr sz="1600"/>
            </a:lvl2pPr>
            <a:lvl3pPr marL="914353" indent="0">
              <a:buNone/>
              <a:defRPr sz="1600"/>
            </a:lvl3pPr>
            <a:lvl4pPr marL="1371530" indent="0">
              <a:buNone/>
              <a:defRPr sz="1600"/>
            </a:lvl4pPr>
            <a:lvl5pPr marL="1828706" indent="0">
              <a:buNone/>
              <a:defRPr sz="1600"/>
            </a:lvl5pPr>
            <a:lvl6pPr marL="2285883" indent="0">
              <a:buNone/>
              <a:defRPr sz="1600"/>
            </a:lvl6pPr>
            <a:lvl7pPr marL="2743060" indent="0">
              <a:buNone/>
              <a:defRPr sz="1600"/>
            </a:lvl7pPr>
            <a:lvl8pPr marL="3200236" indent="0">
              <a:buNone/>
              <a:defRPr sz="1600"/>
            </a:lvl8pPr>
            <a:lvl9pPr marL="3657413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87810" y="4796102"/>
            <a:ext cx="341376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91153" y="4113340"/>
            <a:ext cx="341376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91152" y="2331721"/>
            <a:ext cx="341376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77" indent="0">
              <a:buNone/>
              <a:defRPr sz="1600"/>
            </a:lvl2pPr>
            <a:lvl3pPr marL="914353" indent="0">
              <a:buNone/>
              <a:defRPr sz="1600"/>
            </a:lvl3pPr>
            <a:lvl4pPr marL="1371530" indent="0">
              <a:buNone/>
              <a:defRPr sz="1600"/>
            </a:lvl4pPr>
            <a:lvl5pPr marL="1828706" indent="0">
              <a:buNone/>
              <a:defRPr sz="1600"/>
            </a:lvl5pPr>
            <a:lvl6pPr marL="2285883" indent="0">
              <a:buNone/>
              <a:defRPr sz="1600"/>
            </a:lvl6pPr>
            <a:lvl7pPr marL="2743060" indent="0">
              <a:buNone/>
              <a:defRPr sz="1600"/>
            </a:lvl7pPr>
            <a:lvl8pPr marL="3200236" indent="0">
              <a:buNone/>
              <a:defRPr sz="1600"/>
            </a:lvl8pPr>
            <a:lvl9pPr marL="3657413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91030" y="4796101"/>
            <a:ext cx="341376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8412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2480" y="2194560"/>
            <a:ext cx="10607040" cy="406908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463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12192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42120" y="747184"/>
            <a:ext cx="205740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2482" y="746126"/>
            <a:ext cx="8370713" cy="424973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16234" y="381002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2480" y="381002"/>
            <a:ext cx="644087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09954" y="381002"/>
            <a:ext cx="889566" cy="365125"/>
          </a:xfrm>
        </p:spPr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2096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57" name="Text úrovně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86205984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úrovně 1…"/>
          <p:cNvSpPr txBox="1">
            <a:spLocks noGrp="1"/>
          </p:cNvSpPr>
          <p:nvPr>
            <p:ph type="body" idx="1"/>
          </p:nvPr>
        </p:nvSpPr>
        <p:spPr>
          <a:xfrm>
            <a:off x="892969" y="892969"/>
            <a:ext cx="10406063" cy="5072063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6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617283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68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12192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480" y="753535"/>
            <a:ext cx="1060704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481" y="3641726"/>
            <a:ext cx="1060704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16234" y="381002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2480" y="381002"/>
            <a:ext cx="644087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09955" y="381002"/>
            <a:ext cx="889564" cy="365125"/>
          </a:xfrm>
        </p:spPr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25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481" y="2194560"/>
            <a:ext cx="5214105" cy="40690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9465" y="2194560"/>
            <a:ext cx="5210053" cy="40690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1554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50392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5039" y="2183802"/>
            <a:ext cx="4911546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2479" y="3132668"/>
            <a:ext cx="5214105" cy="31309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92025" y="2183802"/>
            <a:ext cx="4907495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464" y="3132668"/>
            <a:ext cx="5210055" cy="31309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836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862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754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48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746760"/>
            <a:ext cx="6217920" cy="5516880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480" y="3124200"/>
            <a:ext cx="41148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177" indent="0">
              <a:buNone/>
              <a:defRPr sz="1400"/>
            </a:lvl2pPr>
            <a:lvl3pPr marL="914353" indent="0">
              <a:buNone/>
              <a:defRPr sz="1200"/>
            </a:lvl3pPr>
            <a:lvl4pPr marL="1371530" indent="0">
              <a:buNone/>
              <a:defRPr sz="1000"/>
            </a:lvl4pPr>
            <a:lvl5pPr marL="1828706" indent="0">
              <a:buNone/>
              <a:defRPr sz="1000"/>
            </a:lvl5pPr>
            <a:lvl6pPr marL="2285883" indent="0">
              <a:buNone/>
              <a:defRPr sz="1000"/>
            </a:lvl6pPr>
            <a:lvl7pPr marL="2743060" indent="0">
              <a:buNone/>
              <a:defRPr sz="1000"/>
            </a:lvl7pPr>
            <a:lvl8pPr marL="3200236" indent="0">
              <a:buNone/>
              <a:defRPr sz="1000"/>
            </a:lvl8pPr>
            <a:lvl9pPr marL="365741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84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480" y="1524000"/>
            <a:ext cx="5434307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03366" y="751242"/>
            <a:ext cx="4898978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480" y="3124200"/>
            <a:ext cx="5434307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177" indent="0">
              <a:buNone/>
              <a:defRPr sz="1400"/>
            </a:lvl2pPr>
            <a:lvl3pPr marL="914353" indent="0">
              <a:buNone/>
              <a:defRPr sz="1200"/>
            </a:lvl3pPr>
            <a:lvl4pPr marL="1371530" indent="0">
              <a:buNone/>
              <a:defRPr sz="1000"/>
            </a:lvl4pPr>
            <a:lvl5pPr marL="1828706" indent="0">
              <a:buNone/>
              <a:defRPr sz="1000"/>
            </a:lvl5pPr>
            <a:lvl6pPr marL="2285883" indent="0">
              <a:buNone/>
              <a:defRPr sz="1000"/>
            </a:lvl6pPr>
            <a:lvl7pPr marL="2743060" indent="0">
              <a:buNone/>
              <a:defRPr sz="1000"/>
            </a:lvl7pPr>
            <a:lvl8pPr marL="3200236" indent="0">
              <a:buNone/>
              <a:defRPr sz="1000"/>
            </a:lvl8pPr>
            <a:lvl9pPr marL="365741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304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50392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480" y="2194560"/>
            <a:ext cx="1060704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49640" y="6356352"/>
            <a:ext cx="28498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2480" y="6355847"/>
            <a:ext cx="75742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2"/>
            <a:ext cx="2636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28203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r" defTabSz="914353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8" indent="-228588" algn="l" defTabSz="91435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5" indent="-228588" algn="l" defTabSz="91435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8" algn="l" defTabSz="91435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18" indent="-228588" algn="l" defTabSz="91435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5" indent="-228588" algn="l" defTabSz="91435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1" indent="-228588" algn="l" defTabSz="91435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oranění mozku"/>
          <p:cNvSpPr txBox="1">
            <a:spLocks noGrp="1"/>
          </p:cNvSpPr>
          <p:nvPr>
            <p:ph type="title"/>
          </p:nvPr>
        </p:nvSpPr>
        <p:spPr>
          <a:xfrm>
            <a:off x="3895533" y="86680"/>
            <a:ext cx="6377940" cy="129302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3375" dirty="0" err="1"/>
              <a:t>Poranění</a:t>
            </a:r>
            <a:r>
              <a:rPr sz="3375" dirty="0"/>
              <a:t> </a:t>
            </a:r>
            <a:r>
              <a:rPr sz="3375" dirty="0" err="1"/>
              <a:t>mozku</a:t>
            </a:r>
            <a:endParaRPr sz="3375" dirty="0"/>
          </a:p>
        </p:txBody>
      </p:sp>
      <p:sp>
        <p:nvSpPr>
          <p:cNvPr id="185" name="Poranění mozku - traumatic brain injury X Poškození mozku - širší termín, zahrnuje jakákoli poškození mozku včetně traumatického (brain injury)…"/>
          <p:cNvSpPr txBox="1">
            <a:spLocks noGrp="1"/>
          </p:cNvSpPr>
          <p:nvPr>
            <p:ph type="body" idx="1"/>
          </p:nvPr>
        </p:nvSpPr>
        <p:spPr>
          <a:xfrm>
            <a:off x="1949729" y="1225057"/>
            <a:ext cx="8523265" cy="54389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25011" indent="-125011" defTabSz="164300">
              <a:spcBef>
                <a:spcPts val="1125"/>
              </a:spcBef>
              <a:defRPr sz="1280"/>
            </a:pPr>
            <a:r>
              <a:rPr lang="cs-CZ" sz="1406" b="1" dirty="0" err="1"/>
              <a:t>p</a:t>
            </a:r>
            <a:r>
              <a:rPr sz="1406" b="1" dirty="0" err="1"/>
              <a:t>oranění</a:t>
            </a:r>
            <a:r>
              <a:rPr sz="1406" b="1" dirty="0"/>
              <a:t> </a:t>
            </a:r>
            <a:r>
              <a:rPr sz="1406" b="1" dirty="0" err="1"/>
              <a:t>mozku</a:t>
            </a:r>
            <a:r>
              <a:rPr sz="1406" b="1" dirty="0"/>
              <a:t> </a:t>
            </a:r>
            <a:r>
              <a:rPr sz="1406" dirty="0"/>
              <a:t>- traumatic brain injury X </a:t>
            </a:r>
            <a:r>
              <a:rPr lang="cs-CZ" sz="1406" b="1" dirty="0" err="1"/>
              <a:t>p</a:t>
            </a:r>
            <a:r>
              <a:rPr sz="1406" b="1" dirty="0" err="1"/>
              <a:t>oškození</a:t>
            </a:r>
            <a:r>
              <a:rPr sz="1406" b="1" dirty="0"/>
              <a:t> </a:t>
            </a:r>
            <a:r>
              <a:rPr sz="1406" b="1" dirty="0" err="1"/>
              <a:t>mozku</a:t>
            </a:r>
            <a:r>
              <a:rPr sz="1406" b="1" dirty="0"/>
              <a:t> </a:t>
            </a:r>
            <a:r>
              <a:rPr sz="1406" dirty="0"/>
              <a:t>- </a:t>
            </a:r>
            <a:r>
              <a:rPr sz="1406" dirty="0" err="1"/>
              <a:t>širší</a:t>
            </a:r>
            <a:r>
              <a:rPr sz="1406" dirty="0"/>
              <a:t> </a:t>
            </a:r>
            <a:r>
              <a:rPr sz="1406" dirty="0" err="1"/>
              <a:t>termín</a:t>
            </a:r>
            <a:r>
              <a:rPr sz="1406" dirty="0"/>
              <a:t>, </a:t>
            </a:r>
            <a:r>
              <a:rPr sz="1406" dirty="0" err="1"/>
              <a:t>zahrnuje</a:t>
            </a:r>
            <a:r>
              <a:rPr sz="1406" dirty="0"/>
              <a:t> </a:t>
            </a:r>
            <a:r>
              <a:rPr sz="1406" dirty="0" err="1"/>
              <a:t>jakákoli</a:t>
            </a:r>
            <a:r>
              <a:rPr sz="1406" dirty="0"/>
              <a:t> </a:t>
            </a:r>
            <a:r>
              <a:rPr sz="1406" dirty="0" err="1"/>
              <a:t>poškození</a:t>
            </a:r>
            <a:r>
              <a:rPr sz="1406" dirty="0"/>
              <a:t> </a:t>
            </a:r>
            <a:r>
              <a:rPr sz="1406" dirty="0" err="1"/>
              <a:t>mozku</a:t>
            </a:r>
            <a:r>
              <a:rPr sz="1406" dirty="0"/>
              <a:t> </a:t>
            </a:r>
            <a:r>
              <a:rPr sz="1406" dirty="0" err="1"/>
              <a:t>včetně</a:t>
            </a:r>
            <a:r>
              <a:rPr sz="1406" dirty="0"/>
              <a:t> </a:t>
            </a:r>
            <a:r>
              <a:rPr sz="1406" dirty="0" err="1"/>
              <a:t>traumatického</a:t>
            </a:r>
            <a:r>
              <a:rPr sz="1406" dirty="0"/>
              <a:t> (brain injury)</a:t>
            </a:r>
          </a:p>
          <a:p>
            <a:pPr marL="125011" indent="-125011" defTabSz="164300">
              <a:spcBef>
                <a:spcPts val="1125"/>
              </a:spcBef>
              <a:defRPr sz="1280"/>
            </a:pPr>
            <a:r>
              <a:rPr sz="1266" dirty="0" err="1"/>
              <a:t>Klasifikace</a:t>
            </a:r>
            <a:r>
              <a:rPr sz="1266" dirty="0"/>
              <a:t> </a:t>
            </a:r>
            <a:r>
              <a:rPr sz="1266" dirty="0" err="1"/>
              <a:t>dle</a:t>
            </a:r>
            <a:r>
              <a:rPr sz="1266" dirty="0"/>
              <a:t> MKN-10</a:t>
            </a:r>
          </a:p>
          <a:p>
            <a:pPr marL="125011" indent="-125011" defTabSz="164300">
              <a:spcBef>
                <a:spcPts val="1125"/>
              </a:spcBef>
              <a:defRPr sz="1280"/>
            </a:pPr>
            <a:r>
              <a:rPr sz="1266" dirty="0" err="1"/>
              <a:t>Nitrolební</a:t>
            </a:r>
            <a:r>
              <a:rPr sz="1266" dirty="0"/>
              <a:t> </a:t>
            </a:r>
            <a:r>
              <a:rPr sz="1266" dirty="0" err="1"/>
              <a:t>poranění</a:t>
            </a:r>
            <a:endParaRPr sz="1266" dirty="0"/>
          </a:p>
          <a:p>
            <a:pPr marL="125011" indent="-125011" defTabSz="164300">
              <a:spcBef>
                <a:spcPts val="1125"/>
              </a:spcBef>
              <a:defRPr sz="1280"/>
            </a:pPr>
            <a:r>
              <a:rPr sz="1266" dirty="0"/>
              <a:t>.0 bez </a:t>
            </a:r>
            <a:r>
              <a:rPr sz="1266" dirty="0" err="1"/>
              <a:t>otevřené</a:t>
            </a:r>
            <a:r>
              <a:rPr sz="1266" dirty="0"/>
              <a:t> </a:t>
            </a:r>
            <a:r>
              <a:rPr sz="1266" dirty="0" err="1"/>
              <a:t>nitrolební</a:t>
            </a:r>
            <a:r>
              <a:rPr sz="1266" dirty="0"/>
              <a:t> </a:t>
            </a:r>
            <a:r>
              <a:rPr sz="1266" dirty="0" err="1"/>
              <a:t>rány</a:t>
            </a:r>
            <a:endParaRPr sz="1266" dirty="0"/>
          </a:p>
          <a:p>
            <a:pPr marL="125011" indent="-125011" defTabSz="164300">
              <a:spcBef>
                <a:spcPts val="1125"/>
              </a:spcBef>
              <a:defRPr sz="1280"/>
            </a:pPr>
            <a:r>
              <a:rPr sz="1266" dirty="0"/>
              <a:t>.1 s </a:t>
            </a:r>
            <a:r>
              <a:rPr sz="1266" dirty="0" err="1"/>
              <a:t>otevřenou</a:t>
            </a:r>
            <a:r>
              <a:rPr sz="1266" dirty="0"/>
              <a:t> </a:t>
            </a:r>
            <a:r>
              <a:rPr sz="1266" dirty="0" err="1"/>
              <a:t>nitrolební</a:t>
            </a:r>
            <a:r>
              <a:rPr sz="1266" dirty="0"/>
              <a:t> </a:t>
            </a:r>
            <a:r>
              <a:rPr sz="1266" dirty="0" err="1"/>
              <a:t>ránou</a:t>
            </a:r>
            <a:endParaRPr sz="1266" dirty="0"/>
          </a:p>
          <a:p>
            <a:pPr marL="125011" indent="-125011" defTabSz="164300">
              <a:spcBef>
                <a:spcPts val="1125"/>
              </a:spcBef>
              <a:defRPr sz="1280"/>
            </a:pPr>
            <a:r>
              <a:rPr sz="1266" dirty="0"/>
              <a:t>.0 </a:t>
            </a:r>
            <a:r>
              <a:rPr sz="1266" dirty="0" err="1"/>
              <a:t>Otřes</a:t>
            </a:r>
            <a:r>
              <a:rPr sz="1266" dirty="0"/>
              <a:t> </a:t>
            </a:r>
            <a:r>
              <a:rPr sz="1266" dirty="0" err="1"/>
              <a:t>mozku</a:t>
            </a:r>
            <a:r>
              <a:rPr sz="1266" dirty="0"/>
              <a:t> (</a:t>
            </a:r>
            <a:r>
              <a:rPr sz="1266" dirty="0" err="1"/>
              <a:t>Commotio</a:t>
            </a:r>
            <a:r>
              <a:rPr sz="1266" dirty="0"/>
              <a:t> </a:t>
            </a:r>
            <a:r>
              <a:rPr sz="1266" dirty="0" err="1"/>
              <a:t>cerebri</a:t>
            </a:r>
            <a:r>
              <a:rPr sz="1266" dirty="0"/>
              <a:t>)</a:t>
            </a:r>
          </a:p>
          <a:p>
            <a:pPr marL="125011" indent="-125011" defTabSz="164300">
              <a:spcBef>
                <a:spcPts val="1125"/>
              </a:spcBef>
              <a:defRPr sz="1280"/>
            </a:pPr>
            <a:r>
              <a:rPr sz="1266" dirty="0"/>
              <a:t>.1 </a:t>
            </a:r>
            <a:r>
              <a:rPr sz="1266" dirty="0" err="1"/>
              <a:t>Traumatický</a:t>
            </a:r>
            <a:r>
              <a:rPr sz="1266" dirty="0"/>
              <a:t> </a:t>
            </a:r>
            <a:r>
              <a:rPr sz="1266" dirty="0" err="1"/>
              <a:t>edém</a:t>
            </a:r>
            <a:r>
              <a:rPr sz="1266" dirty="0"/>
              <a:t> </a:t>
            </a:r>
            <a:r>
              <a:rPr sz="1266" dirty="0" err="1"/>
              <a:t>mozku</a:t>
            </a:r>
            <a:endParaRPr sz="1266" dirty="0"/>
          </a:p>
          <a:p>
            <a:pPr marL="125011" indent="-125011" defTabSz="164300">
              <a:spcBef>
                <a:spcPts val="1125"/>
              </a:spcBef>
              <a:defRPr sz="1280"/>
            </a:pPr>
            <a:r>
              <a:rPr sz="1266" dirty="0"/>
              <a:t>.2 </a:t>
            </a:r>
            <a:r>
              <a:rPr sz="1266" dirty="0" err="1"/>
              <a:t>Difuzní</a:t>
            </a:r>
            <a:r>
              <a:rPr sz="1266" dirty="0"/>
              <a:t> </a:t>
            </a:r>
            <a:r>
              <a:rPr sz="1266" dirty="0" err="1"/>
              <a:t>poranění</a:t>
            </a:r>
            <a:r>
              <a:rPr sz="1266" dirty="0"/>
              <a:t> </a:t>
            </a:r>
            <a:r>
              <a:rPr sz="1266" dirty="0" err="1"/>
              <a:t>mozku</a:t>
            </a:r>
            <a:r>
              <a:rPr sz="1266" dirty="0"/>
              <a:t>; </a:t>
            </a:r>
            <a:r>
              <a:rPr sz="1266" dirty="0" err="1"/>
              <a:t>mozkové</a:t>
            </a:r>
            <a:r>
              <a:rPr sz="1266" dirty="0"/>
              <a:t> - </a:t>
            </a:r>
            <a:r>
              <a:rPr sz="1266" dirty="0" err="1"/>
              <a:t>zhmoždění</a:t>
            </a:r>
            <a:r>
              <a:rPr sz="1266" dirty="0"/>
              <a:t> (</a:t>
            </a:r>
            <a:r>
              <a:rPr sz="1266" dirty="0" err="1"/>
              <a:t>contusio</a:t>
            </a:r>
            <a:r>
              <a:rPr sz="1266" dirty="0"/>
              <a:t>) - </a:t>
            </a:r>
            <a:r>
              <a:rPr sz="1266" dirty="0" err="1"/>
              <a:t>nespecifikované</a:t>
            </a:r>
            <a:r>
              <a:rPr sz="1266" dirty="0"/>
              <a:t>; </a:t>
            </a:r>
            <a:r>
              <a:rPr sz="1266" dirty="0" err="1"/>
              <a:t>roztržení</a:t>
            </a:r>
            <a:r>
              <a:rPr sz="1266" dirty="0"/>
              <a:t> - </a:t>
            </a:r>
            <a:r>
              <a:rPr sz="1266" dirty="0" err="1"/>
              <a:t>laceratio</a:t>
            </a:r>
            <a:r>
              <a:rPr sz="1266" dirty="0"/>
              <a:t> -NS; </a:t>
            </a:r>
            <a:r>
              <a:rPr sz="1266" dirty="0" err="1"/>
              <a:t>traumatická</a:t>
            </a:r>
            <a:r>
              <a:rPr sz="1266" dirty="0"/>
              <a:t> </a:t>
            </a:r>
            <a:r>
              <a:rPr sz="1266" dirty="0" err="1"/>
              <a:t>komprese</a:t>
            </a:r>
            <a:r>
              <a:rPr sz="1266" dirty="0"/>
              <a:t>- </a:t>
            </a:r>
            <a:r>
              <a:rPr sz="1266" dirty="0" err="1"/>
              <a:t>stlačení</a:t>
            </a:r>
            <a:r>
              <a:rPr sz="1266" dirty="0"/>
              <a:t> </a:t>
            </a:r>
            <a:r>
              <a:rPr sz="1266" dirty="0" err="1"/>
              <a:t>mozku</a:t>
            </a:r>
            <a:r>
              <a:rPr sz="1266" dirty="0"/>
              <a:t> - NS</a:t>
            </a:r>
          </a:p>
          <a:p>
            <a:pPr marL="125011" indent="-125011" defTabSz="164300">
              <a:spcBef>
                <a:spcPts val="1125"/>
              </a:spcBef>
              <a:defRPr sz="1280"/>
            </a:pPr>
            <a:r>
              <a:rPr sz="1266" dirty="0"/>
              <a:t>.3 </a:t>
            </a:r>
            <a:r>
              <a:rPr sz="1266" dirty="0" err="1"/>
              <a:t>Ložiskové</a:t>
            </a:r>
            <a:r>
              <a:rPr sz="1266" dirty="0"/>
              <a:t> - </a:t>
            </a:r>
            <a:r>
              <a:rPr sz="1266" dirty="0" err="1"/>
              <a:t>fokální</a:t>
            </a:r>
            <a:r>
              <a:rPr sz="1266" dirty="0"/>
              <a:t> </a:t>
            </a:r>
            <a:r>
              <a:rPr sz="1266" dirty="0" err="1"/>
              <a:t>poškození</a:t>
            </a:r>
            <a:r>
              <a:rPr sz="1266" dirty="0"/>
              <a:t> </a:t>
            </a:r>
            <a:r>
              <a:rPr sz="1266" dirty="0" err="1"/>
              <a:t>mozku</a:t>
            </a:r>
            <a:r>
              <a:rPr sz="1266" dirty="0"/>
              <a:t>; </a:t>
            </a:r>
            <a:r>
              <a:rPr sz="1266" dirty="0" err="1"/>
              <a:t>fokální</a:t>
            </a:r>
            <a:r>
              <a:rPr sz="1266" dirty="0"/>
              <a:t> </a:t>
            </a:r>
            <a:r>
              <a:rPr sz="1266" dirty="0" err="1"/>
              <a:t>ložiskové</a:t>
            </a:r>
            <a:r>
              <a:rPr sz="1266" dirty="0"/>
              <a:t> - </a:t>
            </a:r>
            <a:r>
              <a:rPr sz="1266" dirty="0" err="1"/>
              <a:t>mozkové</a:t>
            </a:r>
            <a:r>
              <a:rPr sz="1266" dirty="0"/>
              <a:t> </a:t>
            </a:r>
            <a:r>
              <a:rPr sz="1266" dirty="0" err="1"/>
              <a:t>zhmoždění</a:t>
            </a:r>
            <a:r>
              <a:rPr sz="1266" dirty="0"/>
              <a:t> - </a:t>
            </a:r>
            <a:r>
              <a:rPr sz="1266" dirty="0" err="1"/>
              <a:t>contusio</a:t>
            </a:r>
            <a:r>
              <a:rPr sz="1266" dirty="0"/>
              <a:t>; </a:t>
            </a:r>
            <a:r>
              <a:rPr sz="1266" dirty="0" err="1"/>
              <a:t>roztržení</a:t>
            </a:r>
            <a:r>
              <a:rPr sz="1266" dirty="0"/>
              <a:t>- </a:t>
            </a:r>
            <a:r>
              <a:rPr sz="1266" dirty="0" err="1"/>
              <a:t>laceratio</a:t>
            </a:r>
            <a:r>
              <a:rPr sz="1266" dirty="0"/>
              <a:t>; </a:t>
            </a:r>
            <a:r>
              <a:rPr sz="1266" dirty="0" err="1"/>
              <a:t>úrazové</a:t>
            </a:r>
            <a:r>
              <a:rPr sz="1266" dirty="0"/>
              <a:t> </a:t>
            </a:r>
            <a:r>
              <a:rPr sz="1266" dirty="0" err="1"/>
              <a:t>intracereberální</a:t>
            </a:r>
            <a:r>
              <a:rPr sz="1266" dirty="0"/>
              <a:t> </a:t>
            </a:r>
            <a:r>
              <a:rPr sz="1266" dirty="0" err="1"/>
              <a:t>krvácení</a:t>
            </a:r>
            <a:endParaRPr sz="1266" dirty="0"/>
          </a:p>
          <a:p>
            <a:pPr marL="125011" indent="-125011" defTabSz="164300">
              <a:spcBef>
                <a:spcPts val="1125"/>
              </a:spcBef>
              <a:defRPr sz="1280"/>
            </a:pPr>
            <a:r>
              <a:rPr sz="1266" dirty="0"/>
              <a:t>.4 </a:t>
            </a:r>
            <a:r>
              <a:rPr sz="1266" dirty="0" err="1"/>
              <a:t>Epidurální</a:t>
            </a:r>
            <a:r>
              <a:rPr sz="1266" dirty="0"/>
              <a:t> </a:t>
            </a:r>
            <a:r>
              <a:rPr sz="1266" dirty="0" err="1"/>
              <a:t>krvácení</a:t>
            </a:r>
            <a:r>
              <a:rPr sz="1266" dirty="0"/>
              <a:t> - </a:t>
            </a:r>
            <a:r>
              <a:rPr sz="1266" dirty="0" err="1"/>
              <a:t>extradurální</a:t>
            </a:r>
            <a:r>
              <a:rPr sz="1266" dirty="0"/>
              <a:t> </a:t>
            </a:r>
            <a:r>
              <a:rPr sz="1266" dirty="0" err="1"/>
              <a:t>krvácení</a:t>
            </a:r>
            <a:r>
              <a:rPr sz="1266" dirty="0"/>
              <a:t> (</a:t>
            </a:r>
            <a:r>
              <a:rPr sz="1266" dirty="0" err="1"/>
              <a:t>úrazové</a:t>
            </a:r>
            <a:r>
              <a:rPr sz="1266" dirty="0"/>
              <a:t>)</a:t>
            </a:r>
          </a:p>
          <a:p>
            <a:pPr marL="125011" indent="-125011" defTabSz="164300">
              <a:spcBef>
                <a:spcPts val="1125"/>
              </a:spcBef>
              <a:defRPr sz="1280"/>
            </a:pPr>
            <a:r>
              <a:rPr sz="1266" dirty="0"/>
              <a:t>.5 </a:t>
            </a:r>
            <a:r>
              <a:rPr sz="1266" dirty="0" err="1"/>
              <a:t>Úrazové</a:t>
            </a:r>
            <a:r>
              <a:rPr sz="1266" dirty="0"/>
              <a:t> </a:t>
            </a:r>
            <a:r>
              <a:rPr sz="1266" dirty="0" err="1"/>
              <a:t>subdurální</a:t>
            </a:r>
            <a:r>
              <a:rPr sz="1266" dirty="0"/>
              <a:t> </a:t>
            </a:r>
            <a:r>
              <a:rPr sz="1266" dirty="0" err="1"/>
              <a:t>krvácení</a:t>
            </a:r>
            <a:endParaRPr sz="1266" dirty="0"/>
          </a:p>
          <a:p>
            <a:pPr marL="125011" indent="-125011" defTabSz="164300">
              <a:spcBef>
                <a:spcPts val="1125"/>
              </a:spcBef>
              <a:defRPr sz="1280"/>
            </a:pPr>
            <a:r>
              <a:rPr sz="1266" dirty="0"/>
              <a:t>.6 </a:t>
            </a:r>
            <a:r>
              <a:rPr sz="1266" dirty="0" err="1"/>
              <a:t>Úrazové</a:t>
            </a:r>
            <a:r>
              <a:rPr sz="1266" dirty="0"/>
              <a:t> </a:t>
            </a:r>
            <a:r>
              <a:rPr sz="1266" dirty="0" err="1"/>
              <a:t>subarachnoidální</a:t>
            </a:r>
            <a:r>
              <a:rPr sz="1266" dirty="0"/>
              <a:t> </a:t>
            </a:r>
            <a:r>
              <a:rPr sz="1266" dirty="0" err="1"/>
              <a:t>krvácení</a:t>
            </a:r>
            <a:endParaRPr sz="1266" dirty="0"/>
          </a:p>
          <a:p>
            <a:pPr marL="125011" indent="-125011" defTabSz="164300">
              <a:spcBef>
                <a:spcPts val="1125"/>
              </a:spcBef>
              <a:defRPr sz="1280"/>
            </a:pPr>
            <a:r>
              <a:rPr sz="1266" dirty="0"/>
              <a:t>.7 </a:t>
            </a:r>
            <a:r>
              <a:rPr sz="1266" dirty="0" err="1"/>
              <a:t>Nitrolební</a:t>
            </a:r>
            <a:r>
              <a:rPr sz="1266" dirty="0"/>
              <a:t> </a:t>
            </a:r>
            <a:r>
              <a:rPr sz="1266" dirty="0" err="1"/>
              <a:t>poranění</a:t>
            </a:r>
            <a:r>
              <a:rPr sz="1266" dirty="0"/>
              <a:t> s </a:t>
            </a:r>
            <a:r>
              <a:rPr sz="1266" dirty="0" err="1"/>
              <a:t>prodlouženým</a:t>
            </a:r>
            <a:r>
              <a:rPr sz="1266" dirty="0"/>
              <a:t> </a:t>
            </a:r>
            <a:r>
              <a:rPr sz="1266" dirty="0" err="1"/>
              <a:t>bezvědomím</a:t>
            </a:r>
            <a:endParaRPr sz="1266" dirty="0"/>
          </a:p>
          <a:p>
            <a:pPr marL="125011" indent="-125011" defTabSz="164300">
              <a:spcBef>
                <a:spcPts val="1125"/>
              </a:spcBef>
              <a:defRPr sz="1280"/>
            </a:pPr>
            <a:r>
              <a:rPr sz="1266" dirty="0"/>
              <a:t>.8 </a:t>
            </a:r>
            <a:r>
              <a:rPr sz="1266" dirty="0" err="1"/>
              <a:t>Jiná</a:t>
            </a:r>
            <a:r>
              <a:rPr sz="1266" dirty="0"/>
              <a:t> </a:t>
            </a:r>
            <a:r>
              <a:rPr sz="1266" dirty="0" err="1"/>
              <a:t>nitrolební</a:t>
            </a:r>
            <a:r>
              <a:rPr sz="1266" dirty="0"/>
              <a:t> </a:t>
            </a:r>
            <a:r>
              <a:rPr sz="1266" dirty="0" err="1"/>
              <a:t>poranění</a:t>
            </a:r>
            <a:r>
              <a:rPr sz="1266" dirty="0"/>
              <a:t> - </a:t>
            </a:r>
            <a:r>
              <a:rPr sz="1266" dirty="0" err="1"/>
              <a:t>úrazové</a:t>
            </a:r>
            <a:r>
              <a:rPr sz="1266" dirty="0"/>
              <a:t> </a:t>
            </a:r>
            <a:r>
              <a:rPr sz="1266" dirty="0" err="1"/>
              <a:t>krvácení</a:t>
            </a:r>
            <a:r>
              <a:rPr sz="1266" dirty="0"/>
              <a:t> - </a:t>
            </a:r>
            <a:r>
              <a:rPr sz="1266" dirty="0" err="1"/>
              <a:t>mozečkové</a:t>
            </a:r>
            <a:r>
              <a:rPr sz="1266" dirty="0"/>
              <a:t> - </a:t>
            </a:r>
            <a:r>
              <a:rPr sz="1266" dirty="0" err="1"/>
              <a:t>cerebelární</a:t>
            </a:r>
            <a:r>
              <a:rPr sz="1266" dirty="0"/>
              <a:t>; </a:t>
            </a:r>
            <a:r>
              <a:rPr sz="1266" dirty="0" err="1"/>
              <a:t>nitrolební</a:t>
            </a:r>
            <a:r>
              <a:rPr sz="1266" dirty="0"/>
              <a:t> NS</a:t>
            </a:r>
          </a:p>
          <a:p>
            <a:pPr marL="125011" indent="-125011" defTabSz="164300">
              <a:spcBef>
                <a:spcPts val="1125"/>
              </a:spcBef>
              <a:defRPr sz="1280"/>
            </a:pPr>
            <a:r>
              <a:rPr sz="1266" dirty="0"/>
              <a:t>.9 </a:t>
            </a:r>
            <a:r>
              <a:rPr sz="1266" dirty="0" err="1"/>
              <a:t>Nitrolební</a:t>
            </a:r>
            <a:r>
              <a:rPr sz="1266" dirty="0"/>
              <a:t> </a:t>
            </a:r>
            <a:r>
              <a:rPr sz="1266" dirty="0" err="1"/>
              <a:t>poranění</a:t>
            </a:r>
            <a:r>
              <a:rPr sz="1266" dirty="0"/>
              <a:t> NS - </a:t>
            </a:r>
            <a:r>
              <a:rPr sz="1266" dirty="0" err="1"/>
              <a:t>Poranění</a:t>
            </a:r>
            <a:r>
              <a:rPr sz="1266" dirty="0"/>
              <a:t> </a:t>
            </a:r>
            <a:r>
              <a:rPr sz="1266" dirty="0" err="1"/>
              <a:t>mozku</a:t>
            </a:r>
            <a:r>
              <a:rPr sz="1266" dirty="0"/>
              <a:t> NS</a:t>
            </a:r>
          </a:p>
        </p:txBody>
      </p:sp>
    </p:spTree>
    <p:extLst>
      <p:ext uri="{BB962C8B-B14F-4D97-AF65-F5344CB8AC3E}">
        <p14:creationId xmlns:p14="http://schemas.microsoft.com/office/powerpoint/2010/main" val="21368493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Poruchy vědomí"/>
          <p:cNvSpPr txBox="1">
            <a:spLocks noGrp="1"/>
          </p:cNvSpPr>
          <p:nvPr>
            <p:ph type="title"/>
          </p:nvPr>
        </p:nvSpPr>
        <p:spPr>
          <a:xfrm>
            <a:off x="3695700" y="8481"/>
            <a:ext cx="6377940" cy="129302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3375" dirty="0" err="1"/>
              <a:t>Poruchy</a:t>
            </a:r>
            <a:r>
              <a:rPr sz="3375" dirty="0"/>
              <a:t> </a:t>
            </a:r>
            <a:r>
              <a:rPr sz="3375" dirty="0" err="1"/>
              <a:t>vědomí</a:t>
            </a:r>
            <a:endParaRPr sz="3375" dirty="0"/>
          </a:p>
        </p:txBody>
      </p:sp>
      <p:sp>
        <p:nvSpPr>
          <p:cNvPr id="210" name="Významný symptom; kvantitativní i kvalitativní poruchy…"/>
          <p:cNvSpPr txBox="1">
            <a:spLocks noGrp="1"/>
          </p:cNvSpPr>
          <p:nvPr>
            <p:ph type="body" idx="1"/>
          </p:nvPr>
        </p:nvSpPr>
        <p:spPr>
          <a:xfrm>
            <a:off x="1723832" y="1155549"/>
            <a:ext cx="8775229" cy="552868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43763" indent="-143763" defTabSz="188945">
              <a:lnSpc>
                <a:spcPct val="100000"/>
              </a:lnSpc>
              <a:spcBef>
                <a:spcPts val="1336"/>
              </a:spcBef>
              <a:defRPr sz="1472"/>
            </a:pPr>
            <a:r>
              <a:rPr lang="cs-CZ" sz="1406" dirty="0" err="1"/>
              <a:t>v</a:t>
            </a:r>
            <a:r>
              <a:rPr sz="1406" dirty="0" err="1"/>
              <a:t>ýznamný</a:t>
            </a:r>
            <a:r>
              <a:rPr sz="1406" dirty="0"/>
              <a:t> symptom; </a:t>
            </a:r>
            <a:r>
              <a:rPr sz="1406" dirty="0" err="1"/>
              <a:t>kvantitativní</a:t>
            </a:r>
            <a:r>
              <a:rPr sz="1406" dirty="0"/>
              <a:t> </a:t>
            </a:r>
            <a:r>
              <a:rPr sz="1406" dirty="0" err="1"/>
              <a:t>i</a:t>
            </a:r>
            <a:r>
              <a:rPr sz="1406" dirty="0"/>
              <a:t> </a:t>
            </a:r>
            <a:r>
              <a:rPr sz="1406" dirty="0" err="1"/>
              <a:t>kvalitativní</a:t>
            </a:r>
            <a:r>
              <a:rPr sz="1406" dirty="0"/>
              <a:t> </a:t>
            </a:r>
            <a:r>
              <a:rPr sz="1406" dirty="0" err="1"/>
              <a:t>poruchy</a:t>
            </a:r>
            <a:endParaRPr sz="1406" dirty="0"/>
          </a:p>
          <a:p>
            <a:pPr marL="143763" indent="-143763" defTabSz="188945">
              <a:lnSpc>
                <a:spcPct val="100000"/>
              </a:lnSpc>
              <a:spcBef>
                <a:spcPts val="1336"/>
              </a:spcBef>
              <a:defRPr sz="1472"/>
            </a:pPr>
            <a:r>
              <a:rPr lang="cs-CZ" sz="1406" dirty="0" err="1"/>
              <a:t>v</a:t>
            </a:r>
            <a:r>
              <a:rPr sz="1406" dirty="0" err="1"/>
              <a:t>ědomí</a:t>
            </a:r>
            <a:r>
              <a:rPr sz="1406" dirty="0"/>
              <a:t> - </a:t>
            </a:r>
            <a:r>
              <a:rPr sz="1406" dirty="0" err="1"/>
              <a:t>nejvyšší</a:t>
            </a:r>
            <a:r>
              <a:rPr sz="1406" dirty="0"/>
              <a:t> forma </a:t>
            </a:r>
            <a:r>
              <a:rPr sz="1406" dirty="0" err="1"/>
              <a:t>organizace</a:t>
            </a:r>
            <a:r>
              <a:rPr sz="1406" dirty="0"/>
              <a:t>; </a:t>
            </a:r>
            <a:r>
              <a:rPr sz="1406" dirty="0" err="1"/>
              <a:t>určitý</a:t>
            </a:r>
            <a:r>
              <a:rPr sz="1406" dirty="0"/>
              <a:t> </a:t>
            </a:r>
            <a:r>
              <a:rPr sz="1406" dirty="0" err="1"/>
              <a:t>stupeň</a:t>
            </a:r>
            <a:r>
              <a:rPr sz="1406" dirty="0"/>
              <a:t>, </a:t>
            </a:r>
            <a:r>
              <a:rPr sz="1406" dirty="0" err="1"/>
              <a:t>byť</a:t>
            </a:r>
            <a:r>
              <a:rPr sz="1406" dirty="0"/>
              <a:t> </a:t>
            </a:r>
            <a:r>
              <a:rPr sz="1406" dirty="0" err="1"/>
              <a:t>nepřístupný</a:t>
            </a:r>
            <a:r>
              <a:rPr sz="1406" dirty="0"/>
              <a:t> </a:t>
            </a:r>
            <a:r>
              <a:rPr sz="1406" dirty="0" err="1"/>
              <a:t>okolí</a:t>
            </a:r>
            <a:r>
              <a:rPr sz="1406" dirty="0"/>
              <a:t>, </a:t>
            </a:r>
            <a:r>
              <a:rPr sz="1406" dirty="0" err="1"/>
              <a:t>zůstává</a:t>
            </a:r>
            <a:r>
              <a:rPr sz="1406" dirty="0"/>
              <a:t> </a:t>
            </a:r>
            <a:r>
              <a:rPr sz="1406" dirty="0" err="1"/>
              <a:t>člověku</a:t>
            </a:r>
            <a:r>
              <a:rPr sz="1406" dirty="0"/>
              <a:t> </a:t>
            </a:r>
            <a:r>
              <a:rPr lang="cs-CZ" sz="1406" dirty="0"/>
              <a:t>                         </a:t>
            </a:r>
            <a:r>
              <a:rPr sz="1406" dirty="0" err="1"/>
              <a:t>i</a:t>
            </a:r>
            <a:r>
              <a:rPr sz="1406" dirty="0"/>
              <a:t> v </a:t>
            </a:r>
            <a:r>
              <a:rPr sz="1406" dirty="0" err="1"/>
              <a:t>hlubokém</a:t>
            </a:r>
            <a:r>
              <a:rPr sz="1406" dirty="0"/>
              <a:t> </a:t>
            </a:r>
            <a:r>
              <a:rPr sz="1406" dirty="0" err="1"/>
              <a:t>kómatu</a:t>
            </a:r>
            <a:endParaRPr sz="1406" dirty="0"/>
          </a:p>
          <a:p>
            <a:pPr marL="143763" indent="-143763" defTabSz="188945">
              <a:lnSpc>
                <a:spcPct val="100000"/>
              </a:lnSpc>
              <a:spcBef>
                <a:spcPts val="1336"/>
              </a:spcBef>
              <a:defRPr sz="1472"/>
            </a:pPr>
            <a:r>
              <a:rPr lang="cs-CZ" sz="1406" dirty="0" err="1"/>
              <a:t>b</a:t>
            </a:r>
            <a:r>
              <a:rPr sz="1406" dirty="0" err="1"/>
              <a:t>ezvědomí</a:t>
            </a:r>
            <a:r>
              <a:rPr sz="1406" dirty="0"/>
              <a:t> (</a:t>
            </a:r>
            <a:r>
              <a:rPr sz="1406" dirty="0" err="1"/>
              <a:t>řečtina</a:t>
            </a:r>
            <a:r>
              <a:rPr sz="1406" dirty="0"/>
              <a:t> </a:t>
            </a:r>
            <a:r>
              <a:rPr sz="1406" dirty="0" err="1"/>
              <a:t>kóma</a:t>
            </a:r>
            <a:r>
              <a:rPr sz="1406" dirty="0"/>
              <a:t>=</a:t>
            </a:r>
            <a:r>
              <a:rPr sz="1406" dirty="0" err="1"/>
              <a:t>hluboký</a:t>
            </a:r>
            <a:r>
              <a:rPr sz="1406" dirty="0"/>
              <a:t> </a:t>
            </a:r>
            <a:r>
              <a:rPr sz="1406" dirty="0" err="1"/>
              <a:t>spánek</a:t>
            </a:r>
            <a:r>
              <a:rPr sz="1406" dirty="0"/>
              <a:t>) - </a:t>
            </a:r>
            <a:r>
              <a:rPr sz="1406" dirty="0" err="1"/>
              <a:t>není</a:t>
            </a:r>
            <a:r>
              <a:rPr sz="1406" dirty="0"/>
              <a:t> </a:t>
            </a:r>
            <a:r>
              <a:rPr sz="1406" dirty="0" err="1"/>
              <a:t>vyhrazeno</a:t>
            </a:r>
            <a:r>
              <a:rPr sz="1406" dirty="0"/>
              <a:t> </a:t>
            </a:r>
            <a:r>
              <a:rPr sz="1406" dirty="0" err="1"/>
              <a:t>jen</a:t>
            </a:r>
            <a:r>
              <a:rPr sz="1406" dirty="0"/>
              <a:t> pro </a:t>
            </a:r>
            <a:r>
              <a:rPr sz="1406" dirty="0" err="1"/>
              <a:t>poškození</a:t>
            </a:r>
            <a:r>
              <a:rPr sz="1406" dirty="0"/>
              <a:t> </a:t>
            </a:r>
            <a:r>
              <a:rPr sz="1406" dirty="0" err="1"/>
              <a:t>mozku</a:t>
            </a:r>
            <a:r>
              <a:rPr lang="cs-CZ" sz="1406" dirty="0"/>
              <a:t> </a:t>
            </a:r>
            <a:r>
              <a:rPr sz="1406" dirty="0"/>
              <a:t>- </a:t>
            </a:r>
            <a:r>
              <a:rPr sz="1406" dirty="0" err="1"/>
              <a:t>diabetické</a:t>
            </a:r>
            <a:r>
              <a:rPr sz="1406" dirty="0"/>
              <a:t>, </a:t>
            </a:r>
            <a:r>
              <a:rPr sz="1406" dirty="0" err="1"/>
              <a:t>hepatické</a:t>
            </a:r>
            <a:r>
              <a:rPr sz="1406" dirty="0"/>
              <a:t>, </a:t>
            </a:r>
            <a:r>
              <a:rPr sz="1406" dirty="0" err="1"/>
              <a:t>hypoglykemické</a:t>
            </a:r>
            <a:r>
              <a:rPr sz="1406" dirty="0"/>
              <a:t>, </a:t>
            </a:r>
            <a:r>
              <a:rPr sz="1406" dirty="0" err="1"/>
              <a:t>uremické</a:t>
            </a:r>
            <a:r>
              <a:rPr sz="1406" dirty="0"/>
              <a:t>; </a:t>
            </a:r>
            <a:r>
              <a:rPr sz="1406" dirty="0" err="1"/>
              <a:t>porucha</a:t>
            </a:r>
            <a:r>
              <a:rPr sz="1406" dirty="0"/>
              <a:t> </a:t>
            </a:r>
            <a:r>
              <a:rPr sz="1406" dirty="0" err="1"/>
              <a:t>vědomí</a:t>
            </a:r>
            <a:r>
              <a:rPr sz="1406" dirty="0"/>
              <a:t>, </a:t>
            </a:r>
            <a:r>
              <a:rPr sz="1406" dirty="0" err="1"/>
              <a:t>při</a:t>
            </a:r>
            <a:r>
              <a:rPr sz="1406" dirty="0"/>
              <a:t> </a:t>
            </a:r>
            <a:r>
              <a:rPr sz="1406" dirty="0" err="1"/>
              <a:t>níž</a:t>
            </a:r>
            <a:r>
              <a:rPr sz="1406" dirty="0"/>
              <a:t> </a:t>
            </a:r>
            <a:r>
              <a:rPr sz="1406" dirty="0" err="1"/>
              <a:t>postižená</a:t>
            </a:r>
            <a:r>
              <a:rPr sz="1406" dirty="0"/>
              <a:t> </a:t>
            </a:r>
            <a:r>
              <a:rPr sz="1406" dirty="0" err="1"/>
              <a:t>osoba</a:t>
            </a:r>
            <a:r>
              <a:rPr sz="1406" dirty="0"/>
              <a:t> </a:t>
            </a:r>
            <a:r>
              <a:rPr sz="1406" dirty="0" err="1"/>
              <a:t>přestává</a:t>
            </a:r>
            <a:r>
              <a:rPr sz="1406" dirty="0"/>
              <a:t> </a:t>
            </a:r>
            <a:r>
              <a:rPr sz="1406" dirty="0" err="1"/>
              <a:t>být</a:t>
            </a:r>
            <a:r>
              <a:rPr sz="1406" dirty="0"/>
              <a:t> v </a:t>
            </a:r>
            <a:r>
              <a:rPr sz="1406" dirty="0" err="1"/>
              <a:t>kontaktu</a:t>
            </a:r>
            <a:r>
              <a:rPr sz="1406" dirty="0"/>
              <a:t> s </a:t>
            </a:r>
            <a:r>
              <a:rPr sz="1406" dirty="0" err="1"/>
              <a:t>okolním</a:t>
            </a:r>
            <a:r>
              <a:rPr sz="1406" dirty="0"/>
              <a:t> </a:t>
            </a:r>
            <a:r>
              <a:rPr sz="1406" dirty="0" err="1"/>
              <a:t>prostředím</a:t>
            </a:r>
            <a:r>
              <a:rPr sz="1406" dirty="0"/>
              <a:t> a </a:t>
            </a:r>
            <a:r>
              <a:rPr sz="1406" dirty="0" err="1"/>
              <a:t>na</a:t>
            </a:r>
            <a:r>
              <a:rPr sz="1406" dirty="0"/>
              <a:t> </a:t>
            </a:r>
            <a:r>
              <a:rPr sz="1406" dirty="0" err="1"/>
              <a:t>zevní</a:t>
            </a:r>
            <a:r>
              <a:rPr sz="1406" dirty="0"/>
              <a:t> </a:t>
            </a:r>
            <a:r>
              <a:rPr sz="1406" dirty="0" err="1"/>
              <a:t>podněty</a:t>
            </a:r>
            <a:r>
              <a:rPr sz="1406" dirty="0"/>
              <a:t> </a:t>
            </a:r>
            <a:r>
              <a:rPr sz="1406" dirty="0" err="1"/>
              <a:t>reaguje</a:t>
            </a:r>
            <a:r>
              <a:rPr sz="1406" dirty="0"/>
              <a:t> </a:t>
            </a:r>
            <a:r>
              <a:rPr sz="1406" dirty="0" err="1"/>
              <a:t>málo</a:t>
            </a:r>
            <a:r>
              <a:rPr sz="1406" dirty="0"/>
              <a:t> </a:t>
            </a:r>
            <a:r>
              <a:rPr sz="1406" dirty="0" err="1"/>
              <a:t>nebo</a:t>
            </a:r>
            <a:r>
              <a:rPr sz="1406" dirty="0"/>
              <a:t> </a:t>
            </a:r>
            <a:r>
              <a:rPr sz="1406" dirty="0" err="1"/>
              <a:t>vůbec</a:t>
            </a:r>
            <a:endParaRPr sz="1406" dirty="0"/>
          </a:p>
          <a:p>
            <a:pPr marL="143763" indent="-143763" defTabSz="188945">
              <a:lnSpc>
                <a:spcPct val="100000"/>
              </a:lnSpc>
              <a:spcBef>
                <a:spcPts val="1336"/>
              </a:spcBef>
              <a:defRPr sz="1472"/>
            </a:pPr>
            <a:r>
              <a:rPr lang="cs-CZ" sz="1406" dirty="0" err="1"/>
              <a:t>t</a:t>
            </a:r>
            <a:r>
              <a:rPr sz="1406" dirty="0" err="1"/>
              <a:t>ermín</a:t>
            </a:r>
            <a:r>
              <a:rPr sz="1406" dirty="0"/>
              <a:t> </a:t>
            </a:r>
            <a:r>
              <a:rPr sz="1406" dirty="0" err="1"/>
              <a:t>nevědomí</a:t>
            </a:r>
            <a:endParaRPr sz="1406" dirty="0"/>
          </a:p>
          <a:p>
            <a:pPr marL="143763" indent="-143763" defTabSz="188945">
              <a:lnSpc>
                <a:spcPct val="100000"/>
              </a:lnSpc>
              <a:spcBef>
                <a:spcPts val="1336"/>
              </a:spcBef>
              <a:defRPr sz="1472"/>
            </a:pPr>
            <a:r>
              <a:rPr lang="cs-CZ" sz="1406" dirty="0" err="1"/>
              <a:t>d</a:t>
            </a:r>
            <a:r>
              <a:rPr sz="1406" dirty="0" err="1"/>
              <a:t>isociace</a:t>
            </a:r>
            <a:r>
              <a:rPr sz="1406" dirty="0"/>
              <a:t> </a:t>
            </a:r>
            <a:r>
              <a:rPr sz="1406" dirty="0" err="1"/>
              <a:t>vědomí</a:t>
            </a:r>
            <a:r>
              <a:rPr sz="1406" dirty="0"/>
              <a:t> - </a:t>
            </a:r>
            <a:r>
              <a:rPr sz="1406" dirty="0" err="1"/>
              <a:t>hypnóza</a:t>
            </a:r>
            <a:r>
              <a:rPr sz="1406" dirty="0"/>
              <a:t>, </a:t>
            </a:r>
            <a:r>
              <a:rPr sz="1406" dirty="0" err="1"/>
              <a:t>hysterický</a:t>
            </a:r>
            <a:r>
              <a:rPr sz="1406" dirty="0"/>
              <a:t> </a:t>
            </a:r>
            <a:r>
              <a:rPr sz="1406" dirty="0" err="1"/>
              <a:t>záchvat</a:t>
            </a:r>
            <a:r>
              <a:rPr sz="1406" dirty="0"/>
              <a:t>, </a:t>
            </a:r>
            <a:r>
              <a:rPr sz="1406" dirty="0" err="1"/>
              <a:t>toxické</a:t>
            </a:r>
            <a:r>
              <a:rPr sz="1406" dirty="0"/>
              <a:t> </a:t>
            </a:r>
            <a:r>
              <a:rPr sz="1406" dirty="0" err="1"/>
              <a:t>vlivy</a:t>
            </a:r>
            <a:r>
              <a:rPr sz="1406" dirty="0"/>
              <a:t>,.. - </a:t>
            </a:r>
            <a:r>
              <a:rPr sz="1406" dirty="0" err="1"/>
              <a:t>odštěpení</a:t>
            </a:r>
            <a:endParaRPr sz="1406" dirty="0"/>
          </a:p>
          <a:p>
            <a:pPr marL="143763" indent="-143763" defTabSz="188945">
              <a:lnSpc>
                <a:spcPct val="100000"/>
              </a:lnSpc>
              <a:spcBef>
                <a:spcPts val="1336"/>
              </a:spcBef>
              <a:defRPr sz="1472"/>
            </a:pPr>
            <a:r>
              <a:rPr lang="cs-CZ" sz="1406" dirty="0" err="1"/>
              <a:t>d</a:t>
            </a:r>
            <a:r>
              <a:rPr sz="1406" dirty="0" err="1"/>
              <a:t>ělení</a:t>
            </a:r>
            <a:r>
              <a:rPr sz="1406" dirty="0"/>
              <a:t> </a:t>
            </a:r>
            <a:r>
              <a:rPr sz="1406" dirty="0" err="1"/>
              <a:t>dle</a:t>
            </a:r>
            <a:r>
              <a:rPr sz="1406" dirty="0"/>
              <a:t> </a:t>
            </a:r>
            <a:r>
              <a:rPr sz="1406" dirty="0" err="1"/>
              <a:t>neurologie</a:t>
            </a:r>
            <a:r>
              <a:rPr sz="1406" dirty="0"/>
              <a:t> a NPS</a:t>
            </a:r>
          </a:p>
          <a:p>
            <a:pPr marL="143763" indent="-143763" defTabSz="188945">
              <a:lnSpc>
                <a:spcPct val="100000"/>
              </a:lnSpc>
              <a:spcBef>
                <a:spcPts val="1336"/>
              </a:spcBef>
              <a:defRPr sz="1472"/>
            </a:pPr>
            <a:r>
              <a:rPr sz="1406" dirty="0"/>
              <a:t>- </a:t>
            </a:r>
            <a:r>
              <a:rPr sz="1406" b="1" dirty="0" err="1"/>
              <a:t>kóma</a:t>
            </a:r>
            <a:r>
              <a:rPr sz="1406" dirty="0"/>
              <a:t> - bez </a:t>
            </a:r>
            <a:r>
              <a:rPr sz="1406" dirty="0" err="1"/>
              <a:t>probuzení</a:t>
            </a:r>
            <a:r>
              <a:rPr sz="1406" dirty="0"/>
              <a:t> a bez </a:t>
            </a:r>
            <a:r>
              <a:rPr sz="1406" dirty="0" err="1"/>
              <a:t>reaktivity</a:t>
            </a:r>
            <a:r>
              <a:rPr sz="1406" dirty="0"/>
              <a:t>, </a:t>
            </a:r>
            <a:r>
              <a:rPr sz="1406" dirty="0" err="1"/>
              <a:t>nejsou</a:t>
            </a:r>
            <a:r>
              <a:rPr sz="1406" dirty="0"/>
              <a:t> </a:t>
            </a:r>
            <a:r>
              <a:rPr sz="1406" dirty="0" err="1"/>
              <a:t>náznaky</a:t>
            </a:r>
            <a:r>
              <a:rPr sz="1406" dirty="0"/>
              <a:t> </a:t>
            </a:r>
            <a:r>
              <a:rPr sz="1406" dirty="0" err="1"/>
              <a:t>uvědomění</a:t>
            </a:r>
            <a:r>
              <a:rPr sz="1406" dirty="0"/>
              <a:t> </a:t>
            </a:r>
            <a:r>
              <a:rPr sz="1406" dirty="0" err="1"/>
              <a:t>sebe</a:t>
            </a:r>
            <a:r>
              <a:rPr sz="1406" dirty="0"/>
              <a:t> </a:t>
            </a:r>
            <a:r>
              <a:rPr sz="1406" dirty="0" err="1"/>
              <a:t>nebo</a:t>
            </a:r>
            <a:r>
              <a:rPr sz="1406" dirty="0"/>
              <a:t> </a:t>
            </a:r>
            <a:r>
              <a:rPr sz="1406" dirty="0" err="1"/>
              <a:t>okolí</a:t>
            </a:r>
            <a:endParaRPr sz="1406" dirty="0"/>
          </a:p>
          <a:p>
            <a:pPr marL="143763" indent="-143763" defTabSz="188945">
              <a:lnSpc>
                <a:spcPct val="100000"/>
              </a:lnSpc>
              <a:spcBef>
                <a:spcPts val="1336"/>
              </a:spcBef>
              <a:defRPr sz="1472"/>
            </a:pPr>
            <a:r>
              <a:rPr sz="1406" dirty="0"/>
              <a:t>- </a:t>
            </a:r>
            <a:r>
              <a:rPr sz="1406" b="1" dirty="0" err="1"/>
              <a:t>vegetativní</a:t>
            </a:r>
            <a:r>
              <a:rPr sz="1406" b="1" dirty="0"/>
              <a:t> </a:t>
            </a:r>
            <a:r>
              <a:rPr sz="1406" b="1" dirty="0" err="1"/>
              <a:t>stav</a:t>
            </a:r>
            <a:r>
              <a:rPr sz="1406" b="1" dirty="0"/>
              <a:t> </a:t>
            </a:r>
            <a:r>
              <a:rPr sz="1406" dirty="0"/>
              <a:t>- </a:t>
            </a:r>
            <a:r>
              <a:rPr sz="1406" dirty="0" err="1"/>
              <a:t>chybí</a:t>
            </a:r>
            <a:r>
              <a:rPr sz="1406" dirty="0"/>
              <a:t> </a:t>
            </a:r>
            <a:r>
              <a:rPr sz="1406" dirty="0" err="1"/>
              <a:t>schopnost</a:t>
            </a:r>
            <a:r>
              <a:rPr sz="1406" dirty="0"/>
              <a:t> </a:t>
            </a:r>
            <a:r>
              <a:rPr sz="1406" dirty="0" err="1"/>
              <a:t>smysluplné</a:t>
            </a:r>
            <a:r>
              <a:rPr sz="1406" dirty="0"/>
              <a:t> </a:t>
            </a:r>
            <a:r>
              <a:rPr sz="1406" dirty="0" err="1"/>
              <a:t>interakce</a:t>
            </a:r>
            <a:r>
              <a:rPr sz="1406" dirty="0"/>
              <a:t> s </a:t>
            </a:r>
            <a:r>
              <a:rPr sz="1406" dirty="0" err="1"/>
              <a:t>prostředím</a:t>
            </a:r>
            <a:endParaRPr sz="1406" dirty="0"/>
          </a:p>
          <a:p>
            <a:pPr marL="143763" indent="-143763" defTabSz="188945">
              <a:lnSpc>
                <a:spcPct val="100000"/>
              </a:lnSpc>
              <a:spcBef>
                <a:spcPts val="1336"/>
              </a:spcBef>
              <a:defRPr sz="1472"/>
            </a:pPr>
            <a:r>
              <a:rPr sz="1406" dirty="0"/>
              <a:t>- </a:t>
            </a:r>
            <a:r>
              <a:rPr sz="1406" b="1" dirty="0" err="1"/>
              <a:t>stav</a:t>
            </a:r>
            <a:r>
              <a:rPr sz="1406" b="1" dirty="0"/>
              <a:t> </a:t>
            </a:r>
            <a:r>
              <a:rPr sz="1406" b="1" dirty="0" err="1"/>
              <a:t>minimálního</a:t>
            </a:r>
            <a:r>
              <a:rPr sz="1406" b="1" dirty="0"/>
              <a:t> </a:t>
            </a:r>
            <a:r>
              <a:rPr sz="1406" b="1" dirty="0" err="1"/>
              <a:t>vědomí</a:t>
            </a:r>
            <a:r>
              <a:rPr sz="1406" b="1" dirty="0"/>
              <a:t> </a:t>
            </a:r>
            <a:r>
              <a:rPr sz="1406" dirty="0"/>
              <a:t>- </a:t>
            </a:r>
            <a:r>
              <a:rPr sz="1406" dirty="0" err="1"/>
              <a:t>jsou</a:t>
            </a:r>
            <a:r>
              <a:rPr sz="1406" dirty="0"/>
              <a:t> </a:t>
            </a:r>
            <a:r>
              <a:rPr sz="1406" dirty="0" err="1"/>
              <a:t>projevy</a:t>
            </a:r>
            <a:r>
              <a:rPr sz="1406" dirty="0"/>
              <a:t> </a:t>
            </a:r>
            <a:r>
              <a:rPr sz="1406" dirty="0" err="1"/>
              <a:t>uvědomování</a:t>
            </a:r>
            <a:r>
              <a:rPr sz="1406" dirty="0"/>
              <a:t> </a:t>
            </a:r>
            <a:r>
              <a:rPr sz="1406" dirty="0" err="1"/>
              <a:t>si</a:t>
            </a:r>
            <a:r>
              <a:rPr sz="1406" dirty="0"/>
              <a:t> </a:t>
            </a:r>
            <a:r>
              <a:rPr sz="1406" dirty="0" err="1"/>
              <a:t>sebe</a:t>
            </a:r>
            <a:r>
              <a:rPr sz="1406" dirty="0"/>
              <a:t> a </a:t>
            </a:r>
            <a:r>
              <a:rPr sz="1406" dirty="0" err="1"/>
              <a:t>prostředí</a:t>
            </a:r>
            <a:r>
              <a:rPr sz="1406" dirty="0"/>
              <a:t>, ale ne </a:t>
            </a:r>
            <a:r>
              <a:rPr sz="1406" dirty="0" err="1"/>
              <a:t>spolehlivé</a:t>
            </a:r>
            <a:r>
              <a:rPr sz="1406" dirty="0"/>
              <a:t> </a:t>
            </a:r>
            <a:r>
              <a:rPr sz="1406" dirty="0" err="1"/>
              <a:t>plnění</a:t>
            </a:r>
            <a:r>
              <a:rPr sz="1406" dirty="0"/>
              <a:t> </a:t>
            </a:r>
            <a:r>
              <a:rPr sz="1406" dirty="0" err="1"/>
              <a:t>instrukcí</a:t>
            </a:r>
            <a:r>
              <a:rPr sz="1406" dirty="0"/>
              <a:t> a </a:t>
            </a:r>
            <a:r>
              <a:rPr sz="1406" dirty="0" err="1"/>
              <a:t>komunikace</a:t>
            </a:r>
            <a:endParaRPr sz="1406" dirty="0"/>
          </a:p>
          <a:p>
            <a:pPr marL="143763" indent="-143763" defTabSz="188945">
              <a:lnSpc>
                <a:spcPct val="100000"/>
              </a:lnSpc>
              <a:spcBef>
                <a:spcPts val="1336"/>
              </a:spcBef>
              <a:defRPr sz="1472"/>
            </a:pPr>
            <a:r>
              <a:rPr sz="1406" dirty="0"/>
              <a:t>- </a:t>
            </a:r>
            <a:r>
              <a:rPr sz="1406" b="1" dirty="0" err="1"/>
              <a:t>akinetický</a:t>
            </a:r>
            <a:r>
              <a:rPr sz="1406" b="1" dirty="0"/>
              <a:t> </a:t>
            </a:r>
            <a:r>
              <a:rPr sz="1406" b="1" dirty="0" err="1"/>
              <a:t>mutismus</a:t>
            </a:r>
            <a:r>
              <a:rPr sz="1406" b="1" dirty="0"/>
              <a:t> </a:t>
            </a:r>
            <a:r>
              <a:rPr sz="1406" dirty="0"/>
              <a:t>- </a:t>
            </a:r>
            <a:r>
              <a:rPr sz="1406" dirty="0" err="1"/>
              <a:t>útlum</a:t>
            </a:r>
            <a:r>
              <a:rPr sz="1406" dirty="0"/>
              <a:t> </a:t>
            </a:r>
            <a:r>
              <a:rPr sz="1406" dirty="0" err="1"/>
              <a:t>motoriky</a:t>
            </a:r>
            <a:r>
              <a:rPr sz="1406" dirty="0"/>
              <a:t>, </a:t>
            </a:r>
            <a:r>
              <a:rPr sz="1406" dirty="0" err="1"/>
              <a:t>řeči</a:t>
            </a:r>
            <a:r>
              <a:rPr sz="1406" dirty="0"/>
              <a:t> a </a:t>
            </a:r>
            <a:r>
              <a:rPr sz="1406" dirty="0" err="1"/>
              <a:t>myšlení</a:t>
            </a:r>
            <a:r>
              <a:rPr sz="1406" dirty="0"/>
              <a:t>, ale </a:t>
            </a:r>
            <a:r>
              <a:rPr sz="1406" dirty="0" err="1"/>
              <a:t>senzomotorické</a:t>
            </a:r>
            <a:r>
              <a:rPr sz="1406" dirty="0"/>
              <a:t> </a:t>
            </a:r>
            <a:r>
              <a:rPr sz="1406" dirty="0" err="1"/>
              <a:t>fce</a:t>
            </a:r>
            <a:r>
              <a:rPr sz="1406" dirty="0"/>
              <a:t>, </a:t>
            </a:r>
            <a:r>
              <a:rPr sz="1406" dirty="0" err="1"/>
              <a:t>zrakové</a:t>
            </a:r>
            <a:r>
              <a:rPr sz="1406" dirty="0"/>
              <a:t> </a:t>
            </a:r>
            <a:r>
              <a:rPr sz="1406" dirty="0" err="1"/>
              <a:t>sledování</a:t>
            </a:r>
            <a:r>
              <a:rPr sz="1406" dirty="0"/>
              <a:t> </a:t>
            </a:r>
            <a:r>
              <a:rPr lang="cs-CZ" sz="1406" dirty="0"/>
              <a:t> </a:t>
            </a:r>
            <a:r>
              <a:rPr sz="1406" dirty="0"/>
              <a:t>a </a:t>
            </a:r>
            <a:r>
              <a:rPr sz="1406" dirty="0" err="1"/>
              <a:t>sporadick</a:t>
            </a:r>
            <a:r>
              <a:rPr lang="cs-CZ" sz="1406" dirty="0"/>
              <a:t>á</a:t>
            </a:r>
            <a:r>
              <a:rPr sz="1406" dirty="0"/>
              <a:t> </a:t>
            </a:r>
            <a:r>
              <a:rPr sz="1406" dirty="0" err="1"/>
              <a:t>řeč</a:t>
            </a:r>
            <a:r>
              <a:rPr sz="1406" dirty="0"/>
              <a:t> </a:t>
            </a:r>
            <a:r>
              <a:rPr sz="1406" dirty="0" err="1"/>
              <a:t>nebo</a:t>
            </a:r>
            <a:r>
              <a:rPr sz="1406" dirty="0"/>
              <a:t> </a:t>
            </a:r>
            <a:r>
              <a:rPr sz="1406" dirty="0" err="1"/>
              <a:t>pohyb</a:t>
            </a:r>
            <a:r>
              <a:rPr sz="1406" dirty="0"/>
              <a:t> </a:t>
            </a:r>
            <a:r>
              <a:rPr sz="1406" dirty="0" err="1"/>
              <a:t>jsou</a:t>
            </a:r>
            <a:r>
              <a:rPr sz="1406" dirty="0"/>
              <a:t> </a:t>
            </a:r>
            <a:r>
              <a:rPr sz="1406" dirty="0" err="1"/>
              <a:t>přítomny</a:t>
            </a:r>
            <a:endParaRPr sz="1406" dirty="0"/>
          </a:p>
          <a:p>
            <a:pPr marL="143763" indent="-143763" defTabSz="188945">
              <a:lnSpc>
                <a:spcPct val="100000"/>
              </a:lnSpc>
              <a:spcBef>
                <a:spcPts val="1336"/>
              </a:spcBef>
              <a:defRPr sz="1472"/>
            </a:pPr>
            <a:r>
              <a:rPr sz="1406" dirty="0"/>
              <a:t>- </a:t>
            </a:r>
            <a:r>
              <a:rPr sz="1406" b="1" dirty="0"/>
              <a:t>locked-in </a:t>
            </a:r>
            <a:r>
              <a:rPr sz="1406" b="1" dirty="0" err="1"/>
              <a:t>syndrom</a:t>
            </a:r>
            <a:r>
              <a:rPr sz="1406" b="1" dirty="0"/>
              <a:t> </a:t>
            </a:r>
            <a:r>
              <a:rPr sz="1406" dirty="0"/>
              <a:t>- </a:t>
            </a:r>
            <a:r>
              <a:rPr sz="1406" dirty="0" err="1"/>
              <a:t>relativ</a:t>
            </a:r>
            <a:r>
              <a:rPr lang="cs-CZ" sz="1406" dirty="0"/>
              <a:t>ně</a:t>
            </a:r>
            <a:r>
              <a:rPr sz="1406" dirty="0"/>
              <a:t> </a:t>
            </a:r>
            <a:r>
              <a:rPr sz="1406" dirty="0" err="1"/>
              <a:t>zachována</a:t>
            </a:r>
            <a:r>
              <a:rPr sz="1406" dirty="0"/>
              <a:t> je </a:t>
            </a:r>
            <a:r>
              <a:rPr sz="1406" dirty="0" err="1"/>
              <a:t>kognice</a:t>
            </a:r>
            <a:r>
              <a:rPr sz="1406" dirty="0"/>
              <a:t>, </a:t>
            </a:r>
            <a:r>
              <a:rPr sz="1406" dirty="0" err="1"/>
              <a:t>intaktní</a:t>
            </a:r>
            <a:r>
              <a:rPr sz="1406" dirty="0"/>
              <a:t> </a:t>
            </a:r>
            <a:r>
              <a:rPr sz="1406" dirty="0" err="1"/>
              <a:t>vědomí</a:t>
            </a:r>
            <a:r>
              <a:rPr sz="1406" dirty="0"/>
              <a:t>, </a:t>
            </a:r>
            <a:r>
              <a:rPr sz="1406" dirty="0" err="1"/>
              <a:t>většinou</a:t>
            </a:r>
            <a:r>
              <a:rPr sz="1406" dirty="0"/>
              <a:t> </a:t>
            </a:r>
            <a:r>
              <a:rPr sz="1406" dirty="0" err="1"/>
              <a:t>kvadruplegie</a:t>
            </a:r>
            <a:r>
              <a:rPr sz="1406" dirty="0"/>
              <a:t>- “</a:t>
            </a:r>
            <a:r>
              <a:rPr sz="1406" dirty="0" err="1"/>
              <a:t>uzamčení</a:t>
            </a:r>
            <a:r>
              <a:rPr sz="1406" dirty="0"/>
              <a:t>” </a:t>
            </a:r>
            <a:r>
              <a:rPr sz="1406" dirty="0" err="1"/>
              <a:t>člověka</a:t>
            </a:r>
            <a:r>
              <a:rPr sz="1406" dirty="0"/>
              <a:t> </a:t>
            </a:r>
            <a:r>
              <a:rPr sz="1406" dirty="0" err="1"/>
              <a:t>při</a:t>
            </a:r>
            <a:r>
              <a:rPr sz="1406" dirty="0"/>
              <a:t> </a:t>
            </a:r>
            <a:r>
              <a:rPr sz="1406" dirty="0" err="1"/>
              <a:t>dramaticky</a:t>
            </a:r>
            <a:r>
              <a:rPr sz="1406" dirty="0"/>
              <a:t> </a:t>
            </a:r>
            <a:r>
              <a:rPr sz="1406" dirty="0" err="1"/>
              <a:t>omezených</a:t>
            </a:r>
            <a:r>
              <a:rPr sz="1406" dirty="0"/>
              <a:t> </a:t>
            </a:r>
            <a:r>
              <a:rPr sz="1406" dirty="0" err="1"/>
              <a:t>možnostech</a:t>
            </a:r>
            <a:r>
              <a:rPr sz="1406" dirty="0"/>
              <a:t> </a:t>
            </a:r>
            <a:r>
              <a:rPr sz="1406" dirty="0" err="1"/>
              <a:t>komunikace</a:t>
            </a:r>
            <a:r>
              <a:rPr sz="1406" dirty="0"/>
              <a:t> (</a:t>
            </a:r>
            <a:r>
              <a:rPr sz="1406" dirty="0" err="1"/>
              <a:t>řeč</a:t>
            </a:r>
            <a:r>
              <a:rPr sz="1406" dirty="0"/>
              <a:t>, </a:t>
            </a:r>
            <a:r>
              <a:rPr sz="1406" dirty="0" err="1"/>
              <a:t>motorické</a:t>
            </a:r>
            <a:r>
              <a:rPr sz="1406" dirty="0"/>
              <a:t> </a:t>
            </a:r>
            <a:r>
              <a:rPr sz="1406" dirty="0" err="1"/>
              <a:t>problémy</a:t>
            </a:r>
            <a:r>
              <a:rPr sz="1406" dirty="0"/>
              <a:t>)</a:t>
            </a:r>
          </a:p>
          <a:p>
            <a:pPr marL="143763" indent="-143763" defTabSz="188945">
              <a:lnSpc>
                <a:spcPct val="100000"/>
              </a:lnSpc>
              <a:spcBef>
                <a:spcPts val="1336"/>
              </a:spcBef>
              <a:defRPr sz="1472"/>
            </a:pPr>
            <a:r>
              <a:rPr sz="1406" dirty="0" err="1"/>
              <a:t>Anglosaské</a:t>
            </a:r>
            <a:r>
              <a:rPr sz="1406" dirty="0"/>
              <a:t> </a:t>
            </a:r>
            <a:r>
              <a:rPr sz="1406" dirty="0" err="1"/>
              <a:t>schéma</a:t>
            </a:r>
            <a:r>
              <a:rPr sz="1406" dirty="0"/>
              <a:t> </a:t>
            </a:r>
            <a:r>
              <a:rPr sz="1406" dirty="0" err="1"/>
              <a:t>nezahrnuje</a:t>
            </a:r>
            <a:r>
              <a:rPr sz="1406" dirty="0"/>
              <a:t> </a:t>
            </a:r>
            <a:r>
              <a:rPr sz="1406" dirty="0" err="1"/>
              <a:t>dříve</a:t>
            </a:r>
            <a:r>
              <a:rPr sz="1406" dirty="0"/>
              <a:t> </a:t>
            </a:r>
            <a:r>
              <a:rPr sz="1406" dirty="0" err="1"/>
              <a:t>používané</a:t>
            </a:r>
            <a:r>
              <a:rPr sz="1406" dirty="0"/>
              <a:t> </a:t>
            </a:r>
            <a:r>
              <a:rPr sz="1406" dirty="0" err="1"/>
              <a:t>temíny</a:t>
            </a:r>
            <a:r>
              <a:rPr sz="1406" dirty="0"/>
              <a:t> </a:t>
            </a:r>
            <a:r>
              <a:rPr sz="1406" dirty="0" err="1"/>
              <a:t>jako</a:t>
            </a:r>
            <a:r>
              <a:rPr sz="1406" dirty="0"/>
              <a:t> </a:t>
            </a:r>
            <a:r>
              <a:rPr sz="1406" dirty="0" err="1"/>
              <a:t>apalický</a:t>
            </a:r>
            <a:r>
              <a:rPr sz="1406" dirty="0"/>
              <a:t> </a:t>
            </a:r>
            <a:r>
              <a:rPr sz="1406" dirty="0" err="1"/>
              <a:t>syndrom</a:t>
            </a:r>
            <a:r>
              <a:rPr sz="1406" dirty="0"/>
              <a:t> - </a:t>
            </a:r>
            <a:r>
              <a:rPr sz="1406" dirty="0" err="1"/>
              <a:t>kóma</a:t>
            </a:r>
            <a:r>
              <a:rPr sz="1406" dirty="0"/>
              <a:t> </a:t>
            </a:r>
            <a:r>
              <a:rPr sz="1406" dirty="0" err="1"/>
              <a:t>vigilr</a:t>
            </a:r>
            <a:endParaRPr sz="1406" dirty="0"/>
          </a:p>
        </p:txBody>
      </p:sp>
    </p:spTree>
    <p:extLst>
      <p:ext uri="{BB962C8B-B14F-4D97-AF65-F5344CB8AC3E}">
        <p14:creationId xmlns:p14="http://schemas.microsoft.com/office/powerpoint/2010/main" val="38948692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Dle psychiatrie…"/>
          <p:cNvSpPr txBox="1">
            <a:spLocks noGrp="1"/>
          </p:cNvSpPr>
          <p:nvPr>
            <p:ph type="body" idx="1"/>
          </p:nvPr>
        </p:nvSpPr>
        <p:spPr>
          <a:xfrm>
            <a:off x="2193727" y="1344764"/>
            <a:ext cx="7804547" cy="50720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09403" indent="-309403" defTabSz="406644">
              <a:lnSpc>
                <a:spcPct val="100000"/>
              </a:lnSpc>
              <a:spcBef>
                <a:spcPts val="2883"/>
              </a:spcBef>
              <a:defRPr sz="3168"/>
            </a:pPr>
            <a:r>
              <a:rPr lang="cs-CZ" sz="1687" dirty="0" err="1"/>
              <a:t>d</a:t>
            </a:r>
            <a:r>
              <a:rPr sz="1687" dirty="0"/>
              <a:t>le </a:t>
            </a:r>
            <a:r>
              <a:rPr sz="1687" dirty="0" err="1"/>
              <a:t>psychiatrie</a:t>
            </a:r>
            <a:endParaRPr sz="1687" dirty="0"/>
          </a:p>
          <a:p>
            <a:pPr marL="766579" lvl="1" indent="-309403" defTabSz="406644">
              <a:lnSpc>
                <a:spcPct val="100000"/>
              </a:lnSpc>
              <a:spcBef>
                <a:spcPts val="2883"/>
              </a:spcBef>
              <a:defRPr sz="3168"/>
            </a:pPr>
            <a:r>
              <a:rPr sz="1487" b="1" dirty="0" err="1"/>
              <a:t>kvantitativní</a:t>
            </a:r>
            <a:r>
              <a:rPr sz="1487" dirty="0"/>
              <a:t> - somnolence, </a:t>
            </a:r>
            <a:r>
              <a:rPr sz="1487" dirty="0" err="1"/>
              <a:t>sopor</a:t>
            </a:r>
            <a:r>
              <a:rPr sz="1487" dirty="0"/>
              <a:t>, stupor, </a:t>
            </a:r>
            <a:r>
              <a:rPr sz="1487" dirty="0" err="1"/>
              <a:t>kóma</a:t>
            </a:r>
            <a:endParaRPr sz="1487" dirty="0"/>
          </a:p>
          <a:p>
            <a:pPr marL="766579" lvl="1" indent="-309403" defTabSz="406644">
              <a:lnSpc>
                <a:spcPct val="100000"/>
              </a:lnSpc>
              <a:spcBef>
                <a:spcPts val="2883"/>
              </a:spcBef>
              <a:defRPr sz="3168"/>
            </a:pPr>
            <a:r>
              <a:rPr sz="1487" b="1" dirty="0" err="1"/>
              <a:t>kvalitativní</a:t>
            </a:r>
            <a:r>
              <a:rPr sz="1487" b="1" dirty="0"/>
              <a:t> </a:t>
            </a:r>
            <a:r>
              <a:rPr sz="1487" dirty="0"/>
              <a:t>- </a:t>
            </a:r>
            <a:r>
              <a:rPr sz="1487" dirty="0" err="1"/>
              <a:t>obluzené</a:t>
            </a:r>
            <a:r>
              <a:rPr sz="1487" dirty="0"/>
              <a:t> </a:t>
            </a:r>
            <a:r>
              <a:rPr sz="1487" dirty="0" err="1"/>
              <a:t>vědomí</a:t>
            </a:r>
            <a:r>
              <a:rPr sz="1487" dirty="0"/>
              <a:t> (</a:t>
            </a:r>
            <a:r>
              <a:rPr sz="1487" dirty="0" err="1"/>
              <a:t>amence</a:t>
            </a:r>
            <a:r>
              <a:rPr sz="1487" dirty="0"/>
              <a:t>) a </a:t>
            </a:r>
            <a:r>
              <a:rPr sz="1487" dirty="0" err="1"/>
              <a:t>mrákotné</a:t>
            </a:r>
            <a:r>
              <a:rPr sz="1487" dirty="0"/>
              <a:t> </a:t>
            </a:r>
            <a:r>
              <a:rPr sz="1487" dirty="0" err="1"/>
              <a:t>stavy</a:t>
            </a:r>
            <a:endParaRPr sz="1487" dirty="0"/>
          </a:p>
          <a:p>
            <a:pPr marL="309403" indent="-309403" defTabSz="406644">
              <a:lnSpc>
                <a:spcPct val="100000"/>
              </a:lnSpc>
              <a:spcBef>
                <a:spcPts val="2883"/>
              </a:spcBef>
              <a:defRPr sz="3168"/>
            </a:pPr>
            <a:endParaRPr lang="cs-CZ" sz="1687" dirty="0"/>
          </a:p>
          <a:p>
            <a:pPr marL="309403" indent="-309403" defTabSz="406644">
              <a:lnSpc>
                <a:spcPct val="100000"/>
              </a:lnSpc>
              <a:spcBef>
                <a:spcPts val="2883"/>
              </a:spcBef>
              <a:defRPr sz="3168"/>
            </a:pPr>
            <a:r>
              <a:rPr lang="cs-CZ" sz="1687" dirty="0"/>
              <a:t>h</a:t>
            </a:r>
            <a:r>
              <a:rPr sz="1687" dirty="0" err="1"/>
              <a:t>odnocení</a:t>
            </a:r>
            <a:r>
              <a:rPr sz="1687" dirty="0"/>
              <a:t> </a:t>
            </a:r>
            <a:r>
              <a:rPr sz="1687" dirty="0" err="1"/>
              <a:t>poruch</a:t>
            </a:r>
            <a:r>
              <a:rPr sz="1687" dirty="0"/>
              <a:t> </a:t>
            </a:r>
            <a:r>
              <a:rPr sz="1687" dirty="0" err="1"/>
              <a:t>vědomí</a:t>
            </a:r>
            <a:r>
              <a:rPr sz="1687" dirty="0"/>
              <a:t> -</a:t>
            </a:r>
            <a:r>
              <a:rPr lang="cs-CZ" sz="1687" dirty="0"/>
              <a:t> </a:t>
            </a:r>
            <a:r>
              <a:rPr sz="1687" dirty="0"/>
              <a:t>Glasgow Coma Scale (GCS; 1974) - </a:t>
            </a:r>
            <a:r>
              <a:rPr sz="1687" dirty="0" err="1"/>
              <a:t>sleduje</a:t>
            </a:r>
            <a:r>
              <a:rPr sz="1687" dirty="0"/>
              <a:t> </a:t>
            </a:r>
            <a:r>
              <a:rPr sz="1687" dirty="0" err="1"/>
              <a:t>verbální</a:t>
            </a:r>
            <a:r>
              <a:rPr sz="1687" dirty="0"/>
              <a:t> </a:t>
            </a:r>
            <a:r>
              <a:rPr sz="1687" dirty="0" err="1"/>
              <a:t>odpověď</a:t>
            </a:r>
            <a:r>
              <a:rPr sz="1687" dirty="0"/>
              <a:t>, </a:t>
            </a:r>
            <a:r>
              <a:rPr sz="1687" dirty="0" err="1"/>
              <a:t>pohyby</a:t>
            </a:r>
            <a:r>
              <a:rPr sz="1687" dirty="0"/>
              <a:t> </a:t>
            </a:r>
            <a:r>
              <a:rPr sz="1687" dirty="0" err="1"/>
              <a:t>očí</a:t>
            </a:r>
            <a:r>
              <a:rPr sz="1687" dirty="0"/>
              <a:t> a </a:t>
            </a:r>
            <a:r>
              <a:rPr sz="1687" dirty="0" err="1"/>
              <a:t>motorickou</a:t>
            </a:r>
            <a:r>
              <a:rPr sz="1687" dirty="0"/>
              <a:t> </a:t>
            </a:r>
            <a:r>
              <a:rPr sz="1687" dirty="0" err="1"/>
              <a:t>odpověď</a:t>
            </a:r>
            <a:r>
              <a:rPr sz="1687" dirty="0"/>
              <a:t> </a:t>
            </a:r>
            <a:r>
              <a:rPr sz="1687" dirty="0" err="1"/>
              <a:t>na</a:t>
            </a:r>
            <a:r>
              <a:rPr sz="1687" dirty="0"/>
              <a:t> </a:t>
            </a:r>
            <a:r>
              <a:rPr sz="1687" dirty="0" err="1"/>
              <a:t>dráždění</a:t>
            </a:r>
            <a:endParaRPr sz="1687" dirty="0"/>
          </a:p>
          <a:p>
            <a:pPr marL="766579" lvl="1" indent="-309403" defTabSz="406644">
              <a:lnSpc>
                <a:spcPct val="100000"/>
              </a:lnSpc>
              <a:spcBef>
                <a:spcPts val="2883"/>
              </a:spcBef>
              <a:defRPr sz="3168"/>
            </a:pPr>
            <a:r>
              <a:rPr sz="1487" dirty="0" err="1"/>
              <a:t>kvantitativní</a:t>
            </a:r>
            <a:r>
              <a:rPr sz="1487" dirty="0"/>
              <a:t> </a:t>
            </a:r>
            <a:r>
              <a:rPr sz="1487" dirty="0" err="1"/>
              <a:t>výsledek</a:t>
            </a:r>
            <a:r>
              <a:rPr sz="1487" dirty="0"/>
              <a:t> - u </a:t>
            </a:r>
            <a:r>
              <a:rPr sz="1487" dirty="0" err="1"/>
              <a:t>lehkého</a:t>
            </a:r>
            <a:r>
              <a:rPr sz="1487" dirty="0"/>
              <a:t> </a:t>
            </a:r>
            <a:r>
              <a:rPr sz="1487" dirty="0" err="1"/>
              <a:t>poškození</a:t>
            </a:r>
            <a:r>
              <a:rPr sz="1487" dirty="0"/>
              <a:t> 13 a </a:t>
            </a:r>
            <a:r>
              <a:rPr sz="1487" dirty="0" err="1"/>
              <a:t>více</a:t>
            </a:r>
            <a:r>
              <a:rPr sz="1487" dirty="0"/>
              <a:t>; u </a:t>
            </a:r>
            <a:r>
              <a:rPr sz="1487" dirty="0" err="1"/>
              <a:t>středně</a:t>
            </a:r>
            <a:r>
              <a:rPr sz="1487" dirty="0"/>
              <a:t> </a:t>
            </a:r>
            <a:r>
              <a:rPr sz="1487" dirty="0" err="1"/>
              <a:t>těžkého</a:t>
            </a:r>
            <a:r>
              <a:rPr sz="1487" dirty="0"/>
              <a:t> </a:t>
            </a:r>
            <a:r>
              <a:rPr sz="1487" dirty="0" err="1"/>
              <a:t>úrazu</a:t>
            </a:r>
            <a:r>
              <a:rPr sz="1487" dirty="0"/>
              <a:t> </a:t>
            </a:r>
            <a:r>
              <a:rPr sz="1487" dirty="0" err="1"/>
              <a:t>mozku</a:t>
            </a:r>
            <a:r>
              <a:rPr sz="1487" dirty="0"/>
              <a:t> 9-12; u </a:t>
            </a:r>
            <a:r>
              <a:rPr sz="1487" dirty="0" err="1"/>
              <a:t>těžkého</a:t>
            </a:r>
            <a:r>
              <a:rPr sz="1487" dirty="0"/>
              <a:t> 8 a </a:t>
            </a:r>
            <a:r>
              <a:rPr sz="1487" dirty="0" err="1"/>
              <a:t>méně</a:t>
            </a:r>
            <a:r>
              <a:rPr sz="1487" dirty="0"/>
              <a:t> - </a:t>
            </a:r>
            <a:r>
              <a:rPr sz="1487" dirty="0" err="1"/>
              <a:t>hodnoty</a:t>
            </a:r>
            <a:r>
              <a:rPr sz="1487" dirty="0"/>
              <a:t> </a:t>
            </a:r>
            <a:r>
              <a:rPr sz="1487" dirty="0" err="1"/>
              <a:t>jsou</a:t>
            </a:r>
            <a:r>
              <a:rPr sz="1487" dirty="0"/>
              <a:t>, </a:t>
            </a:r>
            <a:r>
              <a:rPr sz="1487" dirty="0" err="1"/>
              <a:t>stejně</a:t>
            </a:r>
            <a:r>
              <a:rPr sz="1487" dirty="0"/>
              <a:t> </a:t>
            </a:r>
            <a:r>
              <a:rPr sz="1487" dirty="0" err="1"/>
              <a:t>jako</a:t>
            </a:r>
            <a:r>
              <a:rPr sz="1487" dirty="0"/>
              <a:t> </a:t>
            </a:r>
            <a:r>
              <a:rPr sz="1487" dirty="0" err="1"/>
              <a:t>měření</a:t>
            </a:r>
            <a:r>
              <a:rPr sz="1487" dirty="0"/>
              <a:t>, </a:t>
            </a:r>
            <a:r>
              <a:rPr sz="1487" dirty="0" err="1"/>
              <a:t>orientační</a:t>
            </a:r>
            <a:endParaRPr sz="1487" dirty="0"/>
          </a:p>
        </p:txBody>
      </p:sp>
    </p:spTree>
    <p:extLst>
      <p:ext uri="{BB962C8B-B14F-4D97-AF65-F5344CB8AC3E}">
        <p14:creationId xmlns:p14="http://schemas.microsoft.com/office/powerpoint/2010/main" val="228961259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oškození KF a klinická diagnostika"/>
          <p:cNvSpPr txBox="1">
            <a:spLocks noGrp="1"/>
          </p:cNvSpPr>
          <p:nvPr>
            <p:ph type="title"/>
          </p:nvPr>
        </p:nvSpPr>
        <p:spPr>
          <a:xfrm>
            <a:off x="2227757" y="-200035"/>
            <a:ext cx="8028340" cy="1293028"/>
          </a:xfrm>
          <a:prstGeom prst="rect">
            <a:avLst/>
          </a:prstGeom>
        </p:spPr>
        <p:txBody>
          <a:bodyPr>
            <a:normAutofit/>
          </a:bodyPr>
          <a:lstStyle>
            <a:lvl1pPr defTabSz="484886">
              <a:defRPr sz="6640"/>
            </a:lvl1pPr>
          </a:lstStyle>
          <a:p>
            <a:r>
              <a:rPr sz="3094" dirty="0" err="1"/>
              <a:t>Poškození</a:t>
            </a:r>
            <a:r>
              <a:rPr sz="3094" dirty="0"/>
              <a:t> KF a </a:t>
            </a:r>
            <a:r>
              <a:rPr sz="3094" dirty="0" err="1"/>
              <a:t>klinická</a:t>
            </a:r>
            <a:r>
              <a:rPr sz="3094" dirty="0"/>
              <a:t> </a:t>
            </a:r>
            <a:r>
              <a:rPr sz="3094" dirty="0" err="1"/>
              <a:t>diagnostika</a:t>
            </a:r>
            <a:endParaRPr sz="3094" dirty="0"/>
          </a:p>
        </p:txBody>
      </p:sp>
      <p:sp>
        <p:nvSpPr>
          <p:cNvPr id="215" name="KF bývají poškozeny při jakémkoli poškození mozku - úrazovém, bez úrazu (CMP, nádory), neurodegenerativním…"/>
          <p:cNvSpPr txBox="1">
            <a:spLocks noGrp="1"/>
          </p:cNvSpPr>
          <p:nvPr>
            <p:ph type="body" idx="1"/>
          </p:nvPr>
        </p:nvSpPr>
        <p:spPr>
          <a:xfrm>
            <a:off x="1663013" y="1042601"/>
            <a:ext cx="8940307" cy="519563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68765" indent="-168765" defTabSz="221806">
              <a:lnSpc>
                <a:spcPct val="100000"/>
              </a:lnSpc>
              <a:spcBef>
                <a:spcPts val="1547"/>
              </a:spcBef>
              <a:defRPr sz="1728"/>
            </a:pPr>
            <a:r>
              <a:rPr sz="1547" dirty="0"/>
              <a:t>KF </a:t>
            </a:r>
            <a:r>
              <a:rPr sz="1547" dirty="0" err="1"/>
              <a:t>bývají</a:t>
            </a:r>
            <a:r>
              <a:rPr sz="1547" dirty="0"/>
              <a:t> </a:t>
            </a:r>
            <a:r>
              <a:rPr sz="1547" dirty="0" err="1"/>
              <a:t>poškozeny</a:t>
            </a:r>
            <a:r>
              <a:rPr sz="1547" dirty="0"/>
              <a:t> </a:t>
            </a:r>
            <a:r>
              <a:rPr sz="1547" dirty="0" err="1"/>
              <a:t>při</a:t>
            </a:r>
            <a:r>
              <a:rPr sz="1547" dirty="0"/>
              <a:t> </a:t>
            </a:r>
            <a:r>
              <a:rPr sz="1547" dirty="0" err="1"/>
              <a:t>jakémkoli</a:t>
            </a:r>
            <a:r>
              <a:rPr sz="1547" dirty="0"/>
              <a:t> </a:t>
            </a:r>
            <a:r>
              <a:rPr sz="1547" dirty="0" err="1"/>
              <a:t>poškození</a:t>
            </a:r>
            <a:r>
              <a:rPr sz="1547" dirty="0"/>
              <a:t> </a:t>
            </a:r>
            <a:r>
              <a:rPr sz="1547" dirty="0" err="1"/>
              <a:t>mozku</a:t>
            </a:r>
            <a:r>
              <a:rPr sz="1547" dirty="0"/>
              <a:t> - </a:t>
            </a:r>
            <a:r>
              <a:rPr sz="1547" dirty="0" err="1"/>
              <a:t>úrazovém</a:t>
            </a:r>
            <a:r>
              <a:rPr sz="1547" dirty="0"/>
              <a:t>, bez </a:t>
            </a:r>
            <a:r>
              <a:rPr sz="1547" dirty="0" err="1"/>
              <a:t>úrazu</a:t>
            </a:r>
            <a:r>
              <a:rPr sz="1547" dirty="0"/>
              <a:t> (CMP, </a:t>
            </a:r>
            <a:r>
              <a:rPr sz="1547" dirty="0" err="1"/>
              <a:t>nádory</a:t>
            </a:r>
            <a:r>
              <a:rPr sz="1547" dirty="0"/>
              <a:t>), </a:t>
            </a:r>
            <a:r>
              <a:rPr sz="1547" dirty="0" err="1"/>
              <a:t>neurodegenerativním</a:t>
            </a:r>
            <a:endParaRPr sz="1547" dirty="0"/>
          </a:p>
          <a:p>
            <a:pPr marL="168765" indent="-168765" defTabSz="221806">
              <a:lnSpc>
                <a:spcPct val="100000"/>
              </a:lnSpc>
              <a:spcBef>
                <a:spcPts val="1547"/>
              </a:spcBef>
              <a:defRPr sz="1728"/>
            </a:pPr>
            <a:r>
              <a:rPr lang="cs-CZ" sz="1547" dirty="0" err="1"/>
              <a:t>o</a:t>
            </a:r>
            <a:r>
              <a:rPr sz="1547" dirty="0" err="1"/>
              <a:t>braz</a:t>
            </a:r>
            <a:r>
              <a:rPr sz="1547" dirty="0"/>
              <a:t> je </a:t>
            </a:r>
            <a:r>
              <a:rPr sz="1547" dirty="0" err="1"/>
              <a:t>vždy</a:t>
            </a:r>
            <a:r>
              <a:rPr sz="1547" dirty="0"/>
              <a:t> </a:t>
            </a:r>
            <a:r>
              <a:rPr sz="1547" dirty="0" err="1"/>
              <a:t>jedinečný</a:t>
            </a:r>
            <a:r>
              <a:rPr sz="1547" dirty="0"/>
              <a:t> </a:t>
            </a:r>
            <a:r>
              <a:rPr sz="1547" dirty="0" err="1"/>
              <a:t>díky</a:t>
            </a:r>
            <a:r>
              <a:rPr sz="1547" dirty="0"/>
              <a:t> </a:t>
            </a:r>
            <a:r>
              <a:rPr sz="1547" dirty="0" err="1"/>
              <a:t>přítomnosti</a:t>
            </a:r>
            <a:r>
              <a:rPr sz="1547" dirty="0"/>
              <a:t>/</a:t>
            </a:r>
            <a:r>
              <a:rPr sz="1547" dirty="0" err="1"/>
              <a:t>souhře</a:t>
            </a:r>
            <a:r>
              <a:rPr sz="1547" dirty="0"/>
              <a:t> </a:t>
            </a:r>
            <a:r>
              <a:rPr sz="1547" dirty="0" err="1"/>
              <a:t>rozmanitých</a:t>
            </a:r>
            <a:r>
              <a:rPr sz="1547" dirty="0"/>
              <a:t> </a:t>
            </a:r>
            <a:r>
              <a:rPr sz="1547" dirty="0" err="1"/>
              <a:t>symptomů</a:t>
            </a:r>
            <a:r>
              <a:rPr sz="1547" dirty="0"/>
              <a:t> </a:t>
            </a:r>
            <a:r>
              <a:rPr sz="1547" dirty="0" err="1"/>
              <a:t>motorických</a:t>
            </a:r>
            <a:r>
              <a:rPr sz="1547" dirty="0"/>
              <a:t>, </a:t>
            </a:r>
            <a:r>
              <a:rPr sz="1547" dirty="0" err="1"/>
              <a:t>kognitivních</a:t>
            </a:r>
            <a:r>
              <a:rPr sz="1547" dirty="0"/>
              <a:t>, </a:t>
            </a:r>
            <a:r>
              <a:rPr sz="1547" dirty="0" err="1"/>
              <a:t>fatických</a:t>
            </a:r>
            <a:r>
              <a:rPr sz="1547" dirty="0"/>
              <a:t>, </a:t>
            </a:r>
            <a:r>
              <a:rPr sz="1547" dirty="0" err="1"/>
              <a:t>osobnostních</a:t>
            </a:r>
            <a:endParaRPr sz="1547" dirty="0"/>
          </a:p>
          <a:p>
            <a:pPr marL="168765" indent="-168765" defTabSz="221806">
              <a:lnSpc>
                <a:spcPct val="100000"/>
              </a:lnSpc>
              <a:spcBef>
                <a:spcPts val="1547"/>
              </a:spcBef>
              <a:defRPr sz="1728"/>
            </a:pPr>
            <a:r>
              <a:rPr lang="cs-CZ" sz="1547" dirty="0" err="1"/>
              <a:t>z</a:t>
            </a:r>
            <a:r>
              <a:rPr sz="1547" dirty="0" err="1"/>
              <a:t>jistit</a:t>
            </a:r>
            <a:r>
              <a:rPr sz="1547" dirty="0"/>
              <a:t>, </a:t>
            </a:r>
            <a:r>
              <a:rPr sz="1547" dirty="0" err="1"/>
              <a:t>jaké</a:t>
            </a:r>
            <a:r>
              <a:rPr sz="1547" dirty="0"/>
              <a:t> </a:t>
            </a:r>
            <a:r>
              <a:rPr sz="1547" dirty="0" err="1"/>
              <a:t>změny</a:t>
            </a:r>
            <a:r>
              <a:rPr sz="1547" dirty="0"/>
              <a:t> KF se u </a:t>
            </a:r>
            <a:r>
              <a:rPr sz="1547" dirty="0" err="1"/>
              <a:t>pacienta</a:t>
            </a:r>
            <a:r>
              <a:rPr sz="1547" dirty="0"/>
              <a:t> </a:t>
            </a:r>
            <a:r>
              <a:rPr sz="1547" dirty="0" err="1"/>
              <a:t>pojí</a:t>
            </a:r>
            <a:r>
              <a:rPr sz="1547" dirty="0"/>
              <a:t> s </a:t>
            </a:r>
            <a:r>
              <a:rPr sz="1547" dirty="0" err="1"/>
              <a:t>poškozením</a:t>
            </a:r>
            <a:r>
              <a:rPr sz="1547" dirty="0"/>
              <a:t> </a:t>
            </a:r>
            <a:r>
              <a:rPr sz="1547" dirty="0" err="1"/>
              <a:t>mozku</a:t>
            </a:r>
            <a:r>
              <a:rPr sz="1547" dirty="0"/>
              <a:t> - </a:t>
            </a:r>
            <a:r>
              <a:rPr sz="1547" dirty="0" err="1"/>
              <a:t>diagnostika</a:t>
            </a:r>
            <a:r>
              <a:rPr sz="1547" dirty="0"/>
              <a:t> </a:t>
            </a:r>
            <a:r>
              <a:rPr sz="1547" dirty="0" err="1"/>
              <a:t>změn</a:t>
            </a:r>
            <a:r>
              <a:rPr sz="1547" dirty="0"/>
              <a:t> v </a:t>
            </a:r>
            <a:r>
              <a:rPr sz="1547" dirty="0" err="1"/>
              <a:t>oblasti</a:t>
            </a:r>
            <a:r>
              <a:rPr sz="1547" dirty="0"/>
              <a:t> </a:t>
            </a:r>
            <a:r>
              <a:rPr sz="1547" dirty="0" err="1"/>
              <a:t>osobnosti</a:t>
            </a:r>
            <a:r>
              <a:rPr sz="1547" dirty="0"/>
              <a:t>, </a:t>
            </a:r>
            <a:r>
              <a:rPr sz="1547" dirty="0" err="1"/>
              <a:t>emocí</a:t>
            </a:r>
            <a:r>
              <a:rPr sz="1547" dirty="0"/>
              <a:t>, </a:t>
            </a:r>
            <a:r>
              <a:rPr sz="1547" dirty="0" err="1"/>
              <a:t>psychopatologie</a:t>
            </a:r>
            <a:endParaRPr sz="1547" dirty="0"/>
          </a:p>
          <a:p>
            <a:pPr marL="168765" indent="-168765" defTabSz="221806">
              <a:lnSpc>
                <a:spcPct val="100000"/>
              </a:lnSpc>
              <a:spcBef>
                <a:spcPts val="1547"/>
              </a:spcBef>
              <a:defRPr sz="1728"/>
            </a:pPr>
            <a:r>
              <a:rPr lang="cs-CZ" sz="1547" dirty="0" err="1"/>
              <a:t>s</a:t>
            </a:r>
            <a:r>
              <a:rPr sz="1547" dirty="0" err="1"/>
              <a:t>oučástí</a:t>
            </a:r>
            <a:r>
              <a:rPr sz="1547" dirty="0"/>
              <a:t> </a:t>
            </a:r>
            <a:r>
              <a:rPr sz="1547" dirty="0" err="1"/>
              <a:t>i</a:t>
            </a:r>
            <a:r>
              <a:rPr sz="1547" dirty="0"/>
              <a:t> </a:t>
            </a:r>
            <a:r>
              <a:rPr sz="1547" dirty="0" err="1"/>
              <a:t>kvalifikovaný</a:t>
            </a:r>
            <a:r>
              <a:rPr sz="1547" dirty="0"/>
              <a:t> </a:t>
            </a:r>
            <a:r>
              <a:rPr sz="1547" dirty="0" err="1"/>
              <a:t>odhad</a:t>
            </a:r>
            <a:r>
              <a:rPr sz="1547" dirty="0"/>
              <a:t> </a:t>
            </a:r>
            <a:r>
              <a:rPr sz="1547" dirty="0" err="1"/>
              <a:t>premorbidní</a:t>
            </a:r>
            <a:r>
              <a:rPr sz="1547" dirty="0"/>
              <a:t> </a:t>
            </a:r>
            <a:r>
              <a:rPr sz="1547" dirty="0" err="1"/>
              <a:t>úrovně</a:t>
            </a:r>
            <a:r>
              <a:rPr sz="1547" dirty="0"/>
              <a:t> </a:t>
            </a:r>
            <a:r>
              <a:rPr sz="1547" dirty="0" err="1"/>
              <a:t>fcí</a:t>
            </a:r>
            <a:r>
              <a:rPr sz="1547" dirty="0"/>
              <a:t>, aby </a:t>
            </a:r>
            <a:r>
              <a:rPr sz="1547" dirty="0" err="1"/>
              <a:t>bylo</a:t>
            </a:r>
            <a:r>
              <a:rPr sz="1547" dirty="0"/>
              <a:t> </a:t>
            </a:r>
            <a:r>
              <a:rPr sz="1547" dirty="0" err="1"/>
              <a:t>možné</a:t>
            </a:r>
            <a:r>
              <a:rPr sz="1547" dirty="0"/>
              <a:t> </a:t>
            </a:r>
            <a:r>
              <a:rPr sz="1547" dirty="0" err="1"/>
              <a:t>stanovit</a:t>
            </a:r>
            <a:r>
              <a:rPr sz="1547" dirty="0"/>
              <a:t> </a:t>
            </a:r>
            <a:r>
              <a:rPr sz="1547" dirty="0" err="1"/>
              <a:t>míru</a:t>
            </a:r>
            <a:r>
              <a:rPr sz="1547" dirty="0"/>
              <a:t> </a:t>
            </a:r>
            <a:r>
              <a:rPr sz="1547" dirty="0" err="1"/>
              <a:t>deteriorace</a:t>
            </a:r>
            <a:endParaRPr sz="1547" dirty="0"/>
          </a:p>
          <a:p>
            <a:pPr marL="168765" indent="-168765" defTabSz="221806">
              <a:lnSpc>
                <a:spcPct val="100000"/>
              </a:lnSpc>
              <a:spcBef>
                <a:spcPts val="1547"/>
              </a:spcBef>
              <a:defRPr sz="1728"/>
            </a:pPr>
            <a:r>
              <a:rPr lang="cs-CZ" sz="1547" dirty="0" err="1"/>
              <a:t>z</a:t>
            </a:r>
            <a:r>
              <a:rPr sz="1547" dirty="0" err="1"/>
              <a:t>ískané</a:t>
            </a:r>
            <a:r>
              <a:rPr sz="1547" dirty="0"/>
              <a:t> </a:t>
            </a:r>
            <a:r>
              <a:rPr sz="1547" dirty="0" err="1"/>
              <a:t>výsledky</a:t>
            </a:r>
            <a:r>
              <a:rPr sz="1547" dirty="0"/>
              <a:t> </a:t>
            </a:r>
            <a:r>
              <a:rPr sz="1547" dirty="0" err="1"/>
              <a:t>umožní</a:t>
            </a:r>
            <a:r>
              <a:rPr sz="1547" dirty="0"/>
              <a:t> </a:t>
            </a:r>
            <a:r>
              <a:rPr sz="1547" dirty="0" err="1"/>
              <a:t>stanovení</a:t>
            </a:r>
            <a:r>
              <a:rPr sz="1547" dirty="0"/>
              <a:t> </a:t>
            </a:r>
            <a:r>
              <a:rPr sz="1547" dirty="0" err="1"/>
              <a:t>cílů</a:t>
            </a:r>
            <a:r>
              <a:rPr sz="1547" dirty="0"/>
              <a:t> </a:t>
            </a:r>
            <a:r>
              <a:rPr sz="1547" dirty="0" err="1"/>
              <a:t>rehabilitace</a:t>
            </a:r>
            <a:endParaRPr sz="1547" dirty="0"/>
          </a:p>
          <a:p>
            <a:pPr marL="168765" indent="-168765" defTabSz="221806">
              <a:lnSpc>
                <a:spcPct val="100000"/>
              </a:lnSpc>
              <a:spcBef>
                <a:spcPts val="1547"/>
              </a:spcBef>
              <a:defRPr sz="1728"/>
            </a:pPr>
            <a:r>
              <a:rPr lang="cs-CZ" sz="1547" b="1" dirty="0" err="1"/>
              <a:t>p</a:t>
            </a:r>
            <a:r>
              <a:rPr sz="1547" b="1" dirty="0" err="1"/>
              <a:t>oužití</a:t>
            </a:r>
            <a:r>
              <a:rPr sz="1547" b="1" dirty="0"/>
              <a:t> </a:t>
            </a:r>
            <a:r>
              <a:rPr sz="1547" b="1" dirty="0" err="1"/>
              <a:t>klasických</a:t>
            </a:r>
            <a:r>
              <a:rPr sz="1547" b="1" dirty="0"/>
              <a:t> </a:t>
            </a:r>
            <a:r>
              <a:rPr sz="1547" b="1" dirty="0" err="1"/>
              <a:t>psychometrických</a:t>
            </a:r>
            <a:r>
              <a:rPr sz="1547" b="1" dirty="0"/>
              <a:t> </a:t>
            </a:r>
            <a:r>
              <a:rPr sz="1547" b="1" dirty="0" err="1"/>
              <a:t>testů</a:t>
            </a:r>
            <a:r>
              <a:rPr sz="1547" b="1" dirty="0"/>
              <a:t> </a:t>
            </a:r>
            <a:r>
              <a:rPr sz="1547" dirty="0"/>
              <a:t>- </a:t>
            </a:r>
            <a:r>
              <a:rPr sz="1547" dirty="0" err="1"/>
              <a:t>používají</a:t>
            </a:r>
            <a:r>
              <a:rPr sz="1547" dirty="0"/>
              <a:t> se s </a:t>
            </a:r>
            <a:r>
              <a:rPr sz="1547" dirty="0" err="1"/>
              <a:t>vyjímkou</a:t>
            </a:r>
            <a:r>
              <a:rPr sz="1547" dirty="0"/>
              <a:t> </a:t>
            </a:r>
            <a:r>
              <a:rPr sz="1547" dirty="0" err="1"/>
              <a:t>nemožnosti</a:t>
            </a:r>
            <a:r>
              <a:rPr sz="1547" dirty="0"/>
              <a:t> je </a:t>
            </a:r>
            <a:r>
              <a:rPr sz="1547" dirty="0" err="1"/>
              <a:t>použít</a:t>
            </a:r>
            <a:r>
              <a:rPr sz="1547" dirty="0"/>
              <a:t> </a:t>
            </a:r>
            <a:r>
              <a:rPr sz="1547" dirty="0" err="1"/>
              <a:t>celé</a:t>
            </a:r>
            <a:r>
              <a:rPr sz="1547" dirty="0"/>
              <a:t> a </a:t>
            </a:r>
            <a:r>
              <a:rPr sz="1547" dirty="0" err="1"/>
              <a:t>standardním</a:t>
            </a:r>
            <a:r>
              <a:rPr sz="1547" dirty="0"/>
              <a:t> </a:t>
            </a:r>
            <a:r>
              <a:rPr sz="1547" dirty="0" err="1"/>
              <a:t>způsobem</a:t>
            </a:r>
            <a:r>
              <a:rPr sz="1547" dirty="0"/>
              <a:t> u </a:t>
            </a:r>
            <a:r>
              <a:rPr sz="1547" dirty="0" err="1"/>
              <a:t>pacientů</a:t>
            </a:r>
            <a:r>
              <a:rPr sz="1547" dirty="0"/>
              <a:t> s </a:t>
            </a:r>
            <a:r>
              <a:rPr sz="1547" dirty="0" err="1"/>
              <a:t>poruchou</a:t>
            </a:r>
            <a:r>
              <a:rPr sz="1547" dirty="0"/>
              <a:t> </a:t>
            </a:r>
            <a:r>
              <a:rPr sz="1547" dirty="0" err="1"/>
              <a:t>řeči</a:t>
            </a:r>
            <a:r>
              <a:rPr sz="1547" dirty="0"/>
              <a:t> - </a:t>
            </a:r>
            <a:r>
              <a:rPr sz="1547" dirty="0" err="1"/>
              <a:t>rozumění</a:t>
            </a:r>
            <a:r>
              <a:rPr sz="1547" dirty="0"/>
              <a:t>, </a:t>
            </a:r>
            <a:r>
              <a:rPr sz="1547" dirty="0" err="1"/>
              <a:t>exprese</a:t>
            </a:r>
            <a:r>
              <a:rPr sz="1547" dirty="0"/>
              <a:t> </a:t>
            </a:r>
            <a:r>
              <a:rPr sz="1547" dirty="0" err="1"/>
              <a:t>nebo</a:t>
            </a:r>
            <a:r>
              <a:rPr sz="1547" dirty="0"/>
              <a:t> </a:t>
            </a:r>
            <a:r>
              <a:rPr sz="1547" dirty="0" err="1"/>
              <a:t>obojího</a:t>
            </a:r>
            <a:r>
              <a:rPr sz="1547" dirty="0"/>
              <a:t>; </a:t>
            </a:r>
            <a:r>
              <a:rPr sz="1547" dirty="0" err="1"/>
              <a:t>jsou</a:t>
            </a:r>
            <a:r>
              <a:rPr sz="1547" dirty="0"/>
              <a:t> </a:t>
            </a:r>
            <a:r>
              <a:rPr sz="1547" dirty="0" err="1"/>
              <a:t>unavitelní</a:t>
            </a:r>
            <a:r>
              <a:rPr sz="1547" dirty="0"/>
              <a:t> a </a:t>
            </a:r>
            <a:r>
              <a:rPr sz="1547" dirty="0" err="1"/>
              <a:t>vydrží</a:t>
            </a:r>
            <a:r>
              <a:rPr sz="1547" dirty="0"/>
              <a:t> se </a:t>
            </a:r>
            <a:r>
              <a:rPr sz="1547" dirty="0" err="1"/>
              <a:t>soustředit</a:t>
            </a:r>
            <a:r>
              <a:rPr sz="1547" dirty="0"/>
              <a:t> </a:t>
            </a:r>
            <a:r>
              <a:rPr sz="1547" dirty="0" err="1"/>
              <a:t>pouze</a:t>
            </a:r>
            <a:r>
              <a:rPr sz="1547" dirty="0"/>
              <a:t> </a:t>
            </a:r>
            <a:r>
              <a:rPr sz="1547" dirty="0" err="1"/>
              <a:t>zlomek</a:t>
            </a:r>
            <a:r>
              <a:rPr sz="1547" dirty="0"/>
              <a:t> </a:t>
            </a:r>
            <a:r>
              <a:rPr sz="1547" dirty="0" err="1"/>
              <a:t>doby</a:t>
            </a:r>
            <a:r>
              <a:rPr sz="1547" dirty="0"/>
              <a:t> </a:t>
            </a:r>
            <a:r>
              <a:rPr sz="1547" dirty="0" err="1"/>
              <a:t>potřebné</a:t>
            </a:r>
            <a:r>
              <a:rPr sz="1547" dirty="0"/>
              <a:t> pro </a:t>
            </a:r>
            <a:r>
              <a:rPr sz="1547" dirty="0" err="1"/>
              <a:t>standardní</a:t>
            </a:r>
            <a:r>
              <a:rPr sz="1547" dirty="0"/>
              <a:t> </a:t>
            </a:r>
            <a:r>
              <a:rPr sz="1547" dirty="0" err="1"/>
              <a:t>administraci</a:t>
            </a:r>
            <a:r>
              <a:rPr sz="1547" dirty="0"/>
              <a:t>; </a:t>
            </a:r>
            <a:r>
              <a:rPr sz="1547" dirty="0" err="1"/>
              <a:t>úkoly</a:t>
            </a:r>
            <a:r>
              <a:rPr sz="1547" dirty="0"/>
              <a:t> </a:t>
            </a:r>
            <a:r>
              <a:rPr sz="1547" dirty="0" err="1"/>
              <a:t>jsou</a:t>
            </a:r>
            <a:r>
              <a:rPr sz="1547" dirty="0"/>
              <a:t> </a:t>
            </a:r>
            <a:r>
              <a:rPr sz="1547" dirty="0" err="1"/>
              <a:t>příliš</a:t>
            </a:r>
            <a:r>
              <a:rPr sz="1547" dirty="0"/>
              <a:t> </a:t>
            </a:r>
            <a:r>
              <a:rPr sz="1547" dirty="0" err="1"/>
              <a:t>obtížné</a:t>
            </a:r>
            <a:r>
              <a:rPr sz="1547" dirty="0"/>
              <a:t>; </a:t>
            </a:r>
            <a:r>
              <a:rPr sz="1547" dirty="0" err="1"/>
              <a:t>jsou</a:t>
            </a:r>
            <a:r>
              <a:rPr sz="1547" dirty="0"/>
              <a:t> </a:t>
            </a:r>
            <a:r>
              <a:rPr sz="1547" dirty="0" err="1"/>
              <a:t>problémy</a:t>
            </a:r>
            <a:r>
              <a:rPr sz="1547" dirty="0"/>
              <a:t> se </a:t>
            </a:r>
            <a:r>
              <a:rPr sz="1547" dirty="0" err="1"/>
              <a:t>senzomotorikou</a:t>
            </a:r>
            <a:endParaRPr sz="1547" dirty="0"/>
          </a:p>
          <a:p>
            <a:pPr marL="168765" indent="-168765" defTabSz="221806">
              <a:lnSpc>
                <a:spcPct val="100000"/>
              </a:lnSpc>
              <a:spcBef>
                <a:spcPts val="1547"/>
              </a:spcBef>
              <a:defRPr sz="1728"/>
            </a:pPr>
            <a:r>
              <a:rPr lang="cs-CZ" sz="1547" b="1" dirty="0"/>
              <a:t>t</a:t>
            </a:r>
            <a:r>
              <a:rPr sz="1547" b="1" dirty="0" err="1"/>
              <a:t>esty</a:t>
            </a:r>
            <a:r>
              <a:rPr sz="1547" b="1" dirty="0"/>
              <a:t> </a:t>
            </a:r>
            <a:r>
              <a:rPr sz="1547" b="1" dirty="0" err="1"/>
              <a:t>kvalitativní-neuropsychologické</a:t>
            </a:r>
            <a:r>
              <a:rPr sz="1547" dirty="0"/>
              <a:t>: </a:t>
            </a:r>
            <a:r>
              <a:rPr sz="1547" dirty="0" err="1"/>
              <a:t>množství</a:t>
            </a:r>
            <a:r>
              <a:rPr sz="1547" dirty="0"/>
              <a:t> </a:t>
            </a:r>
            <a:r>
              <a:rPr sz="1547" dirty="0" err="1"/>
              <a:t>krátkých</a:t>
            </a:r>
            <a:r>
              <a:rPr sz="1547" dirty="0"/>
              <a:t>, </a:t>
            </a:r>
            <a:r>
              <a:rPr sz="1547" dirty="0" err="1"/>
              <a:t>jednoduchých</a:t>
            </a:r>
            <a:r>
              <a:rPr sz="1547" dirty="0"/>
              <a:t> </a:t>
            </a:r>
            <a:r>
              <a:rPr sz="1547" dirty="0" err="1"/>
              <a:t>zkoušek</a:t>
            </a:r>
            <a:r>
              <a:rPr sz="1547" dirty="0"/>
              <a:t> - </a:t>
            </a:r>
            <a:r>
              <a:rPr sz="1547" dirty="0" err="1"/>
              <a:t>vhodné</a:t>
            </a:r>
            <a:r>
              <a:rPr sz="1547" dirty="0"/>
              <a:t> </a:t>
            </a:r>
            <a:r>
              <a:rPr sz="1547" dirty="0" err="1"/>
              <a:t>tam,kde</a:t>
            </a:r>
            <a:r>
              <a:rPr sz="1547" dirty="0"/>
              <a:t> </a:t>
            </a:r>
            <a:r>
              <a:rPr sz="1547" dirty="0" err="1"/>
              <a:t>klasický</a:t>
            </a:r>
            <a:r>
              <a:rPr sz="1547" dirty="0"/>
              <a:t> </a:t>
            </a:r>
            <a:r>
              <a:rPr sz="1547" dirty="0" err="1"/>
              <a:t>psychometrický</a:t>
            </a:r>
            <a:r>
              <a:rPr sz="1547" dirty="0"/>
              <a:t> test je </a:t>
            </a:r>
            <a:r>
              <a:rPr sz="1547" dirty="0" err="1"/>
              <a:t>příliš</a:t>
            </a:r>
            <a:r>
              <a:rPr sz="1547" dirty="0"/>
              <a:t> </a:t>
            </a:r>
            <a:r>
              <a:rPr sz="1547" dirty="0" err="1"/>
              <a:t>velké</a:t>
            </a:r>
            <a:r>
              <a:rPr sz="1547" dirty="0"/>
              <a:t> </a:t>
            </a:r>
            <a:r>
              <a:rPr sz="1547" dirty="0" err="1"/>
              <a:t>sousto</a:t>
            </a:r>
            <a:r>
              <a:rPr sz="1547" dirty="0"/>
              <a:t>; </a:t>
            </a:r>
            <a:r>
              <a:rPr sz="1547" dirty="0" err="1"/>
              <a:t>vyžadují</a:t>
            </a:r>
            <a:r>
              <a:rPr sz="1547" dirty="0"/>
              <a:t> </a:t>
            </a:r>
            <a:r>
              <a:rPr sz="1547" dirty="0" err="1"/>
              <a:t>větší</a:t>
            </a:r>
            <a:r>
              <a:rPr sz="1547" dirty="0"/>
              <a:t> </a:t>
            </a:r>
            <a:r>
              <a:rPr sz="1547" dirty="0" err="1"/>
              <a:t>psychologickou</a:t>
            </a:r>
            <a:r>
              <a:rPr sz="1547" dirty="0"/>
              <a:t> </a:t>
            </a:r>
            <a:r>
              <a:rPr lang="cs-CZ" sz="1547" dirty="0"/>
              <a:t>                     </a:t>
            </a:r>
            <a:r>
              <a:rPr sz="1547" dirty="0"/>
              <a:t>a </a:t>
            </a:r>
            <a:r>
              <a:rPr sz="1547" dirty="0" err="1"/>
              <a:t>částečně</a:t>
            </a:r>
            <a:r>
              <a:rPr sz="1547" dirty="0"/>
              <a:t> </a:t>
            </a:r>
            <a:r>
              <a:rPr sz="1547" dirty="0" err="1"/>
              <a:t>i</a:t>
            </a:r>
            <a:r>
              <a:rPr sz="1547" dirty="0"/>
              <a:t> </a:t>
            </a:r>
            <a:r>
              <a:rPr sz="1547" dirty="0" err="1"/>
              <a:t>neurologickou</a:t>
            </a:r>
            <a:r>
              <a:rPr sz="1547" dirty="0"/>
              <a:t> </a:t>
            </a:r>
            <a:r>
              <a:rPr sz="1547" dirty="0" err="1"/>
              <a:t>erudici</a:t>
            </a:r>
            <a:r>
              <a:rPr sz="1547" dirty="0"/>
              <a:t> </a:t>
            </a:r>
            <a:r>
              <a:rPr sz="1547" dirty="0" err="1"/>
              <a:t>vyšetřujícího</a:t>
            </a:r>
            <a:r>
              <a:rPr sz="1547" dirty="0"/>
              <a:t>; </a:t>
            </a:r>
            <a:r>
              <a:rPr sz="1547" dirty="0" err="1"/>
              <a:t>neplatí</a:t>
            </a:r>
            <a:r>
              <a:rPr sz="1547" dirty="0"/>
              <a:t>, </a:t>
            </a:r>
            <a:r>
              <a:rPr sz="1547" dirty="0" err="1"/>
              <a:t>že</a:t>
            </a:r>
            <a:r>
              <a:rPr sz="1547" dirty="0"/>
              <a:t> </a:t>
            </a:r>
            <a:r>
              <a:rPr sz="1547" dirty="0" err="1"/>
              <a:t>jednoduché</a:t>
            </a:r>
            <a:r>
              <a:rPr sz="1547" dirty="0"/>
              <a:t> a </a:t>
            </a:r>
            <a:r>
              <a:rPr sz="1547" dirty="0" err="1"/>
              <a:t>krátké</a:t>
            </a:r>
            <a:r>
              <a:rPr sz="1547" dirty="0"/>
              <a:t> testy </a:t>
            </a:r>
            <a:r>
              <a:rPr sz="1547" dirty="0" err="1"/>
              <a:t>může</a:t>
            </a:r>
            <a:r>
              <a:rPr sz="1547" dirty="0"/>
              <a:t> </a:t>
            </a:r>
            <a:r>
              <a:rPr sz="1547" dirty="0" err="1"/>
              <a:t>provádět</a:t>
            </a:r>
            <a:r>
              <a:rPr sz="1547" dirty="0"/>
              <a:t> </a:t>
            </a:r>
            <a:r>
              <a:rPr sz="1547" dirty="0" err="1"/>
              <a:t>každý</a:t>
            </a:r>
            <a:r>
              <a:rPr sz="1547" dirty="0"/>
              <a:t> - </a:t>
            </a:r>
            <a:r>
              <a:rPr sz="1547" dirty="0" err="1"/>
              <a:t>nedovede</a:t>
            </a:r>
            <a:r>
              <a:rPr sz="1547" dirty="0"/>
              <a:t> je </a:t>
            </a:r>
            <a:r>
              <a:rPr sz="1547" dirty="0" err="1"/>
              <a:t>pak</a:t>
            </a:r>
            <a:r>
              <a:rPr sz="1547" dirty="0"/>
              <a:t> </a:t>
            </a:r>
            <a:r>
              <a:rPr sz="1547" dirty="0" err="1"/>
              <a:t>správně</a:t>
            </a:r>
            <a:r>
              <a:rPr sz="1547" dirty="0"/>
              <a:t> </a:t>
            </a:r>
            <a:r>
              <a:rPr sz="1547" dirty="0" err="1"/>
              <a:t>vyhodnotit</a:t>
            </a:r>
            <a:r>
              <a:rPr sz="1547" dirty="0"/>
              <a:t>; </a:t>
            </a:r>
            <a:r>
              <a:rPr sz="1547" dirty="0" err="1"/>
              <a:t>neví</a:t>
            </a:r>
            <a:r>
              <a:rPr sz="1547" dirty="0"/>
              <a:t>, co </a:t>
            </a:r>
            <a:r>
              <a:rPr sz="1547" dirty="0" err="1"/>
              <a:t>vlastně</a:t>
            </a:r>
            <a:r>
              <a:rPr sz="1547" dirty="0"/>
              <a:t> </a:t>
            </a:r>
            <a:r>
              <a:rPr sz="1547" dirty="0" err="1"/>
              <a:t>vyšetřil</a:t>
            </a:r>
            <a:r>
              <a:rPr sz="1547" dirty="0"/>
              <a:t>; </a:t>
            </a:r>
            <a:r>
              <a:rPr sz="1547" dirty="0" err="1"/>
              <a:t>nedovede</a:t>
            </a:r>
            <a:r>
              <a:rPr sz="1547" dirty="0"/>
              <a:t> </a:t>
            </a:r>
            <a:r>
              <a:rPr sz="1547" dirty="0" err="1"/>
              <a:t>výsledky</a:t>
            </a:r>
            <a:r>
              <a:rPr sz="1547" dirty="0"/>
              <a:t> </a:t>
            </a:r>
            <a:r>
              <a:rPr sz="1547" dirty="0" err="1"/>
              <a:t>shrnout</a:t>
            </a:r>
            <a:r>
              <a:rPr sz="1547" dirty="0"/>
              <a:t> do </a:t>
            </a:r>
            <a:r>
              <a:rPr sz="1547" dirty="0" err="1"/>
              <a:t>celkového</a:t>
            </a:r>
            <a:r>
              <a:rPr sz="1547" dirty="0"/>
              <a:t> </a:t>
            </a:r>
            <a:r>
              <a:rPr sz="1547" dirty="0" err="1"/>
              <a:t>klinického</a:t>
            </a:r>
            <a:r>
              <a:rPr sz="1547" dirty="0"/>
              <a:t> </a:t>
            </a:r>
            <a:r>
              <a:rPr sz="1547" dirty="0" err="1"/>
              <a:t>obrazu</a:t>
            </a:r>
            <a:r>
              <a:rPr sz="1547" dirty="0"/>
              <a:t> </a:t>
            </a:r>
            <a:r>
              <a:rPr sz="1406" dirty="0"/>
              <a:t>(</a:t>
            </a:r>
            <a:r>
              <a:rPr sz="1406" dirty="0" err="1"/>
              <a:t>pozor</a:t>
            </a:r>
            <a:r>
              <a:rPr sz="1406" dirty="0"/>
              <a:t> </a:t>
            </a:r>
            <a:r>
              <a:rPr sz="1406" dirty="0" err="1"/>
              <a:t>na</a:t>
            </a:r>
            <a:r>
              <a:rPr sz="1406" dirty="0"/>
              <a:t> </a:t>
            </a:r>
            <a:r>
              <a:rPr sz="1406" dirty="0" err="1"/>
              <a:t>kreativitu</a:t>
            </a:r>
            <a:r>
              <a:rPr sz="1406" dirty="0"/>
              <a:t> a </a:t>
            </a:r>
            <a:r>
              <a:rPr sz="1406" dirty="0" err="1"/>
              <a:t>metodologicky</a:t>
            </a:r>
            <a:r>
              <a:rPr sz="1406" dirty="0"/>
              <a:t> ne dost </a:t>
            </a:r>
            <a:r>
              <a:rPr sz="1406" dirty="0" err="1"/>
              <a:t>zodpovědný</a:t>
            </a:r>
            <a:r>
              <a:rPr sz="1406" dirty="0"/>
              <a:t> </a:t>
            </a:r>
            <a:r>
              <a:rPr sz="1406" dirty="0" err="1"/>
              <a:t>přístup</a:t>
            </a:r>
            <a:r>
              <a:rPr sz="1406" dirty="0"/>
              <a:t> </a:t>
            </a:r>
            <a:r>
              <a:rPr sz="1406" dirty="0" err="1"/>
              <a:t>při</a:t>
            </a:r>
            <a:r>
              <a:rPr sz="1406" dirty="0"/>
              <a:t> </a:t>
            </a:r>
            <a:r>
              <a:rPr sz="1406" dirty="0" err="1"/>
              <a:t>diagnostice</a:t>
            </a:r>
            <a:r>
              <a:rPr sz="1406" dirty="0"/>
              <a:t> </a:t>
            </a:r>
            <a:r>
              <a:rPr sz="1406" dirty="0" err="1"/>
              <a:t>tohoto</a:t>
            </a:r>
            <a:r>
              <a:rPr sz="1406" dirty="0"/>
              <a:t> </a:t>
            </a:r>
            <a:r>
              <a:rPr sz="1406" dirty="0" err="1"/>
              <a:t>typu</a:t>
            </a:r>
            <a:r>
              <a:rPr sz="1406" dirty="0"/>
              <a:t> !!!)</a:t>
            </a:r>
          </a:p>
        </p:txBody>
      </p:sp>
    </p:spTree>
    <p:extLst>
      <p:ext uri="{BB962C8B-B14F-4D97-AF65-F5344CB8AC3E}">
        <p14:creationId xmlns:p14="http://schemas.microsoft.com/office/powerpoint/2010/main" val="5978445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Mentální (inteligenční) testy"/>
          <p:cNvSpPr txBox="1">
            <a:spLocks noGrp="1"/>
          </p:cNvSpPr>
          <p:nvPr>
            <p:ph type="title"/>
          </p:nvPr>
        </p:nvSpPr>
        <p:spPr>
          <a:xfrm>
            <a:off x="3695700" y="208317"/>
            <a:ext cx="6377940" cy="1293028"/>
          </a:xfrm>
          <a:prstGeom prst="rect">
            <a:avLst/>
          </a:prstGeom>
        </p:spPr>
        <p:txBody>
          <a:bodyPr>
            <a:normAutofit/>
          </a:bodyPr>
          <a:lstStyle>
            <a:lvl1pPr defTabSz="496570">
              <a:defRPr sz="6800"/>
            </a:lvl1pPr>
          </a:lstStyle>
          <a:p>
            <a:r>
              <a:rPr sz="3375" dirty="0" err="1"/>
              <a:t>Mentální</a:t>
            </a:r>
            <a:r>
              <a:rPr sz="3375" dirty="0"/>
              <a:t> (</a:t>
            </a:r>
            <a:r>
              <a:rPr sz="3375" dirty="0" err="1"/>
              <a:t>inteligenční</a:t>
            </a:r>
            <a:r>
              <a:rPr sz="3375" dirty="0"/>
              <a:t>) testy</a:t>
            </a:r>
          </a:p>
        </p:txBody>
      </p:sp>
      <p:sp>
        <p:nvSpPr>
          <p:cNvPr id="218" name="Wechslerovy testy - nabízejí  kvantitativní a grafické vyhodnocení verbálních i neverbálních výkonů i výpočet míry deteriorace - vhodné např: pro posudkové účely…"/>
          <p:cNvSpPr txBox="1">
            <a:spLocks noGrp="1"/>
          </p:cNvSpPr>
          <p:nvPr>
            <p:ph type="body" idx="1"/>
          </p:nvPr>
        </p:nvSpPr>
        <p:spPr>
          <a:xfrm>
            <a:off x="1749898" y="1694226"/>
            <a:ext cx="8653590" cy="491760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68765" indent="-168765" defTabSz="221806">
              <a:lnSpc>
                <a:spcPct val="100000"/>
              </a:lnSpc>
              <a:spcBef>
                <a:spcPts val="1547"/>
              </a:spcBef>
              <a:defRPr sz="1728"/>
            </a:pPr>
            <a:r>
              <a:rPr sz="1547" b="1" dirty="0" err="1"/>
              <a:t>Wechslerovy</a:t>
            </a:r>
            <a:r>
              <a:rPr sz="1547" b="1" dirty="0"/>
              <a:t> testy </a:t>
            </a:r>
            <a:r>
              <a:rPr sz="1547" dirty="0"/>
              <a:t>- </a:t>
            </a:r>
            <a:r>
              <a:rPr sz="1547" dirty="0" err="1"/>
              <a:t>nabízejí</a:t>
            </a:r>
            <a:r>
              <a:rPr sz="1547" dirty="0"/>
              <a:t>  </a:t>
            </a:r>
            <a:r>
              <a:rPr sz="1547" dirty="0" err="1"/>
              <a:t>kvantitativní</a:t>
            </a:r>
            <a:r>
              <a:rPr sz="1547" dirty="0"/>
              <a:t> a </a:t>
            </a:r>
            <a:r>
              <a:rPr sz="1547" dirty="0" err="1"/>
              <a:t>grafické</a:t>
            </a:r>
            <a:r>
              <a:rPr sz="1547" dirty="0"/>
              <a:t> </a:t>
            </a:r>
            <a:r>
              <a:rPr sz="1547" dirty="0" err="1"/>
              <a:t>vyhodnocení</a:t>
            </a:r>
            <a:r>
              <a:rPr sz="1547" dirty="0"/>
              <a:t> </a:t>
            </a:r>
            <a:r>
              <a:rPr sz="1547" dirty="0" err="1"/>
              <a:t>verbálních</a:t>
            </a:r>
            <a:r>
              <a:rPr sz="1547" dirty="0"/>
              <a:t> </a:t>
            </a:r>
            <a:r>
              <a:rPr sz="1547" dirty="0" err="1"/>
              <a:t>i</a:t>
            </a:r>
            <a:r>
              <a:rPr sz="1547" dirty="0"/>
              <a:t> </a:t>
            </a:r>
            <a:r>
              <a:rPr sz="1547" dirty="0" err="1"/>
              <a:t>neverbálních</a:t>
            </a:r>
            <a:r>
              <a:rPr sz="1547" dirty="0"/>
              <a:t> </a:t>
            </a:r>
            <a:r>
              <a:rPr sz="1547" dirty="0" err="1"/>
              <a:t>výkonů</a:t>
            </a:r>
            <a:r>
              <a:rPr sz="1547" dirty="0"/>
              <a:t> </a:t>
            </a:r>
            <a:r>
              <a:rPr sz="1547" dirty="0" err="1"/>
              <a:t>i</a:t>
            </a:r>
            <a:r>
              <a:rPr sz="1547" dirty="0"/>
              <a:t> </a:t>
            </a:r>
            <a:r>
              <a:rPr sz="1547" dirty="0" err="1"/>
              <a:t>výpočet</a:t>
            </a:r>
            <a:r>
              <a:rPr sz="1547" dirty="0"/>
              <a:t> </a:t>
            </a:r>
            <a:r>
              <a:rPr sz="1547" dirty="0" err="1"/>
              <a:t>míry</a:t>
            </a:r>
            <a:r>
              <a:rPr sz="1547" dirty="0"/>
              <a:t> </a:t>
            </a:r>
            <a:r>
              <a:rPr sz="1547" dirty="0" err="1"/>
              <a:t>deteriorace</a:t>
            </a:r>
            <a:r>
              <a:rPr sz="1547" dirty="0"/>
              <a:t> - </a:t>
            </a:r>
            <a:r>
              <a:rPr sz="1547" dirty="0" err="1"/>
              <a:t>vhodné</a:t>
            </a:r>
            <a:r>
              <a:rPr sz="1547" dirty="0"/>
              <a:t> </a:t>
            </a:r>
            <a:r>
              <a:rPr sz="1547" dirty="0" err="1"/>
              <a:t>např</a:t>
            </a:r>
            <a:r>
              <a:rPr sz="1547" dirty="0"/>
              <a:t>: pro </a:t>
            </a:r>
            <a:r>
              <a:rPr sz="1547" dirty="0" err="1"/>
              <a:t>posudkové</a:t>
            </a:r>
            <a:r>
              <a:rPr sz="1547" dirty="0"/>
              <a:t> </a:t>
            </a:r>
            <a:r>
              <a:rPr sz="1547" dirty="0" err="1"/>
              <a:t>účely</a:t>
            </a:r>
            <a:endParaRPr sz="1547" dirty="0"/>
          </a:p>
          <a:p>
            <a:pPr marL="168765" indent="-168765" defTabSz="221806">
              <a:lnSpc>
                <a:spcPct val="100000"/>
              </a:lnSpc>
              <a:spcBef>
                <a:spcPts val="1547"/>
              </a:spcBef>
              <a:defRPr sz="1728"/>
            </a:pPr>
            <a:r>
              <a:rPr lang="cs-CZ" sz="1547" dirty="0" err="1"/>
              <a:t>m</a:t>
            </a:r>
            <a:r>
              <a:rPr sz="1547" dirty="0" err="1"/>
              <a:t>ěření</a:t>
            </a:r>
            <a:r>
              <a:rPr sz="1547" dirty="0"/>
              <a:t> </a:t>
            </a:r>
            <a:r>
              <a:rPr sz="1547" dirty="0" err="1"/>
              <a:t>premorbidní</a:t>
            </a:r>
            <a:r>
              <a:rPr sz="1547" dirty="0"/>
              <a:t> </a:t>
            </a:r>
            <a:r>
              <a:rPr sz="1547" dirty="0" err="1"/>
              <a:t>inteligence</a:t>
            </a:r>
            <a:r>
              <a:rPr sz="1547" dirty="0"/>
              <a:t> - </a:t>
            </a:r>
            <a:r>
              <a:rPr sz="1547" b="1" dirty="0"/>
              <a:t>NART</a:t>
            </a:r>
          </a:p>
          <a:p>
            <a:pPr marL="168765" indent="-168765" defTabSz="221806">
              <a:lnSpc>
                <a:spcPct val="100000"/>
              </a:lnSpc>
              <a:spcBef>
                <a:spcPts val="1547"/>
              </a:spcBef>
              <a:defRPr sz="1728"/>
            </a:pPr>
            <a:r>
              <a:rPr sz="1547" b="1" dirty="0"/>
              <a:t>IST</a:t>
            </a:r>
            <a:r>
              <a:rPr sz="1547" dirty="0"/>
              <a:t> - </a:t>
            </a:r>
            <a:r>
              <a:rPr sz="1547" dirty="0" err="1"/>
              <a:t>Amthauer</a:t>
            </a:r>
            <a:r>
              <a:rPr sz="1547" dirty="0"/>
              <a:t> - </a:t>
            </a:r>
            <a:r>
              <a:rPr sz="1547" dirty="0" err="1"/>
              <a:t>dobře</a:t>
            </a:r>
            <a:r>
              <a:rPr sz="1547" dirty="0"/>
              <a:t> </a:t>
            </a:r>
            <a:r>
              <a:rPr sz="1547" dirty="0" err="1"/>
              <a:t>fungující</a:t>
            </a:r>
            <a:r>
              <a:rPr sz="1547" dirty="0"/>
              <a:t> test; </a:t>
            </a:r>
            <a:r>
              <a:rPr sz="1547" dirty="0" err="1"/>
              <a:t>baterie</a:t>
            </a:r>
            <a:r>
              <a:rPr sz="1547" dirty="0"/>
              <a:t> </a:t>
            </a:r>
            <a:r>
              <a:rPr sz="1547" dirty="0" err="1"/>
              <a:t>dílčích</a:t>
            </a:r>
            <a:r>
              <a:rPr sz="1547" dirty="0"/>
              <a:t> </a:t>
            </a:r>
            <a:r>
              <a:rPr sz="1547" dirty="0" err="1"/>
              <a:t>subtestů</a:t>
            </a:r>
            <a:r>
              <a:rPr sz="1547" dirty="0"/>
              <a:t> </a:t>
            </a:r>
            <a:r>
              <a:rPr sz="1547" dirty="0" err="1"/>
              <a:t>zaměřených</a:t>
            </a:r>
            <a:r>
              <a:rPr sz="1547" dirty="0"/>
              <a:t> k </a:t>
            </a:r>
            <a:r>
              <a:rPr sz="1547" dirty="0" err="1"/>
              <a:t>různým</a:t>
            </a:r>
            <a:r>
              <a:rPr sz="1547" dirty="0"/>
              <a:t> </a:t>
            </a:r>
            <a:r>
              <a:rPr sz="1547" dirty="0" err="1"/>
              <a:t>oblastem</a:t>
            </a:r>
            <a:r>
              <a:rPr sz="1547" dirty="0"/>
              <a:t> </a:t>
            </a:r>
            <a:r>
              <a:rPr sz="1547" dirty="0" err="1"/>
              <a:t>mentálních</a:t>
            </a:r>
            <a:r>
              <a:rPr sz="1547" dirty="0"/>
              <a:t> </a:t>
            </a:r>
            <a:r>
              <a:rPr sz="1547" dirty="0" err="1"/>
              <a:t>výkonů</a:t>
            </a:r>
            <a:r>
              <a:rPr sz="1547" dirty="0"/>
              <a:t>; </a:t>
            </a:r>
            <a:r>
              <a:rPr sz="1547" dirty="0" err="1"/>
              <a:t>tužka</a:t>
            </a:r>
            <a:r>
              <a:rPr sz="1547" dirty="0"/>
              <a:t> </a:t>
            </a:r>
            <a:r>
              <a:rPr sz="1547" dirty="0" err="1"/>
              <a:t>papír</a:t>
            </a:r>
            <a:r>
              <a:rPr sz="1547" dirty="0"/>
              <a:t> </a:t>
            </a:r>
            <a:r>
              <a:rPr sz="1547" dirty="0" err="1"/>
              <a:t>i</a:t>
            </a:r>
            <a:r>
              <a:rPr sz="1547" dirty="0"/>
              <a:t> PC </a:t>
            </a:r>
            <a:r>
              <a:rPr sz="1547" dirty="0" err="1"/>
              <a:t>podoba</a:t>
            </a:r>
            <a:endParaRPr sz="1547" dirty="0"/>
          </a:p>
          <a:p>
            <a:pPr marL="168765" indent="-168765" defTabSz="221806">
              <a:lnSpc>
                <a:spcPct val="100000"/>
              </a:lnSpc>
              <a:spcBef>
                <a:spcPts val="1547"/>
              </a:spcBef>
              <a:defRPr sz="1728"/>
            </a:pPr>
            <a:r>
              <a:rPr lang="cs-CZ" sz="1547" dirty="0" err="1"/>
              <a:t>m</a:t>
            </a:r>
            <a:r>
              <a:rPr sz="1547" dirty="0" err="1"/>
              <a:t>entální</a:t>
            </a:r>
            <a:r>
              <a:rPr sz="1547" dirty="0"/>
              <a:t> </a:t>
            </a:r>
            <a:r>
              <a:rPr sz="1547" dirty="0" err="1"/>
              <a:t>potenciál</a:t>
            </a:r>
            <a:r>
              <a:rPr sz="1547" dirty="0"/>
              <a:t> </a:t>
            </a:r>
            <a:r>
              <a:rPr sz="1547" dirty="0" err="1"/>
              <a:t>lze</a:t>
            </a:r>
            <a:r>
              <a:rPr sz="1547" dirty="0"/>
              <a:t> </a:t>
            </a:r>
            <a:r>
              <a:rPr sz="1547" dirty="0" err="1"/>
              <a:t>často</a:t>
            </a:r>
            <a:r>
              <a:rPr sz="1547" dirty="0"/>
              <a:t> </a:t>
            </a:r>
            <a:r>
              <a:rPr sz="1547" dirty="0" err="1"/>
              <a:t>měřit</a:t>
            </a:r>
            <a:r>
              <a:rPr sz="1547" dirty="0"/>
              <a:t> </a:t>
            </a:r>
            <a:r>
              <a:rPr sz="1547" dirty="0" err="1"/>
              <a:t>snázeji</a:t>
            </a:r>
            <a:r>
              <a:rPr sz="1547" dirty="0"/>
              <a:t> a </a:t>
            </a:r>
            <a:r>
              <a:rPr sz="1547" dirty="0" err="1"/>
              <a:t>efektivněji</a:t>
            </a:r>
            <a:r>
              <a:rPr sz="1547" dirty="0"/>
              <a:t> </a:t>
            </a:r>
            <a:r>
              <a:rPr sz="1547" dirty="0" err="1"/>
              <a:t>pomocí</a:t>
            </a:r>
            <a:r>
              <a:rPr sz="1547" dirty="0"/>
              <a:t> </a:t>
            </a:r>
            <a:r>
              <a:rPr sz="1547" b="1" dirty="0" err="1"/>
              <a:t>neverbálních</a:t>
            </a:r>
            <a:r>
              <a:rPr sz="1547" b="1" dirty="0"/>
              <a:t> </a:t>
            </a:r>
            <a:r>
              <a:rPr sz="1547" b="1" dirty="0" err="1"/>
              <a:t>testů</a:t>
            </a:r>
            <a:r>
              <a:rPr sz="1547" b="1" dirty="0"/>
              <a:t> </a:t>
            </a:r>
            <a:r>
              <a:rPr sz="1547" dirty="0"/>
              <a:t>- </a:t>
            </a:r>
            <a:r>
              <a:rPr sz="1547" dirty="0" err="1"/>
              <a:t>jednoduchých</a:t>
            </a:r>
            <a:r>
              <a:rPr sz="1547" dirty="0"/>
              <a:t> (a </a:t>
            </a:r>
            <a:r>
              <a:rPr sz="1547" dirty="0" err="1"/>
              <a:t>přesto</a:t>
            </a:r>
            <a:r>
              <a:rPr sz="1547" dirty="0"/>
              <a:t> co do  </a:t>
            </a:r>
            <a:r>
              <a:rPr sz="1547" dirty="0" err="1"/>
              <a:t>složitosti</a:t>
            </a:r>
            <a:r>
              <a:rPr sz="1547" dirty="0"/>
              <a:t> </a:t>
            </a:r>
            <a:r>
              <a:rPr sz="1547" dirty="0" err="1"/>
              <a:t>úkolů</a:t>
            </a:r>
            <a:r>
              <a:rPr sz="1547" dirty="0"/>
              <a:t> </a:t>
            </a:r>
            <a:r>
              <a:rPr sz="1547" dirty="0" err="1"/>
              <a:t>i</a:t>
            </a:r>
            <a:r>
              <a:rPr sz="1547" dirty="0"/>
              <a:t> </a:t>
            </a:r>
            <a:r>
              <a:rPr sz="1547" dirty="0" err="1"/>
              <a:t>velmi</a:t>
            </a:r>
            <a:r>
              <a:rPr sz="1547" dirty="0"/>
              <a:t> </a:t>
            </a:r>
            <a:r>
              <a:rPr sz="1547" dirty="0" err="1"/>
              <a:t>komplikovaných</a:t>
            </a:r>
            <a:r>
              <a:rPr sz="1547" dirty="0"/>
              <a:t>) </a:t>
            </a:r>
            <a:r>
              <a:rPr sz="1547" dirty="0" err="1"/>
              <a:t>sekvencí</a:t>
            </a:r>
            <a:r>
              <a:rPr sz="1547" dirty="0"/>
              <a:t> </a:t>
            </a:r>
            <a:r>
              <a:rPr sz="1547" dirty="0" err="1"/>
              <a:t>geometrických</a:t>
            </a:r>
            <a:r>
              <a:rPr sz="1547" dirty="0"/>
              <a:t> </a:t>
            </a:r>
            <a:r>
              <a:rPr sz="1547" dirty="0" err="1"/>
              <a:t>tvarů</a:t>
            </a:r>
            <a:r>
              <a:rPr sz="1547" dirty="0"/>
              <a:t>, </a:t>
            </a:r>
            <a:r>
              <a:rPr sz="1547" dirty="0" err="1"/>
              <a:t>číslic</a:t>
            </a:r>
            <a:r>
              <a:rPr sz="1547" dirty="0"/>
              <a:t>, </a:t>
            </a:r>
            <a:r>
              <a:rPr sz="1547" dirty="0" err="1"/>
              <a:t>jednoduchých</a:t>
            </a:r>
            <a:r>
              <a:rPr sz="1547" dirty="0"/>
              <a:t> </a:t>
            </a:r>
            <a:r>
              <a:rPr sz="1547" dirty="0" err="1"/>
              <a:t>obrázků</a:t>
            </a:r>
            <a:r>
              <a:rPr sz="1547" dirty="0"/>
              <a:t>; </a:t>
            </a:r>
            <a:r>
              <a:rPr sz="1547" dirty="0" err="1"/>
              <a:t>odpadnou</a:t>
            </a:r>
            <a:r>
              <a:rPr sz="1547" dirty="0"/>
              <a:t> </a:t>
            </a:r>
            <a:r>
              <a:rPr sz="1547" dirty="0" err="1"/>
              <a:t>problémy</a:t>
            </a:r>
            <a:r>
              <a:rPr sz="1547" dirty="0"/>
              <a:t> s </a:t>
            </a:r>
            <a:r>
              <a:rPr sz="1547" dirty="0" err="1"/>
              <a:t>kulturou</a:t>
            </a:r>
            <a:r>
              <a:rPr sz="1547" dirty="0"/>
              <a:t> </a:t>
            </a:r>
            <a:r>
              <a:rPr lang="cs-CZ" sz="1547" dirty="0"/>
              <a:t>                </a:t>
            </a:r>
            <a:r>
              <a:rPr sz="1547" dirty="0"/>
              <a:t>a </a:t>
            </a:r>
            <a:r>
              <a:rPr sz="1547" dirty="0" err="1"/>
              <a:t>vědomostmi</a:t>
            </a:r>
            <a:r>
              <a:rPr sz="1547" dirty="0"/>
              <a:t>; </a:t>
            </a:r>
            <a:r>
              <a:rPr sz="1547" dirty="0" err="1"/>
              <a:t>celkem</a:t>
            </a:r>
            <a:r>
              <a:rPr sz="1547" dirty="0"/>
              <a:t> </a:t>
            </a:r>
            <a:r>
              <a:rPr sz="1547" dirty="0" err="1"/>
              <a:t>spolehlivě</a:t>
            </a:r>
            <a:r>
              <a:rPr sz="1547" dirty="0"/>
              <a:t> </a:t>
            </a:r>
            <a:r>
              <a:rPr sz="1547" dirty="0" err="1"/>
              <a:t>vyšetříme</a:t>
            </a:r>
            <a:r>
              <a:rPr sz="1547" dirty="0"/>
              <a:t> </a:t>
            </a:r>
            <a:r>
              <a:rPr sz="1547" dirty="0" err="1"/>
              <a:t>i</a:t>
            </a:r>
            <a:r>
              <a:rPr sz="1547" dirty="0"/>
              <a:t> </a:t>
            </a:r>
            <a:r>
              <a:rPr sz="1547" dirty="0" err="1"/>
              <a:t>pacienty</a:t>
            </a:r>
            <a:r>
              <a:rPr sz="1547" dirty="0"/>
              <a:t>, </a:t>
            </a:r>
            <a:r>
              <a:rPr sz="1547" dirty="0" err="1"/>
              <a:t>kde</a:t>
            </a:r>
            <a:r>
              <a:rPr sz="1547" dirty="0"/>
              <a:t> </a:t>
            </a:r>
            <a:r>
              <a:rPr sz="1547" dirty="0" err="1"/>
              <a:t>jsou</a:t>
            </a:r>
            <a:r>
              <a:rPr sz="1547" dirty="0"/>
              <a:t> </a:t>
            </a:r>
            <a:r>
              <a:rPr sz="1547" dirty="0" err="1"/>
              <a:t>problémy</a:t>
            </a:r>
            <a:r>
              <a:rPr sz="1547" dirty="0"/>
              <a:t> s </a:t>
            </a:r>
            <a:r>
              <a:rPr sz="1547" dirty="0" err="1"/>
              <a:t>pamětí</a:t>
            </a:r>
            <a:r>
              <a:rPr sz="1547" dirty="0"/>
              <a:t>, </a:t>
            </a:r>
            <a:r>
              <a:rPr sz="1547" dirty="0" err="1"/>
              <a:t>prací</a:t>
            </a:r>
            <a:r>
              <a:rPr sz="1547" dirty="0"/>
              <a:t> s </a:t>
            </a:r>
            <a:r>
              <a:rPr sz="1547" dirty="0" err="1"/>
              <a:t>verbálním</a:t>
            </a:r>
            <a:r>
              <a:rPr sz="1547" dirty="0"/>
              <a:t> </a:t>
            </a:r>
            <a:r>
              <a:rPr sz="1547" dirty="0" err="1"/>
              <a:t>materiálem</a:t>
            </a:r>
            <a:r>
              <a:rPr sz="1547" dirty="0"/>
              <a:t>, s </a:t>
            </a:r>
            <a:r>
              <a:rPr sz="1547" dirty="0" err="1"/>
              <a:t>déledobou</a:t>
            </a:r>
            <a:r>
              <a:rPr sz="1547" dirty="0"/>
              <a:t> </a:t>
            </a:r>
            <a:r>
              <a:rPr sz="1547" dirty="0" err="1"/>
              <a:t>koncentrací</a:t>
            </a:r>
            <a:r>
              <a:rPr sz="1547" dirty="0"/>
              <a:t> </a:t>
            </a:r>
            <a:r>
              <a:rPr sz="1547" dirty="0" err="1"/>
              <a:t>pozornosti</a:t>
            </a:r>
            <a:endParaRPr sz="1547" dirty="0"/>
          </a:p>
          <a:p>
            <a:pPr marL="168765" indent="-168765" defTabSz="221806">
              <a:lnSpc>
                <a:spcPct val="100000"/>
              </a:lnSpc>
              <a:spcBef>
                <a:spcPts val="1547"/>
              </a:spcBef>
              <a:defRPr sz="1728"/>
            </a:pPr>
            <a:r>
              <a:rPr sz="1547" b="1" dirty="0" err="1"/>
              <a:t>Ravenovy</a:t>
            </a:r>
            <a:r>
              <a:rPr sz="1547" b="1" dirty="0"/>
              <a:t> </a:t>
            </a:r>
            <a:r>
              <a:rPr sz="1547" b="1" dirty="0" err="1"/>
              <a:t>progresivní</a:t>
            </a:r>
            <a:r>
              <a:rPr sz="1547" b="1" dirty="0"/>
              <a:t> </a:t>
            </a:r>
            <a:r>
              <a:rPr sz="1547" b="1" dirty="0" err="1"/>
              <a:t>matrice</a:t>
            </a:r>
            <a:r>
              <a:rPr sz="1547" b="1" dirty="0"/>
              <a:t> </a:t>
            </a:r>
            <a:r>
              <a:rPr sz="1547" dirty="0" err="1"/>
              <a:t>velmi</a:t>
            </a:r>
            <a:r>
              <a:rPr sz="1547" dirty="0"/>
              <a:t> </a:t>
            </a:r>
            <a:r>
              <a:rPr sz="1547" dirty="0" err="1"/>
              <a:t>dobře</a:t>
            </a:r>
            <a:r>
              <a:rPr sz="1547" dirty="0"/>
              <a:t> </a:t>
            </a:r>
            <a:r>
              <a:rPr sz="1547" dirty="0" err="1"/>
              <a:t>použitelný</a:t>
            </a:r>
            <a:r>
              <a:rPr sz="1547" dirty="0"/>
              <a:t>, bez </a:t>
            </a:r>
            <a:r>
              <a:rPr sz="1547" dirty="0" err="1"/>
              <a:t>ohledu</a:t>
            </a:r>
            <a:r>
              <a:rPr sz="1547" dirty="0"/>
              <a:t> </a:t>
            </a:r>
            <a:r>
              <a:rPr sz="1547" dirty="0" err="1"/>
              <a:t>na</a:t>
            </a:r>
            <a:r>
              <a:rPr sz="1547" dirty="0"/>
              <a:t> </a:t>
            </a:r>
            <a:r>
              <a:rPr sz="1547" dirty="0" err="1"/>
              <a:t>věk</a:t>
            </a:r>
            <a:r>
              <a:rPr sz="1547" dirty="0"/>
              <a:t>, </a:t>
            </a:r>
            <a:r>
              <a:rPr sz="1547" dirty="0" err="1"/>
              <a:t>vzdělání</a:t>
            </a:r>
            <a:r>
              <a:rPr sz="1547" dirty="0"/>
              <a:t> </a:t>
            </a:r>
            <a:r>
              <a:rPr lang="cs-CZ" sz="1547" dirty="0"/>
              <a:t>               </a:t>
            </a:r>
            <a:r>
              <a:rPr sz="1547" dirty="0"/>
              <a:t>a v </a:t>
            </a:r>
            <a:r>
              <a:rPr sz="1547" dirty="0" err="1"/>
              <a:t>podstatě</a:t>
            </a:r>
            <a:r>
              <a:rPr sz="1547" dirty="0"/>
              <a:t> </a:t>
            </a:r>
            <a:r>
              <a:rPr sz="1547" dirty="0" err="1"/>
              <a:t>i</a:t>
            </a:r>
            <a:r>
              <a:rPr sz="1547" dirty="0"/>
              <a:t> bez </a:t>
            </a:r>
            <a:r>
              <a:rPr sz="1547" dirty="0" err="1"/>
              <a:t>ohledu</a:t>
            </a:r>
            <a:r>
              <a:rPr sz="1547" dirty="0"/>
              <a:t> </a:t>
            </a:r>
            <a:r>
              <a:rPr sz="1547" dirty="0" err="1"/>
              <a:t>na</a:t>
            </a:r>
            <a:r>
              <a:rPr sz="1547" dirty="0"/>
              <a:t> </a:t>
            </a:r>
            <a:r>
              <a:rPr sz="1547" dirty="0" err="1"/>
              <a:t>typ</a:t>
            </a:r>
            <a:r>
              <a:rPr sz="1547" dirty="0"/>
              <a:t> a </a:t>
            </a:r>
            <a:r>
              <a:rPr sz="1547" dirty="0" err="1"/>
              <a:t>míru</a:t>
            </a:r>
            <a:r>
              <a:rPr sz="1547" dirty="0"/>
              <a:t> </a:t>
            </a:r>
            <a:r>
              <a:rPr sz="1547" dirty="0" err="1"/>
              <a:t>poškození</a:t>
            </a:r>
            <a:r>
              <a:rPr sz="1547" dirty="0"/>
              <a:t> </a:t>
            </a:r>
            <a:r>
              <a:rPr sz="1547" dirty="0" err="1"/>
              <a:t>mozku</a:t>
            </a:r>
            <a:endParaRPr sz="1547" dirty="0"/>
          </a:p>
          <a:p>
            <a:pPr marL="168765" indent="-168765" defTabSz="221806">
              <a:lnSpc>
                <a:spcPct val="100000"/>
              </a:lnSpc>
              <a:spcBef>
                <a:spcPts val="1547"/>
              </a:spcBef>
              <a:defRPr sz="1728"/>
            </a:pPr>
            <a:r>
              <a:rPr sz="1547" b="1" dirty="0" err="1"/>
              <a:t>Barevný</a:t>
            </a:r>
            <a:r>
              <a:rPr sz="1547" b="1" dirty="0"/>
              <a:t> </a:t>
            </a:r>
            <a:r>
              <a:rPr sz="1547" b="1" dirty="0" err="1"/>
              <a:t>Ravenův</a:t>
            </a:r>
            <a:r>
              <a:rPr sz="1547" b="1" dirty="0"/>
              <a:t> test </a:t>
            </a:r>
            <a:r>
              <a:rPr sz="1547" dirty="0"/>
              <a:t>- je </a:t>
            </a:r>
            <a:r>
              <a:rPr sz="1547" dirty="0" err="1"/>
              <a:t>pověstným</a:t>
            </a:r>
            <a:r>
              <a:rPr sz="1547" dirty="0"/>
              <a:t> </a:t>
            </a:r>
            <a:r>
              <a:rPr sz="1547" dirty="0" err="1"/>
              <a:t>testem</a:t>
            </a:r>
            <a:r>
              <a:rPr sz="1547" dirty="0"/>
              <a:t> </a:t>
            </a:r>
            <a:r>
              <a:rPr sz="1547" dirty="0" err="1"/>
              <a:t>útěchy</a:t>
            </a:r>
            <a:r>
              <a:rPr sz="1547" dirty="0"/>
              <a:t>; </a:t>
            </a:r>
            <a:r>
              <a:rPr sz="1547" dirty="0" err="1"/>
              <a:t>schopnost</a:t>
            </a:r>
            <a:r>
              <a:rPr sz="1547" dirty="0"/>
              <a:t> test </a:t>
            </a:r>
            <a:r>
              <a:rPr sz="1547" dirty="0" err="1"/>
              <a:t>absolvovat</a:t>
            </a:r>
            <a:r>
              <a:rPr sz="1547" dirty="0"/>
              <a:t> je </a:t>
            </a:r>
            <a:r>
              <a:rPr sz="1547" dirty="0" err="1"/>
              <a:t>hranou</a:t>
            </a:r>
            <a:r>
              <a:rPr sz="1547" dirty="0"/>
              <a:t> </a:t>
            </a:r>
            <a:r>
              <a:rPr sz="1547" dirty="0" err="1"/>
              <a:t>veškeré</a:t>
            </a:r>
            <a:r>
              <a:rPr sz="1547" dirty="0"/>
              <a:t> </a:t>
            </a:r>
            <a:r>
              <a:rPr sz="1547" dirty="0" err="1"/>
              <a:t>psychometrické</a:t>
            </a:r>
            <a:r>
              <a:rPr sz="1547" dirty="0"/>
              <a:t> </a:t>
            </a:r>
            <a:r>
              <a:rPr sz="1547" dirty="0" err="1"/>
              <a:t>diagnostiky</a:t>
            </a:r>
            <a:endParaRPr sz="1547" dirty="0"/>
          </a:p>
          <a:p>
            <a:pPr marL="168765" indent="-168765" defTabSz="221806">
              <a:lnSpc>
                <a:spcPct val="100000"/>
              </a:lnSpc>
              <a:spcBef>
                <a:spcPts val="1547"/>
              </a:spcBef>
              <a:defRPr sz="1728"/>
            </a:pPr>
            <a:r>
              <a:rPr sz="1547" b="1" dirty="0" err="1"/>
              <a:t>Ravenův</a:t>
            </a:r>
            <a:r>
              <a:rPr sz="1547" b="1" dirty="0"/>
              <a:t> test “pro </a:t>
            </a:r>
            <a:r>
              <a:rPr sz="1547" b="1" dirty="0" err="1"/>
              <a:t>pokročilé</a:t>
            </a:r>
            <a:r>
              <a:rPr sz="1547" b="1" dirty="0"/>
              <a:t>” </a:t>
            </a:r>
            <a:r>
              <a:rPr sz="1547" dirty="0"/>
              <a:t>- </a:t>
            </a:r>
            <a:r>
              <a:rPr sz="1547" dirty="0" err="1"/>
              <a:t>sofistikovaně</a:t>
            </a:r>
            <a:r>
              <a:rPr sz="1547" dirty="0"/>
              <a:t> a </a:t>
            </a:r>
            <a:r>
              <a:rPr sz="1547" dirty="0" err="1"/>
              <a:t>psychometricky</a:t>
            </a:r>
            <a:r>
              <a:rPr sz="1547" dirty="0"/>
              <a:t> </a:t>
            </a:r>
            <a:r>
              <a:rPr sz="1547" dirty="0" err="1"/>
              <a:t>zdatně</a:t>
            </a:r>
            <a:r>
              <a:rPr sz="1547" dirty="0"/>
              <a:t> </a:t>
            </a:r>
            <a:r>
              <a:rPr sz="1547" dirty="0" err="1"/>
              <a:t>vytvořený</a:t>
            </a:r>
            <a:r>
              <a:rPr sz="1547" dirty="0"/>
              <a:t> test; </a:t>
            </a:r>
            <a:r>
              <a:rPr sz="1547" dirty="0" err="1"/>
              <a:t>schopný</a:t>
            </a:r>
            <a:r>
              <a:rPr sz="1547" dirty="0"/>
              <a:t> </a:t>
            </a:r>
            <a:r>
              <a:rPr sz="1547" dirty="0" err="1"/>
              <a:t>rozlišovat</a:t>
            </a:r>
            <a:r>
              <a:rPr sz="1547" dirty="0"/>
              <a:t> </a:t>
            </a:r>
            <a:r>
              <a:rPr sz="1547" dirty="0" err="1"/>
              <a:t>mezi</a:t>
            </a:r>
            <a:r>
              <a:rPr sz="1547" dirty="0"/>
              <a:t> </a:t>
            </a:r>
            <a:r>
              <a:rPr sz="1547" dirty="0" err="1"/>
              <a:t>mentálně</a:t>
            </a:r>
            <a:r>
              <a:rPr sz="1547" dirty="0"/>
              <a:t> </a:t>
            </a:r>
            <a:r>
              <a:rPr sz="1547" dirty="0" err="1"/>
              <a:t>nadprůměrně</a:t>
            </a:r>
            <a:r>
              <a:rPr sz="1547" dirty="0"/>
              <a:t> </a:t>
            </a:r>
            <a:r>
              <a:rPr sz="1547" dirty="0" err="1"/>
              <a:t>zdatnými</a:t>
            </a:r>
            <a:endParaRPr sz="1547" dirty="0"/>
          </a:p>
          <a:p>
            <a:pPr marL="168765" indent="-168765" defTabSz="221806">
              <a:lnSpc>
                <a:spcPct val="100000"/>
              </a:lnSpc>
              <a:spcBef>
                <a:spcPts val="1547"/>
              </a:spcBef>
              <a:defRPr sz="1728"/>
            </a:pPr>
            <a:r>
              <a:rPr sz="1547" dirty="0"/>
              <a:t>T.I.P ( Test </a:t>
            </a:r>
            <a:r>
              <a:rPr sz="1547" dirty="0" err="1"/>
              <a:t>intelektového</a:t>
            </a:r>
            <a:r>
              <a:rPr sz="1547" dirty="0"/>
              <a:t> </a:t>
            </a:r>
            <a:r>
              <a:rPr sz="1547" dirty="0" err="1"/>
              <a:t>potenciálu</a:t>
            </a:r>
            <a:r>
              <a:rPr sz="1547" dirty="0"/>
              <a:t> - </a:t>
            </a:r>
            <a:r>
              <a:rPr sz="1547" dirty="0" err="1"/>
              <a:t>Říčan</a:t>
            </a:r>
            <a:r>
              <a:rPr sz="1547" dirty="0"/>
              <a:t>)- </a:t>
            </a:r>
            <a:r>
              <a:rPr sz="1547" dirty="0" err="1"/>
              <a:t>pečlivé</a:t>
            </a:r>
            <a:r>
              <a:rPr sz="1547" dirty="0"/>
              <a:t> </a:t>
            </a:r>
            <a:r>
              <a:rPr sz="1547" dirty="0" err="1"/>
              <a:t>normy</a:t>
            </a:r>
            <a:endParaRPr sz="1547" dirty="0"/>
          </a:p>
        </p:txBody>
      </p:sp>
    </p:spTree>
    <p:extLst>
      <p:ext uri="{BB962C8B-B14F-4D97-AF65-F5344CB8AC3E}">
        <p14:creationId xmlns:p14="http://schemas.microsoft.com/office/powerpoint/2010/main" val="41802549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Testy paměti"/>
          <p:cNvSpPr txBox="1">
            <a:spLocks noGrp="1"/>
          </p:cNvSpPr>
          <p:nvPr>
            <p:ph type="title"/>
          </p:nvPr>
        </p:nvSpPr>
        <p:spPr>
          <a:xfrm>
            <a:off x="3695700" y="130121"/>
            <a:ext cx="6377940" cy="129302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3375" dirty="0"/>
              <a:t>Testy </a:t>
            </a:r>
            <a:r>
              <a:rPr sz="3375" dirty="0" err="1"/>
              <a:t>paměti</a:t>
            </a:r>
            <a:endParaRPr sz="3375" dirty="0"/>
          </a:p>
        </p:txBody>
      </p:sp>
      <p:sp>
        <p:nvSpPr>
          <p:cNvPr id="221" name="Wechsler Memory Scale-Revised…"/>
          <p:cNvSpPr txBox="1">
            <a:spLocks noGrp="1"/>
          </p:cNvSpPr>
          <p:nvPr>
            <p:ph type="body" idx="1"/>
          </p:nvPr>
        </p:nvSpPr>
        <p:spPr>
          <a:xfrm>
            <a:off x="1775963" y="1129483"/>
            <a:ext cx="8644902" cy="4900226"/>
          </a:xfrm>
          <a:prstGeom prst="rect">
            <a:avLst/>
          </a:prstGeom>
        </p:spPr>
        <p:txBody>
          <a:bodyPr>
            <a:noAutofit/>
          </a:bodyPr>
          <a:lstStyle/>
          <a:p>
            <a:pPr marL="159389" indent="-159389" defTabSz="209482">
              <a:spcBef>
                <a:spcPts val="1477"/>
              </a:spcBef>
              <a:defRPr sz="1632"/>
            </a:pPr>
            <a:r>
              <a:rPr sz="1547" dirty="0"/>
              <a:t>Wechsler Memory Scale-Revised</a:t>
            </a:r>
          </a:p>
          <a:p>
            <a:pPr marL="159389" indent="-159389" defTabSz="209482">
              <a:spcBef>
                <a:spcPts val="1477"/>
              </a:spcBef>
              <a:defRPr sz="1632"/>
            </a:pPr>
            <a:r>
              <a:rPr sz="1547" dirty="0" err="1"/>
              <a:t>Rivermead</a:t>
            </a:r>
            <a:r>
              <a:rPr sz="1547" dirty="0"/>
              <a:t> Behavioral Memory Test (RBMT) - </a:t>
            </a:r>
            <a:r>
              <a:rPr sz="1547" dirty="0" err="1"/>
              <a:t>přeložen</a:t>
            </a:r>
            <a:r>
              <a:rPr sz="1547" dirty="0"/>
              <a:t> do </a:t>
            </a:r>
            <a:r>
              <a:rPr sz="1547" dirty="0" err="1"/>
              <a:t>češtiny</a:t>
            </a:r>
            <a:r>
              <a:rPr sz="1547" dirty="0"/>
              <a:t>, </a:t>
            </a:r>
            <a:r>
              <a:rPr sz="1547" dirty="0" err="1"/>
              <a:t>má</a:t>
            </a:r>
            <a:r>
              <a:rPr sz="1547" dirty="0"/>
              <a:t> z </a:t>
            </a:r>
            <a:r>
              <a:rPr sz="1547" dirty="0" err="1"/>
              <a:t>něj</a:t>
            </a:r>
            <a:r>
              <a:rPr sz="1547" dirty="0"/>
              <a:t> </a:t>
            </a:r>
            <a:r>
              <a:rPr sz="1547" dirty="0" err="1"/>
              <a:t>užitek</a:t>
            </a:r>
            <a:r>
              <a:rPr lang="cs-CZ" sz="1547" dirty="0"/>
              <a:t>                                                     </a:t>
            </a:r>
            <a:r>
              <a:rPr sz="1547" dirty="0"/>
              <a:t> </a:t>
            </a:r>
            <a:r>
              <a:rPr sz="1547" dirty="0" err="1"/>
              <a:t>i</a:t>
            </a:r>
            <a:r>
              <a:rPr sz="1547" dirty="0"/>
              <a:t> </a:t>
            </a:r>
            <a:r>
              <a:rPr sz="1547" dirty="0" err="1"/>
              <a:t>ergoterapeut</a:t>
            </a:r>
            <a:r>
              <a:rPr sz="1547" dirty="0"/>
              <a:t> - </a:t>
            </a:r>
            <a:r>
              <a:rPr sz="1547" dirty="0" err="1"/>
              <a:t>sleduje</a:t>
            </a:r>
            <a:r>
              <a:rPr sz="1547" dirty="0"/>
              <a:t> </a:t>
            </a:r>
            <a:r>
              <a:rPr sz="1547" dirty="0" err="1"/>
              <a:t>řadu</a:t>
            </a:r>
            <a:r>
              <a:rPr sz="1547" dirty="0"/>
              <a:t> </a:t>
            </a:r>
            <a:r>
              <a:rPr sz="1547" dirty="0" err="1"/>
              <a:t>typů</a:t>
            </a:r>
            <a:r>
              <a:rPr sz="1547" dirty="0"/>
              <a:t> </a:t>
            </a:r>
            <a:r>
              <a:rPr sz="1547" dirty="0" err="1"/>
              <a:t>paměti</a:t>
            </a:r>
            <a:r>
              <a:rPr sz="1547" dirty="0"/>
              <a:t> a </a:t>
            </a:r>
            <a:r>
              <a:rPr sz="1547" dirty="0" err="1"/>
              <a:t>problémů</a:t>
            </a:r>
            <a:r>
              <a:rPr sz="1547" dirty="0"/>
              <a:t> s </a:t>
            </a:r>
            <a:r>
              <a:rPr sz="1547" dirty="0" err="1"/>
              <a:t>ní</a:t>
            </a:r>
            <a:r>
              <a:rPr sz="1547" dirty="0"/>
              <a:t>, </a:t>
            </a:r>
            <a:r>
              <a:rPr sz="1547" dirty="0" err="1"/>
              <a:t>které</a:t>
            </a:r>
            <a:r>
              <a:rPr sz="1547" dirty="0"/>
              <a:t> </a:t>
            </a:r>
            <a:r>
              <a:rPr sz="1547" dirty="0" err="1"/>
              <a:t>jsou</a:t>
            </a:r>
            <a:r>
              <a:rPr sz="1547" dirty="0"/>
              <a:t> </a:t>
            </a:r>
            <a:r>
              <a:rPr sz="1547" dirty="0" err="1"/>
              <a:t>pak</a:t>
            </a:r>
            <a:r>
              <a:rPr sz="1547" dirty="0"/>
              <a:t> </a:t>
            </a:r>
            <a:r>
              <a:rPr sz="1547" dirty="0" err="1"/>
              <a:t>ergoterapeuty</a:t>
            </a:r>
            <a:r>
              <a:rPr sz="1547" dirty="0"/>
              <a:t> </a:t>
            </a:r>
            <a:r>
              <a:rPr sz="1547" dirty="0" err="1"/>
              <a:t>i</a:t>
            </a:r>
            <a:r>
              <a:rPr sz="1547" dirty="0"/>
              <a:t> </a:t>
            </a:r>
            <a:r>
              <a:rPr sz="1547" dirty="0" err="1"/>
              <a:t>prakticky</a:t>
            </a:r>
            <a:r>
              <a:rPr sz="1547" dirty="0"/>
              <a:t> </a:t>
            </a:r>
            <a:r>
              <a:rPr sz="1547" dirty="0" err="1"/>
              <a:t>cvičeny</a:t>
            </a:r>
            <a:endParaRPr sz="1547" dirty="0"/>
          </a:p>
          <a:p>
            <a:pPr marL="159389" indent="-159389" defTabSz="209482">
              <a:spcBef>
                <a:spcPts val="1477"/>
              </a:spcBef>
              <a:defRPr sz="1632"/>
            </a:pPr>
            <a:r>
              <a:rPr sz="1547" dirty="0"/>
              <a:t>Recognition Memory Test (RMT; Warrington 1984)</a:t>
            </a:r>
          </a:p>
          <a:p>
            <a:pPr marL="159389" indent="-159389" defTabSz="209482">
              <a:spcBef>
                <a:spcPts val="1477"/>
              </a:spcBef>
              <a:defRPr sz="1632"/>
            </a:pPr>
            <a:r>
              <a:rPr sz="1547" dirty="0"/>
              <a:t>Adult Memory and Information Processing Battery (AMIPB; Coughlan, Hollows 1985)</a:t>
            </a:r>
          </a:p>
          <a:p>
            <a:pPr marL="159389" indent="-159389" defTabSz="209482">
              <a:spcBef>
                <a:spcPts val="1477"/>
              </a:spcBef>
              <a:defRPr sz="1632"/>
            </a:pPr>
            <a:r>
              <a:rPr sz="1547" dirty="0"/>
              <a:t>Luria-Nebraska Neuropsychological Examination-Memory Scale (Golden 1980)</a:t>
            </a:r>
          </a:p>
          <a:p>
            <a:pPr marL="159389" indent="-159389" defTabSz="209482">
              <a:spcBef>
                <a:spcPts val="1477"/>
              </a:spcBef>
              <a:defRPr sz="1632"/>
            </a:pPr>
            <a:r>
              <a:rPr sz="1547" dirty="0"/>
              <a:t>Benton Revised Visual Retention Test (BVRT; Benton 1974)</a:t>
            </a:r>
          </a:p>
          <a:p>
            <a:pPr marL="159389" indent="-159389" defTabSz="209482">
              <a:spcBef>
                <a:spcPts val="1477"/>
              </a:spcBef>
              <a:defRPr sz="1632"/>
            </a:pPr>
            <a:r>
              <a:rPr lang="cs-CZ" sz="1547" dirty="0"/>
              <a:t>v</a:t>
            </a:r>
            <a:r>
              <a:rPr sz="1547" dirty="0"/>
              <a:t> </a:t>
            </a:r>
            <a:r>
              <a:rPr sz="1547" dirty="0" err="1"/>
              <a:t>praxi</a:t>
            </a:r>
            <a:r>
              <a:rPr sz="1547" dirty="0"/>
              <a:t> </a:t>
            </a:r>
            <a:r>
              <a:rPr sz="1547" dirty="0" err="1"/>
              <a:t>stačí</a:t>
            </a:r>
            <a:r>
              <a:rPr sz="1547" dirty="0"/>
              <a:t> </a:t>
            </a:r>
            <a:r>
              <a:rPr sz="1547" dirty="0" err="1"/>
              <a:t>i</a:t>
            </a:r>
            <a:r>
              <a:rPr sz="1547" dirty="0"/>
              <a:t> </a:t>
            </a:r>
            <a:r>
              <a:rPr sz="1547" dirty="0" err="1"/>
              <a:t>jednoduché</a:t>
            </a:r>
            <a:r>
              <a:rPr sz="1547" dirty="0"/>
              <a:t> </a:t>
            </a:r>
            <a:r>
              <a:rPr sz="1547" dirty="0" err="1"/>
              <a:t>zkoušky</a:t>
            </a:r>
            <a:r>
              <a:rPr sz="1547" dirty="0"/>
              <a:t> -</a:t>
            </a:r>
            <a:r>
              <a:rPr lang="cs-CZ" sz="1547" dirty="0"/>
              <a:t> </a:t>
            </a:r>
            <a:r>
              <a:rPr sz="1547" dirty="0"/>
              <a:t>pro </a:t>
            </a:r>
            <a:r>
              <a:rPr sz="1547" dirty="0" err="1"/>
              <a:t>krátkodobou</a:t>
            </a:r>
            <a:r>
              <a:rPr sz="1547" dirty="0"/>
              <a:t> </a:t>
            </a:r>
            <a:r>
              <a:rPr sz="1547" dirty="0" err="1"/>
              <a:t>paměť</a:t>
            </a:r>
            <a:r>
              <a:rPr sz="1547" dirty="0"/>
              <a:t> </a:t>
            </a:r>
            <a:r>
              <a:rPr sz="1547" dirty="0" err="1"/>
              <a:t>Meiliho</a:t>
            </a:r>
            <a:r>
              <a:rPr sz="1547" dirty="0"/>
              <a:t> test</a:t>
            </a:r>
            <a:r>
              <a:rPr lang="cs-CZ" sz="1547" dirty="0"/>
              <a:t> </a:t>
            </a:r>
            <a:r>
              <a:rPr sz="1547" dirty="0"/>
              <a:t>-</a:t>
            </a:r>
            <a:r>
              <a:rPr lang="cs-CZ" sz="1547" dirty="0"/>
              <a:t> </a:t>
            </a:r>
            <a:r>
              <a:rPr sz="1547" dirty="0"/>
              <a:t>30 </a:t>
            </a:r>
            <a:r>
              <a:rPr sz="1547" dirty="0" err="1"/>
              <a:t>obrázků</a:t>
            </a:r>
            <a:r>
              <a:rPr sz="1547" dirty="0"/>
              <a:t> </a:t>
            </a:r>
            <a:r>
              <a:rPr sz="1547" dirty="0" err="1"/>
              <a:t>běžných</a:t>
            </a:r>
            <a:r>
              <a:rPr sz="1547" dirty="0"/>
              <a:t> </a:t>
            </a:r>
            <a:r>
              <a:rPr sz="1547" dirty="0" err="1"/>
              <a:t>předmětů</a:t>
            </a:r>
            <a:r>
              <a:rPr sz="1547" dirty="0"/>
              <a:t>; s </a:t>
            </a:r>
            <a:r>
              <a:rPr sz="1547" dirty="0" err="1"/>
              <a:t>normami</a:t>
            </a:r>
            <a:endParaRPr sz="1547" dirty="0"/>
          </a:p>
          <a:p>
            <a:pPr marL="159389" indent="-159389" defTabSz="209482">
              <a:spcBef>
                <a:spcPts val="1477"/>
              </a:spcBef>
              <a:defRPr sz="1632"/>
            </a:pPr>
            <a:r>
              <a:rPr lang="cs-CZ" sz="1547" dirty="0" err="1"/>
              <a:t>k</a:t>
            </a:r>
            <a:r>
              <a:rPr sz="1547" dirty="0" err="1"/>
              <a:t>rátkodobá</a:t>
            </a:r>
            <a:r>
              <a:rPr sz="1547" dirty="0"/>
              <a:t> </a:t>
            </a:r>
            <a:r>
              <a:rPr sz="1547" dirty="0" err="1"/>
              <a:t>akustická</a:t>
            </a:r>
            <a:r>
              <a:rPr sz="1547" dirty="0"/>
              <a:t> </a:t>
            </a:r>
            <a:r>
              <a:rPr sz="1547" dirty="0" err="1"/>
              <a:t>paměť</a:t>
            </a:r>
            <a:r>
              <a:rPr sz="1547" dirty="0"/>
              <a:t> - </a:t>
            </a:r>
            <a:r>
              <a:rPr sz="1547" dirty="0" err="1"/>
              <a:t>opakování</a:t>
            </a:r>
            <a:r>
              <a:rPr sz="1547" dirty="0"/>
              <a:t> </a:t>
            </a:r>
            <a:r>
              <a:rPr sz="1547" dirty="0" err="1"/>
              <a:t>řad</a:t>
            </a:r>
            <a:r>
              <a:rPr sz="1547" dirty="0"/>
              <a:t> </a:t>
            </a:r>
            <a:r>
              <a:rPr sz="1547" dirty="0" err="1"/>
              <a:t>číslic</a:t>
            </a:r>
            <a:r>
              <a:rPr sz="1547" dirty="0"/>
              <a:t> (WAIS-R)</a:t>
            </a:r>
          </a:p>
          <a:p>
            <a:pPr marL="159389" indent="-159389" defTabSz="209482">
              <a:spcBef>
                <a:spcPts val="1477"/>
              </a:spcBef>
              <a:defRPr sz="1632"/>
            </a:pPr>
            <a:r>
              <a:rPr lang="cs-CZ" sz="1547" dirty="0" err="1"/>
              <a:t>d</a:t>
            </a:r>
            <a:r>
              <a:rPr sz="1547" dirty="0" err="1"/>
              <a:t>louhodobá</a:t>
            </a:r>
            <a:r>
              <a:rPr sz="1547" dirty="0"/>
              <a:t> </a:t>
            </a:r>
            <a:r>
              <a:rPr sz="1547" dirty="0" err="1"/>
              <a:t>paměť</a:t>
            </a:r>
            <a:r>
              <a:rPr sz="1547" dirty="0"/>
              <a:t>  - </a:t>
            </a:r>
            <a:r>
              <a:rPr sz="1547" dirty="0" err="1"/>
              <a:t>lze</a:t>
            </a:r>
            <a:r>
              <a:rPr sz="1547" dirty="0"/>
              <a:t> </a:t>
            </a:r>
            <a:r>
              <a:rPr sz="1547" dirty="0" err="1"/>
              <a:t>klinicky</a:t>
            </a:r>
            <a:r>
              <a:rPr sz="1547" dirty="0"/>
              <a:t> </a:t>
            </a:r>
            <a:r>
              <a:rPr sz="1547" dirty="0" err="1"/>
              <a:t>spolehlivě</a:t>
            </a:r>
            <a:r>
              <a:rPr sz="1547" dirty="0"/>
              <a:t> </a:t>
            </a:r>
            <a:r>
              <a:rPr sz="1547" dirty="0" err="1"/>
              <a:t>vyšetřit</a:t>
            </a:r>
            <a:r>
              <a:rPr sz="1547" dirty="0"/>
              <a:t> </a:t>
            </a:r>
            <a:r>
              <a:rPr sz="1547" dirty="0" err="1"/>
              <a:t>dotazy</a:t>
            </a:r>
            <a:r>
              <a:rPr sz="1547" dirty="0"/>
              <a:t> (</a:t>
            </a:r>
            <a:r>
              <a:rPr sz="1547" dirty="0" err="1"/>
              <a:t>české</a:t>
            </a:r>
            <a:r>
              <a:rPr sz="1547" dirty="0"/>
              <a:t> </a:t>
            </a:r>
            <a:r>
              <a:rPr sz="1547" dirty="0" err="1"/>
              <a:t>řeky</a:t>
            </a:r>
            <a:r>
              <a:rPr sz="1547" dirty="0"/>
              <a:t>, </a:t>
            </a:r>
            <a:r>
              <a:rPr sz="1547" dirty="0" err="1"/>
              <a:t>evropská</a:t>
            </a:r>
            <a:r>
              <a:rPr sz="1547" dirty="0"/>
              <a:t> </a:t>
            </a:r>
            <a:r>
              <a:rPr sz="1547" dirty="0" err="1"/>
              <a:t>hlavní</a:t>
            </a:r>
            <a:r>
              <a:rPr sz="1547" dirty="0"/>
              <a:t> </a:t>
            </a:r>
            <a:r>
              <a:rPr sz="1547" dirty="0" err="1"/>
              <a:t>města</a:t>
            </a:r>
            <a:r>
              <a:rPr sz="1547" dirty="0"/>
              <a:t>, </a:t>
            </a:r>
            <a:r>
              <a:rPr sz="1547" dirty="0" err="1"/>
              <a:t>druhy</a:t>
            </a:r>
            <a:r>
              <a:rPr sz="1547" dirty="0"/>
              <a:t> </a:t>
            </a:r>
            <a:r>
              <a:rPr sz="1547" dirty="0" err="1"/>
              <a:t>ovoce</a:t>
            </a:r>
            <a:r>
              <a:rPr sz="1547" dirty="0"/>
              <a:t>, </a:t>
            </a:r>
            <a:r>
              <a:rPr sz="1547" dirty="0" err="1"/>
              <a:t>stromů</a:t>
            </a:r>
            <a:r>
              <a:rPr sz="1547" dirty="0"/>
              <a:t>,..) - </a:t>
            </a:r>
            <a:r>
              <a:rPr sz="1547" dirty="0" err="1"/>
              <a:t>screeningová</a:t>
            </a:r>
            <a:r>
              <a:rPr sz="1547" dirty="0"/>
              <a:t> </a:t>
            </a:r>
            <a:r>
              <a:rPr sz="1547" dirty="0" err="1"/>
              <a:t>metoda</a:t>
            </a:r>
            <a:r>
              <a:rPr sz="1547" dirty="0"/>
              <a:t>; </a:t>
            </a:r>
            <a:r>
              <a:rPr sz="1547" dirty="0" err="1"/>
              <a:t>hrubé</a:t>
            </a:r>
            <a:r>
              <a:rPr sz="1547" dirty="0"/>
              <a:t> </a:t>
            </a:r>
            <a:r>
              <a:rPr sz="1547" dirty="0" err="1"/>
              <a:t>odlišení</a:t>
            </a:r>
            <a:r>
              <a:rPr sz="1547" dirty="0"/>
              <a:t>; </a:t>
            </a:r>
            <a:r>
              <a:rPr sz="1547" dirty="0" err="1"/>
              <a:t>při</a:t>
            </a:r>
            <a:r>
              <a:rPr sz="1547" dirty="0"/>
              <a:t> </a:t>
            </a:r>
            <a:r>
              <a:rPr sz="1547" dirty="0" err="1"/>
              <a:t>detekci</a:t>
            </a:r>
            <a:r>
              <a:rPr sz="1547" dirty="0"/>
              <a:t> </a:t>
            </a:r>
            <a:r>
              <a:rPr sz="1547" dirty="0" err="1"/>
              <a:t>problému</a:t>
            </a:r>
            <a:r>
              <a:rPr sz="1547" dirty="0"/>
              <a:t> </a:t>
            </a:r>
            <a:r>
              <a:rPr sz="1547" dirty="0" err="1"/>
              <a:t>nutné</a:t>
            </a:r>
            <a:r>
              <a:rPr sz="1547" dirty="0"/>
              <a:t> se </a:t>
            </a:r>
            <a:r>
              <a:rPr sz="1547" dirty="0" err="1"/>
              <a:t>zabývat</a:t>
            </a:r>
            <a:r>
              <a:rPr sz="1547" dirty="0"/>
              <a:t> </a:t>
            </a:r>
            <a:r>
              <a:rPr sz="1547" dirty="0" err="1"/>
              <a:t>vyšetřením</a:t>
            </a:r>
            <a:r>
              <a:rPr sz="1547" dirty="0"/>
              <a:t> </a:t>
            </a:r>
            <a:r>
              <a:rPr sz="1547" dirty="0" err="1"/>
              <a:t>daného</a:t>
            </a:r>
            <a:r>
              <a:rPr sz="1547" dirty="0"/>
              <a:t> </a:t>
            </a:r>
            <a:r>
              <a:rPr sz="1547" dirty="0" err="1"/>
              <a:t>typu</a:t>
            </a:r>
            <a:r>
              <a:rPr sz="1547" dirty="0"/>
              <a:t> </a:t>
            </a:r>
            <a:r>
              <a:rPr sz="1547" dirty="0" err="1"/>
              <a:t>paměti</a:t>
            </a:r>
            <a:r>
              <a:rPr sz="1547" dirty="0"/>
              <a:t> </a:t>
            </a:r>
            <a:r>
              <a:rPr sz="1547" dirty="0" err="1"/>
              <a:t>dále</a:t>
            </a:r>
            <a:endParaRPr sz="1547" dirty="0"/>
          </a:p>
          <a:p>
            <a:pPr marL="159389" indent="-159389" defTabSz="209482">
              <a:spcBef>
                <a:spcPts val="1477"/>
              </a:spcBef>
              <a:defRPr sz="1632"/>
            </a:pPr>
            <a:r>
              <a:rPr lang="cs-CZ" sz="1547" dirty="0" err="1"/>
              <a:t>d</a:t>
            </a:r>
            <a:r>
              <a:rPr sz="1547" dirty="0" err="1"/>
              <a:t>otaníkovŕ</a:t>
            </a:r>
            <a:r>
              <a:rPr sz="1547" dirty="0"/>
              <a:t> </a:t>
            </a:r>
            <a:r>
              <a:rPr sz="1547" dirty="0" err="1"/>
              <a:t>metody</a:t>
            </a:r>
            <a:r>
              <a:rPr sz="1547" dirty="0"/>
              <a:t> -</a:t>
            </a:r>
            <a:r>
              <a:rPr lang="cs-CZ" sz="1547" dirty="0"/>
              <a:t> </a:t>
            </a:r>
            <a:r>
              <a:rPr sz="1547" dirty="0" err="1"/>
              <a:t>běžné</a:t>
            </a:r>
            <a:r>
              <a:rPr sz="1547" dirty="0"/>
              <a:t> </a:t>
            </a:r>
            <a:r>
              <a:rPr sz="1547" dirty="0" err="1"/>
              <a:t>každodenní</a:t>
            </a:r>
            <a:r>
              <a:rPr sz="1547" dirty="0"/>
              <a:t> </a:t>
            </a:r>
            <a:r>
              <a:rPr sz="1547" dirty="0" err="1"/>
              <a:t>problémy</a:t>
            </a:r>
            <a:r>
              <a:rPr sz="1547" dirty="0"/>
              <a:t> </a:t>
            </a:r>
            <a:r>
              <a:rPr sz="1547" dirty="0" err="1"/>
              <a:t>pacientů</a:t>
            </a:r>
            <a:r>
              <a:rPr sz="1547" dirty="0"/>
              <a:t> s </a:t>
            </a:r>
            <a:r>
              <a:rPr sz="1547" dirty="0" err="1"/>
              <a:t>pamětí</a:t>
            </a:r>
            <a:r>
              <a:rPr sz="1547" dirty="0"/>
              <a:t> - Inventory of Everyday Memory Experience (IME; Hermann, </a:t>
            </a:r>
            <a:r>
              <a:rPr sz="1547" dirty="0" err="1"/>
              <a:t>Neisser</a:t>
            </a:r>
            <a:r>
              <a:rPr sz="1547" dirty="0"/>
              <a:t> 1978); Subjective Memory Questionnaire (SMQ; Bennet-Levy, </a:t>
            </a:r>
            <a:r>
              <a:rPr sz="1547" dirty="0" err="1"/>
              <a:t>Powwell</a:t>
            </a:r>
            <a:r>
              <a:rPr sz="1547" dirty="0"/>
              <a:t> 1980); Everyday Memory Questionnaire (EMQ; Sunderland 1983)</a:t>
            </a:r>
          </a:p>
        </p:txBody>
      </p:sp>
    </p:spTree>
    <p:extLst>
      <p:ext uri="{BB962C8B-B14F-4D97-AF65-F5344CB8AC3E}">
        <p14:creationId xmlns:p14="http://schemas.microsoft.com/office/powerpoint/2010/main" val="354559944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esty pozornosti"/>
          <p:cNvSpPr txBox="1">
            <a:spLocks noGrp="1"/>
          </p:cNvSpPr>
          <p:nvPr>
            <p:ph type="title"/>
          </p:nvPr>
        </p:nvSpPr>
        <p:spPr>
          <a:xfrm>
            <a:off x="3695700" y="173562"/>
            <a:ext cx="6377940" cy="129302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3375" dirty="0"/>
              <a:t>Testy </a:t>
            </a:r>
            <a:r>
              <a:rPr sz="3375" dirty="0" err="1"/>
              <a:t>pozornosti</a:t>
            </a:r>
            <a:endParaRPr sz="3375" dirty="0"/>
          </a:p>
        </p:txBody>
      </p:sp>
      <p:sp>
        <p:nvSpPr>
          <p:cNvPr id="224" name="Testové vyšetření pozornosti je náročné; mělo by trvat aspoň půl hodiny (5-10 minut na posudkové účely nestačí)…"/>
          <p:cNvSpPr txBox="1">
            <a:spLocks noGrp="1"/>
          </p:cNvSpPr>
          <p:nvPr>
            <p:ph type="body" idx="1"/>
          </p:nvPr>
        </p:nvSpPr>
        <p:spPr>
          <a:xfrm>
            <a:off x="1828093" y="1954877"/>
            <a:ext cx="8636214" cy="490312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09394" indent="-209394" defTabSz="275203">
              <a:lnSpc>
                <a:spcPct val="100000"/>
              </a:lnSpc>
              <a:spcBef>
                <a:spcPts val="1969"/>
              </a:spcBef>
              <a:defRPr sz="2144"/>
            </a:pPr>
            <a:r>
              <a:rPr lang="cs-CZ" sz="1547" dirty="0" err="1"/>
              <a:t>t</a:t>
            </a:r>
            <a:r>
              <a:rPr sz="1547" dirty="0" err="1"/>
              <a:t>estové</a:t>
            </a:r>
            <a:r>
              <a:rPr sz="1547" dirty="0"/>
              <a:t> </a:t>
            </a:r>
            <a:r>
              <a:rPr sz="1547" dirty="0" err="1"/>
              <a:t>vyšetření</a:t>
            </a:r>
            <a:r>
              <a:rPr sz="1547" dirty="0"/>
              <a:t> </a:t>
            </a:r>
            <a:r>
              <a:rPr sz="1547" dirty="0" err="1"/>
              <a:t>pozornosti</a:t>
            </a:r>
            <a:r>
              <a:rPr sz="1547" dirty="0"/>
              <a:t> je </a:t>
            </a:r>
            <a:r>
              <a:rPr sz="1547" dirty="0" err="1"/>
              <a:t>náročné</a:t>
            </a:r>
            <a:r>
              <a:rPr sz="1547" dirty="0"/>
              <a:t>; </a:t>
            </a:r>
            <a:r>
              <a:rPr sz="1547" dirty="0" err="1"/>
              <a:t>mělo</a:t>
            </a:r>
            <a:r>
              <a:rPr sz="1547" dirty="0"/>
              <a:t> by </a:t>
            </a:r>
            <a:r>
              <a:rPr sz="1547" dirty="0" err="1"/>
              <a:t>trvat</a:t>
            </a:r>
            <a:r>
              <a:rPr sz="1547" dirty="0"/>
              <a:t> </a:t>
            </a:r>
            <a:r>
              <a:rPr sz="1547" dirty="0" err="1"/>
              <a:t>aspoň</a:t>
            </a:r>
            <a:r>
              <a:rPr sz="1547" dirty="0"/>
              <a:t> </a:t>
            </a:r>
            <a:r>
              <a:rPr sz="1547" dirty="0" err="1"/>
              <a:t>půl</a:t>
            </a:r>
            <a:r>
              <a:rPr sz="1547" dirty="0"/>
              <a:t> </a:t>
            </a:r>
            <a:r>
              <a:rPr sz="1547" dirty="0" err="1"/>
              <a:t>hodiny</a:t>
            </a:r>
            <a:r>
              <a:rPr sz="1547" dirty="0"/>
              <a:t> (5-10 </a:t>
            </a:r>
            <a:r>
              <a:rPr sz="1547" dirty="0" err="1"/>
              <a:t>minut</a:t>
            </a:r>
            <a:r>
              <a:rPr sz="1547" dirty="0"/>
              <a:t> </a:t>
            </a:r>
            <a:r>
              <a:rPr sz="1547" dirty="0" err="1"/>
              <a:t>na</a:t>
            </a:r>
            <a:r>
              <a:rPr sz="1547" dirty="0"/>
              <a:t> </a:t>
            </a:r>
            <a:r>
              <a:rPr sz="1547" dirty="0" err="1"/>
              <a:t>posudkové</a:t>
            </a:r>
            <a:r>
              <a:rPr sz="1547" dirty="0"/>
              <a:t> </a:t>
            </a:r>
            <a:r>
              <a:rPr sz="1547" dirty="0" err="1"/>
              <a:t>účely</a:t>
            </a:r>
            <a:r>
              <a:rPr sz="1547" dirty="0"/>
              <a:t> </a:t>
            </a:r>
            <a:r>
              <a:rPr sz="1547" dirty="0" err="1"/>
              <a:t>nestačí</a:t>
            </a:r>
            <a:r>
              <a:rPr sz="1547" dirty="0"/>
              <a:t>)</a:t>
            </a:r>
          </a:p>
          <a:p>
            <a:pPr marL="209394" indent="-209394" defTabSz="275203">
              <a:lnSpc>
                <a:spcPct val="100000"/>
              </a:lnSpc>
              <a:spcBef>
                <a:spcPts val="1969"/>
              </a:spcBef>
              <a:defRPr sz="2144"/>
            </a:pPr>
            <a:r>
              <a:rPr lang="cs-CZ" sz="1547" dirty="0" err="1"/>
              <a:t>ř</a:t>
            </a:r>
            <a:r>
              <a:rPr sz="1547" dirty="0" err="1"/>
              <a:t>ada</a:t>
            </a:r>
            <a:r>
              <a:rPr sz="1547" dirty="0"/>
              <a:t> </a:t>
            </a:r>
            <a:r>
              <a:rPr sz="1547" dirty="0" err="1"/>
              <a:t>pacientů</a:t>
            </a:r>
            <a:r>
              <a:rPr sz="1547" dirty="0"/>
              <a:t> s </a:t>
            </a:r>
            <a:r>
              <a:rPr sz="1547" dirty="0" err="1"/>
              <a:t>poraněním</a:t>
            </a:r>
            <a:r>
              <a:rPr sz="1547" dirty="0"/>
              <a:t> </a:t>
            </a:r>
            <a:r>
              <a:rPr sz="1547" dirty="0" err="1"/>
              <a:t>mozku</a:t>
            </a:r>
            <a:r>
              <a:rPr sz="1547" dirty="0"/>
              <a:t> </a:t>
            </a:r>
            <a:r>
              <a:rPr sz="1547" dirty="0" err="1"/>
              <a:t>testové</a:t>
            </a:r>
            <a:r>
              <a:rPr sz="1547" dirty="0"/>
              <a:t> </a:t>
            </a:r>
            <a:r>
              <a:rPr sz="1547" dirty="0" err="1"/>
              <a:t>vyšetření</a:t>
            </a:r>
            <a:r>
              <a:rPr sz="1547" dirty="0"/>
              <a:t> </a:t>
            </a:r>
            <a:r>
              <a:rPr sz="1547" dirty="0" err="1"/>
              <a:t>pozornosti</a:t>
            </a:r>
            <a:r>
              <a:rPr sz="1547" dirty="0"/>
              <a:t> </a:t>
            </a:r>
            <a:r>
              <a:rPr sz="1547" dirty="0" err="1"/>
              <a:t>nezvládne</a:t>
            </a:r>
            <a:r>
              <a:rPr sz="1547" dirty="0"/>
              <a:t> - </a:t>
            </a:r>
            <a:r>
              <a:rPr sz="1547" dirty="0" err="1"/>
              <a:t>nutno</a:t>
            </a:r>
            <a:r>
              <a:rPr sz="1547" dirty="0"/>
              <a:t> </a:t>
            </a:r>
            <a:r>
              <a:rPr sz="1547" dirty="0" err="1"/>
              <a:t>postupovat</a:t>
            </a:r>
            <a:r>
              <a:rPr sz="1547" dirty="0"/>
              <a:t> </a:t>
            </a:r>
            <a:r>
              <a:rPr sz="1547" dirty="0" err="1"/>
              <a:t>alternativně</a:t>
            </a:r>
            <a:r>
              <a:rPr sz="1547" dirty="0"/>
              <a:t> (</a:t>
            </a:r>
            <a:r>
              <a:rPr sz="1547" dirty="0" err="1"/>
              <a:t>kvalitu</a:t>
            </a:r>
            <a:r>
              <a:rPr sz="1547" dirty="0"/>
              <a:t> </a:t>
            </a:r>
            <a:r>
              <a:rPr sz="1547" dirty="0" err="1"/>
              <a:t>koncentrace</a:t>
            </a:r>
            <a:r>
              <a:rPr sz="1547" dirty="0"/>
              <a:t> </a:t>
            </a:r>
            <a:r>
              <a:rPr sz="1547" dirty="0" err="1"/>
              <a:t>odpozorovat</a:t>
            </a:r>
            <a:r>
              <a:rPr sz="1547" dirty="0"/>
              <a:t> v </a:t>
            </a:r>
            <a:r>
              <a:rPr sz="1547" dirty="0" err="1"/>
              <a:t>konverzaci</a:t>
            </a:r>
            <a:r>
              <a:rPr sz="1547" dirty="0"/>
              <a:t>, </a:t>
            </a:r>
            <a:r>
              <a:rPr sz="1547" dirty="0" err="1"/>
              <a:t>při</a:t>
            </a:r>
            <a:r>
              <a:rPr sz="1547" dirty="0"/>
              <a:t> </a:t>
            </a:r>
            <a:r>
              <a:rPr sz="1547" dirty="0" err="1"/>
              <a:t>práci</a:t>
            </a:r>
            <a:r>
              <a:rPr sz="1547" dirty="0"/>
              <a:t> </a:t>
            </a:r>
            <a:r>
              <a:rPr sz="1547" dirty="0" err="1"/>
              <a:t>na</a:t>
            </a:r>
            <a:r>
              <a:rPr sz="1547" dirty="0"/>
              <a:t> </a:t>
            </a:r>
            <a:r>
              <a:rPr sz="1547" dirty="0" err="1"/>
              <a:t>testech</a:t>
            </a:r>
            <a:r>
              <a:rPr sz="1547" dirty="0"/>
              <a:t> </a:t>
            </a:r>
            <a:r>
              <a:rPr sz="1547" dirty="0" err="1"/>
              <a:t>jiného</a:t>
            </a:r>
            <a:r>
              <a:rPr sz="1547" dirty="0"/>
              <a:t> </a:t>
            </a:r>
            <a:r>
              <a:rPr sz="1547" dirty="0" err="1"/>
              <a:t>typu</a:t>
            </a:r>
            <a:r>
              <a:rPr sz="1547" dirty="0"/>
              <a:t>); </a:t>
            </a:r>
            <a:r>
              <a:rPr sz="1547" dirty="0" err="1"/>
              <a:t>křivka</a:t>
            </a:r>
            <a:r>
              <a:rPr sz="1547" dirty="0"/>
              <a:t> </a:t>
            </a:r>
            <a:r>
              <a:rPr sz="1547" dirty="0" err="1"/>
              <a:t>výkonu</a:t>
            </a:r>
            <a:r>
              <a:rPr sz="1547" dirty="0"/>
              <a:t> (</a:t>
            </a:r>
            <a:r>
              <a:rPr sz="1547" dirty="0" err="1"/>
              <a:t>rozložení</a:t>
            </a:r>
            <a:r>
              <a:rPr sz="1547" dirty="0"/>
              <a:t> </a:t>
            </a:r>
            <a:r>
              <a:rPr sz="1547" dirty="0" err="1"/>
              <a:t>chyb</a:t>
            </a:r>
            <a:r>
              <a:rPr sz="1547" dirty="0"/>
              <a:t>), </a:t>
            </a:r>
            <a:r>
              <a:rPr sz="1547" dirty="0" err="1"/>
              <a:t>kolísání</a:t>
            </a:r>
            <a:r>
              <a:rPr sz="1547" dirty="0"/>
              <a:t> </a:t>
            </a:r>
            <a:r>
              <a:rPr sz="1547" dirty="0" err="1"/>
              <a:t>či</a:t>
            </a:r>
            <a:r>
              <a:rPr sz="1547" dirty="0"/>
              <a:t> </a:t>
            </a:r>
            <a:r>
              <a:rPr sz="1547" dirty="0" err="1"/>
              <a:t>úbytek</a:t>
            </a:r>
            <a:r>
              <a:rPr sz="1547" dirty="0"/>
              <a:t> </a:t>
            </a:r>
            <a:r>
              <a:rPr sz="1547" dirty="0" err="1"/>
              <a:t>rychlosti</a:t>
            </a:r>
            <a:r>
              <a:rPr sz="1547" dirty="0"/>
              <a:t>, </a:t>
            </a:r>
            <a:r>
              <a:rPr sz="1547" dirty="0" err="1"/>
              <a:t>ulpívavost</a:t>
            </a:r>
            <a:r>
              <a:rPr sz="1547" dirty="0"/>
              <a:t> </a:t>
            </a:r>
            <a:r>
              <a:rPr sz="1547" dirty="0" err="1"/>
              <a:t>či</a:t>
            </a:r>
            <a:r>
              <a:rPr sz="1547" dirty="0"/>
              <a:t> </a:t>
            </a:r>
            <a:r>
              <a:rPr sz="1547" dirty="0" err="1"/>
              <a:t>zabíhavost</a:t>
            </a:r>
            <a:r>
              <a:rPr sz="1547" dirty="0"/>
              <a:t> </a:t>
            </a:r>
            <a:r>
              <a:rPr sz="1547" dirty="0" err="1"/>
              <a:t>pacienta</a:t>
            </a:r>
            <a:r>
              <a:rPr sz="1547" dirty="0"/>
              <a:t> - </a:t>
            </a:r>
            <a:r>
              <a:rPr sz="1547" dirty="0" err="1"/>
              <a:t>ukazatelé</a:t>
            </a:r>
            <a:r>
              <a:rPr sz="1547" dirty="0"/>
              <a:t>, </a:t>
            </a:r>
            <a:r>
              <a:rPr sz="1547" dirty="0" err="1"/>
              <a:t>jak</a:t>
            </a:r>
            <a:r>
              <a:rPr sz="1547" dirty="0"/>
              <a:t> </a:t>
            </a:r>
            <a:r>
              <a:rPr sz="1547" dirty="0" err="1"/>
              <a:t>na</a:t>
            </a:r>
            <a:r>
              <a:rPr sz="1547" dirty="0"/>
              <a:t> tom </a:t>
            </a:r>
            <a:r>
              <a:rPr sz="1547" dirty="0" err="1"/>
              <a:t>pacient</a:t>
            </a:r>
            <a:r>
              <a:rPr sz="1547" dirty="0"/>
              <a:t> se </a:t>
            </a:r>
            <a:r>
              <a:rPr sz="1547" dirty="0" err="1"/>
              <a:t>schopností</a:t>
            </a:r>
            <a:r>
              <a:rPr sz="1547" dirty="0"/>
              <a:t> </a:t>
            </a:r>
            <a:r>
              <a:rPr sz="1547" dirty="0" err="1"/>
              <a:t>soustředit</a:t>
            </a:r>
            <a:r>
              <a:rPr sz="1547" dirty="0"/>
              <a:t> se je</a:t>
            </a:r>
          </a:p>
          <a:p>
            <a:pPr marL="209394" indent="-209394" defTabSz="275203">
              <a:lnSpc>
                <a:spcPct val="100000"/>
              </a:lnSpc>
              <a:spcBef>
                <a:spcPts val="1969"/>
              </a:spcBef>
              <a:defRPr sz="2144"/>
            </a:pPr>
            <a:r>
              <a:rPr lang="cs-CZ" sz="1547" dirty="0" err="1"/>
              <a:t>n</a:t>
            </a:r>
            <a:r>
              <a:rPr sz="1547" dirty="0" err="1"/>
              <a:t>ezaměňovat</a:t>
            </a:r>
            <a:r>
              <a:rPr sz="1547" dirty="0"/>
              <a:t> </a:t>
            </a:r>
            <a:r>
              <a:rPr sz="1547" dirty="0" err="1"/>
              <a:t>vyšetření</a:t>
            </a:r>
            <a:r>
              <a:rPr sz="1547" dirty="0"/>
              <a:t> </a:t>
            </a:r>
            <a:r>
              <a:rPr sz="1547" dirty="0" err="1"/>
              <a:t>pozornosti</a:t>
            </a:r>
            <a:r>
              <a:rPr sz="1547" dirty="0"/>
              <a:t> s </a:t>
            </a:r>
            <a:r>
              <a:rPr sz="1547" dirty="0" err="1"/>
              <a:t>vyšetřením</a:t>
            </a:r>
            <a:r>
              <a:rPr sz="1547" dirty="0"/>
              <a:t> </a:t>
            </a:r>
            <a:r>
              <a:rPr sz="1547" dirty="0" err="1"/>
              <a:t>bdělosti</a:t>
            </a:r>
            <a:r>
              <a:rPr sz="1547" dirty="0"/>
              <a:t> (vigilance; </a:t>
            </a:r>
            <a:r>
              <a:rPr sz="1547" dirty="0" err="1"/>
              <a:t>např</a:t>
            </a:r>
            <a:r>
              <a:rPr sz="1547" dirty="0"/>
              <a:t>. u </a:t>
            </a:r>
            <a:r>
              <a:rPr sz="1547" dirty="0" err="1"/>
              <a:t>podezření</a:t>
            </a:r>
            <a:r>
              <a:rPr sz="1547" dirty="0"/>
              <a:t> </a:t>
            </a:r>
            <a:r>
              <a:rPr sz="1547" dirty="0" err="1"/>
              <a:t>na</a:t>
            </a:r>
            <a:r>
              <a:rPr sz="1547" dirty="0"/>
              <a:t> </a:t>
            </a:r>
            <a:r>
              <a:rPr sz="1547" dirty="0" err="1"/>
              <a:t>mikroabsence</a:t>
            </a:r>
            <a:r>
              <a:rPr sz="1547" dirty="0"/>
              <a:t>) !! - to je </a:t>
            </a:r>
            <a:r>
              <a:rPr sz="1547" dirty="0" err="1"/>
              <a:t>prováděno</a:t>
            </a:r>
            <a:r>
              <a:rPr sz="1547" dirty="0"/>
              <a:t> </a:t>
            </a:r>
            <a:r>
              <a:rPr sz="1547" dirty="0" err="1"/>
              <a:t>neurologickými</a:t>
            </a:r>
            <a:r>
              <a:rPr sz="1547" dirty="0"/>
              <a:t> </a:t>
            </a:r>
            <a:r>
              <a:rPr sz="1547" dirty="0" err="1"/>
              <a:t>metodami</a:t>
            </a:r>
            <a:r>
              <a:rPr sz="1547" dirty="0"/>
              <a:t> a </a:t>
            </a:r>
            <a:r>
              <a:rPr sz="1547" dirty="0" err="1"/>
              <a:t>trvá</a:t>
            </a:r>
            <a:r>
              <a:rPr sz="1547" dirty="0"/>
              <a:t> 24 </a:t>
            </a:r>
            <a:r>
              <a:rPr sz="1547" dirty="0" err="1"/>
              <a:t>nebo</a:t>
            </a:r>
            <a:r>
              <a:rPr sz="1547" dirty="0"/>
              <a:t> </a:t>
            </a:r>
            <a:r>
              <a:rPr sz="1547" dirty="0" err="1"/>
              <a:t>i</a:t>
            </a:r>
            <a:r>
              <a:rPr sz="1547" dirty="0"/>
              <a:t> </a:t>
            </a:r>
            <a:r>
              <a:rPr sz="1547" dirty="0" err="1"/>
              <a:t>více</a:t>
            </a:r>
            <a:r>
              <a:rPr sz="1547" dirty="0"/>
              <a:t> </a:t>
            </a:r>
            <a:r>
              <a:rPr sz="1547" dirty="0" err="1"/>
              <a:t>hodin</a:t>
            </a:r>
            <a:endParaRPr sz="1547" dirty="0"/>
          </a:p>
          <a:p>
            <a:pPr marL="209394" indent="-209394" defTabSz="275203">
              <a:lnSpc>
                <a:spcPct val="100000"/>
              </a:lnSpc>
              <a:spcBef>
                <a:spcPts val="1969"/>
              </a:spcBef>
              <a:defRPr sz="2144"/>
            </a:pPr>
            <a:r>
              <a:rPr sz="1547" dirty="0" err="1"/>
              <a:t>Bourdonův</a:t>
            </a:r>
            <a:r>
              <a:rPr sz="1547" dirty="0"/>
              <a:t> test; </a:t>
            </a:r>
            <a:r>
              <a:rPr sz="1547" dirty="0" err="1"/>
              <a:t>Číselný</a:t>
            </a:r>
            <a:r>
              <a:rPr sz="1547" dirty="0"/>
              <a:t> </a:t>
            </a:r>
            <a:r>
              <a:rPr sz="1547" dirty="0" err="1"/>
              <a:t>čtverec</a:t>
            </a:r>
            <a:r>
              <a:rPr sz="1547" dirty="0"/>
              <a:t>; </a:t>
            </a:r>
            <a:r>
              <a:rPr sz="1547" dirty="0" err="1"/>
              <a:t>Číselný</a:t>
            </a:r>
            <a:r>
              <a:rPr sz="1547" dirty="0"/>
              <a:t> </a:t>
            </a:r>
            <a:r>
              <a:rPr sz="1547" dirty="0" err="1"/>
              <a:t>obdélník</a:t>
            </a:r>
            <a:r>
              <a:rPr sz="1547" dirty="0"/>
              <a:t>; Rey-</a:t>
            </a:r>
            <a:r>
              <a:rPr sz="1547" dirty="0" err="1"/>
              <a:t>Osterriethova</a:t>
            </a:r>
            <a:r>
              <a:rPr sz="1547" dirty="0"/>
              <a:t> </a:t>
            </a:r>
            <a:r>
              <a:rPr sz="1547" dirty="0" err="1"/>
              <a:t>figura</a:t>
            </a:r>
            <a:endParaRPr sz="1547" dirty="0"/>
          </a:p>
          <a:p>
            <a:pPr marL="209394" indent="-209394" defTabSz="275203">
              <a:lnSpc>
                <a:spcPct val="100000"/>
              </a:lnSpc>
              <a:spcBef>
                <a:spcPts val="1969"/>
              </a:spcBef>
              <a:defRPr sz="2144"/>
            </a:pPr>
            <a:r>
              <a:rPr lang="cs-CZ" sz="1547" dirty="0"/>
              <a:t>v</a:t>
            </a:r>
            <a:r>
              <a:rPr sz="1547" dirty="0"/>
              <a:t> </a:t>
            </a:r>
            <a:r>
              <a:rPr sz="1547" dirty="0" err="1"/>
              <a:t>klinické</a:t>
            </a:r>
            <a:r>
              <a:rPr sz="1547" dirty="0"/>
              <a:t> </a:t>
            </a:r>
            <a:r>
              <a:rPr sz="1547" dirty="0" err="1"/>
              <a:t>praxi</a:t>
            </a:r>
            <a:r>
              <a:rPr sz="1547" dirty="0"/>
              <a:t> </a:t>
            </a:r>
            <a:r>
              <a:rPr sz="1547" dirty="0" err="1"/>
              <a:t>používáme</a:t>
            </a:r>
            <a:r>
              <a:rPr sz="1547" dirty="0"/>
              <a:t>, co </a:t>
            </a:r>
            <a:r>
              <a:rPr sz="1547" dirty="0" err="1"/>
              <a:t>použít</a:t>
            </a:r>
            <a:r>
              <a:rPr sz="1547" dirty="0"/>
              <a:t> </a:t>
            </a:r>
            <a:r>
              <a:rPr sz="1547" dirty="0" err="1"/>
              <a:t>lze</a:t>
            </a:r>
            <a:r>
              <a:rPr sz="1547" dirty="0"/>
              <a:t>, </a:t>
            </a:r>
            <a:r>
              <a:rPr sz="1547" dirty="0" err="1"/>
              <a:t>tvořivost</a:t>
            </a:r>
            <a:r>
              <a:rPr sz="1547" dirty="0"/>
              <a:t> a </a:t>
            </a:r>
            <a:r>
              <a:rPr sz="1547" dirty="0" err="1"/>
              <a:t>adaptabilita</a:t>
            </a:r>
            <a:r>
              <a:rPr sz="1547" dirty="0"/>
              <a:t> je </a:t>
            </a:r>
            <a:r>
              <a:rPr sz="1547" dirty="0" err="1"/>
              <a:t>přípustná</a:t>
            </a:r>
            <a:r>
              <a:rPr sz="1547" dirty="0"/>
              <a:t> </a:t>
            </a:r>
            <a:r>
              <a:rPr lang="cs-CZ" sz="1547" b="1" dirty="0"/>
              <a:t>X</a:t>
            </a:r>
            <a:r>
              <a:rPr sz="1547" dirty="0"/>
              <a:t> </a:t>
            </a:r>
            <a:r>
              <a:rPr lang="cs-CZ" sz="1547" dirty="0"/>
              <a:t>                         </a:t>
            </a:r>
            <a:r>
              <a:rPr sz="1547" dirty="0"/>
              <a:t>v </a:t>
            </a:r>
            <a:r>
              <a:rPr sz="1547" dirty="0" err="1"/>
              <a:t>jakékoli</a:t>
            </a:r>
            <a:r>
              <a:rPr sz="1547" dirty="0"/>
              <a:t> </a:t>
            </a:r>
            <a:r>
              <a:rPr sz="1547" dirty="0" err="1"/>
              <a:t>posudkové</a:t>
            </a:r>
            <a:r>
              <a:rPr sz="1547" dirty="0"/>
              <a:t> </a:t>
            </a:r>
            <a:r>
              <a:rPr sz="1547" dirty="0" err="1"/>
              <a:t>práci</a:t>
            </a:r>
            <a:r>
              <a:rPr sz="1547" dirty="0"/>
              <a:t> (</a:t>
            </a:r>
            <a:r>
              <a:rPr sz="1547" dirty="0" err="1"/>
              <a:t>řidiči</a:t>
            </a:r>
            <a:r>
              <a:rPr sz="1547" dirty="0"/>
              <a:t>, </a:t>
            </a:r>
            <a:r>
              <a:rPr sz="1547" dirty="0" err="1"/>
              <a:t>způsobilost</a:t>
            </a:r>
            <a:r>
              <a:rPr sz="1547" dirty="0"/>
              <a:t> k </a:t>
            </a:r>
            <a:r>
              <a:rPr sz="1547" dirty="0" err="1"/>
              <a:t>výkonu</a:t>
            </a:r>
            <a:r>
              <a:rPr sz="1547" dirty="0"/>
              <a:t> </a:t>
            </a:r>
            <a:r>
              <a:rPr sz="1547" dirty="0" err="1"/>
              <a:t>určité</a:t>
            </a:r>
            <a:r>
              <a:rPr sz="1547" dirty="0"/>
              <a:t> </a:t>
            </a:r>
            <a:r>
              <a:rPr sz="1547" dirty="0" err="1"/>
              <a:t>pracovní</a:t>
            </a:r>
            <a:r>
              <a:rPr sz="1547" dirty="0"/>
              <a:t> </a:t>
            </a:r>
            <a:r>
              <a:rPr sz="1547" dirty="0" err="1"/>
              <a:t>činnosti</a:t>
            </a:r>
            <a:r>
              <a:rPr sz="1547" dirty="0"/>
              <a:t>) je </a:t>
            </a:r>
            <a:r>
              <a:rPr sz="1547" dirty="0" err="1"/>
              <a:t>nezbytné</a:t>
            </a:r>
            <a:r>
              <a:rPr sz="1547" dirty="0"/>
              <a:t> </a:t>
            </a:r>
            <a:r>
              <a:rPr sz="1547" dirty="0" err="1"/>
              <a:t>náročné</a:t>
            </a:r>
            <a:r>
              <a:rPr sz="1547" dirty="0"/>
              <a:t> </a:t>
            </a:r>
            <a:r>
              <a:rPr sz="1547" dirty="0" err="1"/>
              <a:t>standardní</a:t>
            </a:r>
            <a:r>
              <a:rPr sz="1547" dirty="0"/>
              <a:t> </a:t>
            </a:r>
            <a:r>
              <a:rPr sz="1547" dirty="0" err="1"/>
              <a:t>vyšetření</a:t>
            </a:r>
            <a:r>
              <a:rPr sz="1547" dirty="0"/>
              <a:t> s </a:t>
            </a:r>
            <a:r>
              <a:rPr sz="1547" dirty="0" err="1"/>
              <a:t>využitím</a:t>
            </a:r>
            <a:r>
              <a:rPr sz="1547" dirty="0"/>
              <a:t> </a:t>
            </a:r>
            <a:r>
              <a:rPr sz="1547" dirty="0" err="1"/>
              <a:t>norem</a:t>
            </a:r>
            <a:endParaRPr sz="1547" dirty="0"/>
          </a:p>
        </p:txBody>
      </p:sp>
    </p:spTree>
    <p:extLst>
      <p:ext uri="{BB962C8B-B14F-4D97-AF65-F5344CB8AC3E}">
        <p14:creationId xmlns:p14="http://schemas.microsoft.com/office/powerpoint/2010/main" val="245628098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roblém laterality"/>
          <p:cNvSpPr txBox="1">
            <a:spLocks noGrp="1"/>
          </p:cNvSpPr>
          <p:nvPr>
            <p:ph type="title"/>
          </p:nvPr>
        </p:nvSpPr>
        <p:spPr>
          <a:xfrm>
            <a:off x="3695700" y="208317"/>
            <a:ext cx="6377940" cy="129302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3375" dirty="0" err="1"/>
              <a:t>Problém</a:t>
            </a:r>
            <a:r>
              <a:rPr sz="3375" dirty="0"/>
              <a:t> laterality</a:t>
            </a:r>
          </a:p>
        </p:txBody>
      </p:sp>
      <p:sp>
        <p:nvSpPr>
          <p:cNvPr id="227" name="Levá strana mozku - řečové fce, praktický výkon činností (apraxie)…"/>
          <p:cNvSpPr txBox="1">
            <a:spLocks noGrp="1"/>
          </p:cNvSpPr>
          <p:nvPr>
            <p:ph type="body" idx="1"/>
          </p:nvPr>
        </p:nvSpPr>
        <p:spPr>
          <a:xfrm>
            <a:off x="1897599" y="1685539"/>
            <a:ext cx="8332122" cy="49349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03143" indent="-203143" defTabSz="266987">
              <a:lnSpc>
                <a:spcPct val="100000"/>
              </a:lnSpc>
              <a:spcBef>
                <a:spcPts val="1898"/>
              </a:spcBef>
              <a:defRPr sz="2080"/>
            </a:pPr>
            <a:r>
              <a:rPr lang="cs-CZ" sz="1547" b="1" dirty="0"/>
              <a:t>l</a:t>
            </a:r>
            <a:r>
              <a:rPr sz="1547" b="1" dirty="0" err="1"/>
              <a:t>evá</a:t>
            </a:r>
            <a:r>
              <a:rPr sz="1547" b="1" dirty="0"/>
              <a:t> </a:t>
            </a:r>
            <a:r>
              <a:rPr sz="1547" b="1" dirty="0" err="1"/>
              <a:t>strana</a:t>
            </a:r>
            <a:r>
              <a:rPr sz="1547" b="1" dirty="0"/>
              <a:t> </a:t>
            </a:r>
            <a:r>
              <a:rPr sz="1547" b="1" dirty="0" err="1"/>
              <a:t>mozku</a:t>
            </a:r>
            <a:r>
              <a:rPr sz="1547" b="1" dirty="0"/>
              <a:t> </a:t>
            </a:r>
            <a:r>
              <a:rPr sz="1547" dirty="0"/>
              <a:t>- </a:t>
            </a:r>
            <a:r>
              <a:rPr sz="1547" dirty="0" err="1"/>
              <a:t>řečové</a:t>
            </a:r>
            <a:r>
              <a:rPr sz="1547" dirty="0"/>
              <a:t> </a:t>
            </a:r>
            <a:r>
              <a:rPr sz="1547" dirty="0" err="1"/>
              <a:t>fce</a:t>
            </a:r>
            <a:r>
              <a:rPr sz="1547" dirty="0"/>
              <a:t>, </a:t>
            </a:r>
            <a:r>
              <a:rPr sz="1547" dirty="0" err="1"/>
              <a:t>praktický</a:t>
            </a:r>
            <a:r>
              <a:rPr sz="1547" dirty="0"/>
              <a:t> </a:t>
            </a:r>
            <a:r>
              <a:rPr sz="1547" dirty="0" err="1"/>
              <a:t>výkon</a:t>
            </a:r>
            <a:r>
              <a:rPr sz="1547" dirty="0"/>
              <a:t> </a:t>
            </a:r>
            <a:r>
              <a:rPr sz="1547" dirty="0" err="1"/>
              <a:t>činností</a:t>
            </a:r>
            <a:r>
              <a:rPr sz="1547" dirty="0"/>
              <a:t> (</a:t>
            </a:r>
            <a:r>
              <a:rPr sz="1547" dirty="0" err="1"/>
              <a:t>apraxie</a:t>
            </a:r>
            <a:r>
              <a:rPr sz="1547" dirty="0"/>
              <a:t>)</a:t>
            </a:r>
          </a:p>
          <a:p>
            <a:pPr marL="203143" indent="-203143" defTabSz="266987">
              <a:lnSpc>
                <a:spcPct val="100000"/>
              </a:lnSpc>
              <a:spcBef>
                <a:spcPts val="1898"/>
              </a:spcBef>
              <a:defRPr sz="2080"/>
            </a:pPr>
            <a:r>
              <a:rPr lang="cs-CZ" sz="1547" b="1" dirty="0" err="1"/>
              <a:t>p</a:t>
            </a:r>
            <a:r>
              <a:rPr sz="1547" b="1" dirty="0" err="1"/>
              <a:t>ravá</a:t>
            </a:r>
            <a:r>
              <a:rPr sz="1547" b="1" dirty="0"/>
              <a:t> </a:t>
            </a:r>
            <a:r>
              <a:rPr sz="1547" b="1" dirty="0" err="1"/>
              <a:t>strana</a:t>
            </a:r>
            <a:r>
              <a:rPr sz="1547" b="1" dirty="0"/>
              <a:t> </a:t>
            </a:r>
            <a:r>
              <a:rPr sz="1547" dirty="0"/>
              <a:t>- </a:t>
            </a:r>
            <a:r>
              <a:rPr sz="1547" dirty="0" err="1"/>
              <a:t>zrakové</a:t>
            </a:r>
            <a:r>
              <a:rPr sz="1547" dirty="0"/>
              <a:t> a </a:t>
            </a:r>
            <a:r>
              <a:rPr sz="1547" dirty="0" err="1"/>
              <a:t>prostorové</a:t>
            </a:r>
            <a:r>
              <a:rPr sz="1547" dirty="0"/>
              <a:t> </a:t>
            </a:r>
            <a:r>
              <a:rPr sz="1547" dirty="0" err="1"/>
              <a:t>vnímání</a:t>
            </a:r>
            <a:r>
              <a:rPr sz="1547" dirty="0"/>
              <a:t>, </a:t>
            </a:r>
            <a:r>
              <a:rPr sz="1547" dirty="0" err="1"/>
              <a:t>pozornost</a:t>
            </a:r>
            <a:r>
              <a:rPr sz="1547" dirty="0"/>
              <a:t> a </a:t>
            </a:r>
            <a:r>
              <a:rPr sz="1547" dirty="0" err="1"/>
              <a:t>emoce</a:t>
            </a:r>
            <a:endParaRPr sz="1547" dirty="0"/>
          </a:p>
          <a:p>
            <a:pPr marL="203143" indent="-203143" defTabSz="266987">
              <a:lnSpc>
                <a:spcPct val="100000"/>
              </a:lnSpc>
              <a:spcBef>
                <a:spcPts val="1898"/>
              </a:spcBef>
              <a:defRPr sz="2080"/>
            </a:pPr>
            <a:r>
              <a:rPr lang="cs-CZ" sz="1547" dirty="0"/>
              <a:t>v</a:t>
            </a:r>
            <a:r>
              <a:rPr sz="1547" dirty="0"/>
              <a:t> </a:t>
            </a:r>
            <a:r>
              <a:rPr sz="1547" dirty="0" err="1"/>
              <a:t>praxi</a:t>
            </a:r>
            <a:r>
              <a:rPr sz="1547" dirty="0"/>
              <a:t> </a:t>
            </a:r>
            <a:r>
              <a:rPr sz="1547" dirty="0" err="1"/>
              <a:t>často</a:t>
            </a:r>
            <a:r>
              <a:rPr sz="1547" dirty="0"/>
              <a:t> </a:t>
            </a:r>
            <a:r>
              <a:rPr sz="1547" b="1" dirty="0" err="1"/>
              <a:t>unilaterální</a:t>
            </a:r>
            <a:r>
              <a:rPr sz="1547" b="1" dirty="0"/>
              <a:t> </a:t>
            </a:r>
            <a:r>
              <a:rPr sz="1547" b="1" dirty="0" err="1"/>
              <a:t>neglekt</a:t>
            </a:r>
            <a:r>
              <a:rPr sz="1547" b="1" dirty="0"/>
              <a:t> </a:t>
            </a:r>
            <a:r>
              <a:rPr sz="1547" dirty="0"/>
              <a:t>- </a:t>
            </a:r>
            <a:r>
              <a:rPr sz="1547" dirty="0" err="1"/>
              <a:t>opomíjení</a:t>
            </a:r>
            <a:r>
              <a:rPr sz="1547" dirty="0"/>
              <a:t>, </a:t>
            </a:r>
            <a:r>
              <a:rPr sz="1547" dirty="0" err="1"/>
              <a:t>nebrání</a:t>
            </a:r>
            <a:r>
              <a:rPr sz="1547" dirty="0"/>
              <a:t> </a:t>
            </a:r>
            <a:r>
              <a:rPr sz="1547" dirty="0" err="1"/>
              <a:t>na</a:t>
            </a:r>
            <a:r>
              <a:rPr sz="1547" dirty="0"/>
              <a:t> </a:t>
            </a:r>
            <a:r>
              <a:rPr sz="1547" dirty="0" err="1"/>
              <a:t>vědomí</a:t>
            </a:r>
            <a:r>
              <a:rPr sz="1547" dirty="0"/>
              <a:t> </a:t>
            </a:r>
            <a:r>
              <a:rPr sz="1547" dirty="0" err="1"/>
              <a:t>jedné</a:t>
            </a:r>
            <a:r>
              <a:rPr sz="1547" dirty="0"/>
              <a:t> </a:t>
            </a:r>
            <a:r>
              <a:rPr sz="1547" dirty="0" err="1"/>
              <a:t>strany</a:t>
            </a:r>
            <a:r>
              <a:rPr sz="1547" dirty="0"/>
              <a:t>; </a:t>
            </a:r>
            <a:r>
              <a:rPr sz="1547" dirty="0" err="1"/>
              <a:t>projev</a:t>
            </a:r>
            <a:r>
              <a:rPr sz="1547" dirty="0"/>
              <a:t> v </a:t>
            </a:r>
            <a:r>
              <a:rPr sz="1547" dirty="0" err="1"/>
              <a:t>kresbě</a:t>
            </a:r>
            <a:r>
              <a:rPr sz="1547" dirty="0"/>
              <a:t> - </a:t>
            </a:r>
            <a:r>
              <a:rPr sz="1547" dirty="0" err="1"/>
              <a:t>jen</a:t>
            </a:r>
            <a:r>
              <a:rPr sz="1547" dirty="0"/>
              <a:t> </a:t>
            </a:r>
            <a:r>
              <a:rPr sz="1547" dirty="0" err="1"/>
              <a:t>jedna</a:t>
            </a:r>
            <a:r>
              <a:rPr sz="1547" dirty="0"/>
              <a:t> </a:t>
            </a:r>
            <a:r>
              <a:rPr sz="1547" dirty="0" err="1"/>
              <a:t>strana</a:t>
            </a:r>
            <a:r>
              <a:rPr sz="1547" dirty="0"/>
              <a:t> </a:t>
            </a:r>
            <a:r>
              <a:rPr sz="1547" dirty="0" err="1"/>
              <a:t>scény</a:t>
            </a:r>
            <a:r>
              <a:rPr sz="1547" dirty="0"/>
              <a:t>, </a:t>
            </a:r>
            <a:r>
              <a:rPr sz="1547" dirty="0" err="1"/>
              <a:t>stromu</a:t>
            </a:r>
            <a:r>
              <a:rPr sz="1547" dirty="0"/>
              <a:t>,..; </a:t>
            </a:r>
            <a:r>
              <a:rPr sz="1547" dirty="0" err="1"/>
              <a:t>i</a:t>
            </a:r>
            <a:r>
              <a:rPr sz="1547" dirty="0"/>
              <a:t> v </a:t>
            </a:r>
            <a:r>
              <a:rPr sz="1547" dirty="0" err="1"/>
              <a:t>každodenní</a:t>
            </a:r>
            <a:r>
              <a:rPr sz="1547" dirty="0"/>
              <a:t> </a:t>
            </a:r>
            <a:r>
              <a:rPr sz="1547" dirty="0" err="1"/>
              <a:t>praxi</a:t>
            </a:r>
            <a:r>
              <a:rPr sz="1547" dirty="0"/>
              <a:t> - </a:t>
            </a:r>
            <a:r>
              <a:rPr sz="1547" dirty="0" err="1"/>
              <a:t>nebere</a:t>
            </a:r>
            <a:r>
              <a:rPr sz="1547" dirty="0"/>
              <a:t> </a:t>
            </a:r>
            <a:r>
              <a:rPr sz="1547" dirty="0" err="1"/>
              <a:t>na</a:t>
            </a:r>
            <a:r>
              <a:rPr sz="1547" dirty="0"/>
              <a:t> </a:t>
            </a:r>
            <a:r>
              <a:rPr sz="1547" dirty="0" err="1"/>
              <a:t>vědomí</a:t>
            </a:r>
            <a:r>
              <a:rPr sz="1547" dirty="0"/>
              <a:t> </a:t>
            </a:r>
            <a:r>
              <a:rPr sz="1547" dirty="0" err="1"/>
              <a:t>předměty</a:t>
            </a:r>
            <a:r>
              <a:rPr sz="1547" dirty="0"/>
              <a:t> </a:t>
            </a:r>
            <a:r>
              <a:rPr sz="1547" dirty="0" err="1"/>
              <a:t>na</a:t>
            </a:r>
            <a:r>
              <a:rPr sz="1547" dirty="0"/>
              <a:t> </a:t>
            </a:r>
            <a:r>
              <a:rPr sz="1547" dirty="0" err="1"/>
              <a:t>jedné</a:t>
            </a:r>
            <a:r>
              <a:rPr sz="1547" dirty="0"/>
              <a:t> </a:t>
            </a:r>
            <a:r>
              <a:rPr sz="1547" dirty="0" err="1"/>
              <a:t>straně</a:t>
            </a:r>
            <a:r>
              <a:rPr sz="1547" dirty="0"/>
              <a:t> </a:t>
            </a:r>
            <a:r>
              <a:rPr sz="1547" dirty="0" err="1"/>
              <a:t>stolu</a:t>
            </a:r>
            <a:r>
              <a:rPr sz="1547" dirty="0"/>
              <a:t>,...; </a:t>
            </a:r>
            <a:r>
              <a:rPr sz="1547" dirty="0" err="1"/>
              <a:t>problémy</a:t>
            </a:r>
            <a:r>
              <a:rPr sz="1547" dirty="0"/>
              <a:t> s </a:t>
            </a:r>
            <a:r>
              <a:rPr sz="1547" dirty="0" err="1"/>
              <a:t>oblékáním</a:t>
            </a:r>
            <a:r>
              <a:rPr sz="1547" dirty="0"/>
              <a:t>, </a:t>
            </a:r>
            <a:r>
              <a:rPr sz="1547" dirty="0" err="1"/>
              <a:t>holením</a:t>
            </a:r>
            <a:r>
              <a:rPr sz="1547" dirty="0"/>
              <a:t>, </a:t>
            </a:r>
            <a:r>
              <a:rPr sz="1547" dirty="0" err="1"/>
              <a:t>hygienou</a:t>
            </a:r>
            <a:r>
              <a:rPr sz="1547" dirty="0"/>
              <a:t>,...</a:t>
            </a:r>
          </a:p>
          <a:p>
            <a:pPr marL="203143" indent="-203143" defTabSz="266987">
              <a:lnSpc>
                <a:spcPct val="100000"/>
              </a:lnSpc>
              <a:spcBef>
                <a:spcPts val="1898"/>
              </a:spcBef>
              <a:defRPr sz="2080"/>
            </a:pPr>
            <a:r>
              <a:rPr lang="cs-CZ" sz="1547" dirty="0"/>
              <a:t>v</a:t>
            </a:r>
            <a:r>
              <a:rPr sz="1547" dirty="0"/>
              <a:t> </a:t>
            </a:r>
            <a:r>
              <a:rPr sz="1547" dirty="0" err="1"/>
              <a:t>praxi</a:t>
            </a:r>
            <a:r>
              <a:rPr sz="1547" dirty="0"/>
              <a:t> </a:t>
            </a:r>
            <a:r>
              <a:rPr sz="1547" dirty="0" err="1"/>
              <a:t>rutinně</a:t>
            </a:r>
            <a:r>
              <a:rPr sz="1547" dirty="0"/>
              <a:t> </a:t>
            </a:r>
            <a:r>
              <a:rPr sz="1547" dirty="0" err="1"/>
              <a:t>diagnostika</a:t>
            </a:r>
            <a:r>
              <a:rPr sz="1547" dirty="0"/>
              <a:t> </a:t>
            </a:r>
            <a:r>
              <a:rPr sz="1547" b="1" dirty="0"/>
              <a:t>dominance </a:t>
            </a:r>
            <a:r>
              <a:rPr sz="1547" b="1" dirty="0" err="1"/>
              <a:t>horní</a:t>
            </a:r>
            <a:r>
              <a:rPr sz="1547" b="1" dirty="0"/>
              <a:t> a </a:t>
            </a:r>
            <a:r>
              <a:rPr sz="1547" b="1" dirty="0" err="1"/>
              <a:t>dolní</a:t>
            </a:r>
            <a:r>
              <a:rPr sz="1547" b="1" dirty="0"/>
              <a:t> </a:t>
            </a:r>
            <a:r>
              <a:rPr sz="1547" b="1" dirty="0" err="1"/>
              <a:t>končetiny</a:t>
            </a:r>
            <a:r>
              <a:rPr sz="1547" b="1" dirty="0"/>
              <a:t>, </a:t>
            </a:r>
            <a:r>
              <a:rPr sz="1547" b="1" dirty="0" err="1"/>
              <a:t>oka</a:t>
            </a:r>
            <a:r>
              <a:rPr sz="1547" b="1" dirty="0"/>
              <a:t> a </a:t>
            </a:r>
            <a:r>
              <a:rPr sz="1547" b="1" dirty="0" err="1"/>
              <a:t>ucha</a:t>
            </a:r>
            <a:r>
              <a:rPr sz="1547" b="1" dirty="0"/>
              <a:t> </a:t>
            </a:r>
            <a:r>
              <a:rPr sz="1547" dirty="0"/>
              <a:t>- s </a:t>
            </a:r>
            <a:r>
              <a:rPr sz="1547" dirty="0" err="1"/>
              <a:t>cílem</a:t>
            </a:r>
            <a:r>
              <a:rPr sz="1547" dirty="0"/>
              <a:t> </a:t>
            </a:r>
            <a:r>
              <a:rPr sz="1547" dirty="0" err="1"/>
              <a:t>zjistit</a:t>
            </a:r>
            <a:r>
              <a:rPr sz="1547" dirty="0"/>
              <a:t> </a:t>
            </a:r>
            <a:r>
              <a:rPr sz="1547" dirty="0" err="1"/>
              <a:t>dominanci</a:t>
            </a:r>
            <a:r>
              <a:rPr sz="1547" dirty="0"/>
              <a:t> </a:t>
            </a:r>
            <a:r>
              <a:rPr sz="1547" dirty="0" err="1"/>
              <a:t>smyslových</a:t>
            </a:r>
            <a:r>
              <a:rPr sz="1547" dirty="0"/>
              <a:t> </a:t>
            </a:r>
            <a:r>
              <a:rPr sz="1547" dirty="0" err="1"/>
              <a:t>orgánů</a:t>
            </a:r>
            <a:r>
              <a:rPr sz="1547" dirty="0"/>
              <a:t>, </a:t>
            </a:r>
            <a:r>
              <a:rPr sz="1547" dirty="0" err="1"/>
              <a:t>dominanci</a:t>
            </a:r>
            <a:r>
              <a:rPr sz="1547" dirty="0"/>
              <a:t> </a:t>
            </a:r>
            <a:r>
              <a:rPr sz="1547" dirty="0" err="1"/>
              <a:t>ruky</a:t>
            </a:r>
            <a:r>
              <a:rPr sz="1547" dirty="0"/>
              <a:t> a </a:t>
            </a:r>
            <a:r>
              <a:rPr sz="1547" dirty="0" err="1"/>
              <a:t>dominanci</a:t>
            </a:r>
            <a:r>
              <a:rPr sz="1547" dirty="0"/>
              <a:t> </a:t>
            </a:r>
            <a:r>
              <a:rPr sz="1547" dirty="0" err="1"/>
              <a:t>nohy</a:t>
            </a:r>
            <a:r>
              <a:rPr sz="1547" dirty="0"/>
              <a:t>; </a:t>
            </a:r>
            <a:r>
              <a:rPr sz="1547" dirty="0" err="1"/>
              <a:t>cílem</a:t>
            </a:r>
            <a:r>
              <a:rPr sz="1547" dirty="0"/>
              <a:t> </a:t>
            </a:r>
            <a:r>
              <a:rPr sz="1547" dirty="0" err="1"/>
              <a:t>zjištění</a:t>
            </a:r>
            <a:r>
              <a:rPr sz="1547" dirty="0"/>
              <a:t> </a:t>
            </a:r>
            <a:r>
              <a:rPr sz="1547" dirty="0" err="1"/>
              <a:t>praváctví</a:t>
            </a:r>
            <a:r>
              <a:rPr sz="1547" dirty="0"/>
              <a:t> </a:t>
            </a:r>
            <a:r>
              <a:rPr sz="1547" dirty="0" err="1"/>
              <a:t>či</a:t>
            </a:r>
            <a:r>
              <a:rPr sz="1547" dirty="0"/>
              <a:t> </a:t>
            </a:r>
            <a:r>
              <a:rPr sz="1547" dirty="0" err="1"/>
              <a:t>leváctví</a:t>
            </a:r>
            <a:r>
              <a:rPr sz="1547" dirty="0"/>
              <a:t> </a:t>
            </a:r>
            <a:r>
              <a:rPr sz="1547" dirty="0" err="1"/>
              <a:t>dítěte</a:t>
            </a:r>
            <a:r>
              <a:rPr sz="1547" dirty="0"/>
              <a:t> a </a:t>
            </a:r>
            <a:r>
              <a:rPr sz="1547" dirty="0" err="1"/>
              <a:t>zabránění</a:t>
            </a:r>
            <a:r>
              <a:rPr sz="1547" dirty="0"/>
              <a:t> </a:t>
            </a:r>
            <a:r>
              <a:rPr sz="1547" dirty="0" err="1"/>
              <a:t>eventuálnímu</a:t>
            </a:r>
            <a:r>
              <a:rPr sz="1547" dirty="0"/>
              <a:t> </a:t>
            </a:r>
            <a:r>
              <a:rPr sz="1547" dirty="0" err="1"/>
              <a:t>přecvičování</a:t>
            </a:r>
            <a:r>
              <a:rPr sz="1547" dirty="0"/>
              <a:t> </a:t>
            </a:r>
            <a:r>
              <a:rPr sz="1547" dirty="0" err="1"/>
              <a:t>psaní</a:t>
            </a:r>
            <a:r>
              <a:rPr sz="1547" dirty="0"/>
              <a:t> </a:t>
            </a:r>
            <a:r>
              <a:rPr sz="1547" dirty="0" err="1"/>
              <a:t>pravou</a:t>
            </a:r>
            <a:r>
              <a:rPr sz="1547" dirty="0"/>
              <a:t>/</a:t>
            </a:r>
            <a:r>
              <a:rPr sz="1547" dirty="0" err="1"/>
              <a:t>levou</a:t>
            </a:r>
            <a:r>
              <a:rPr sz="1547" dirty="0"/>
              <a:t> </a:t>
            </a:r>
            <a:r>
              <a:rPr sz="1547" dirty="0" err="1"/>
              <a:t>rukou</a:t>
            </a:r>
            <a:endParaRPr sz="1547" dirty="0"/>
          </a:p>
          <a:p>
            <a:pPr marL="660320" lvl="1" indent="-203143" defTabSz="266987">
              <a:lnSpc>
                <a:spcPct val="100000"/>
              </a:lnSpc>
              <a:spcBef>
                <a:spcPts val="1898"/>
              </a:spcBef>
              <a:defRPr sz="2080"/>
            </a:pPr>
            <a:r>
              <a:rPr sz="1346" dirty="0"/>
              <a:t>test </a:t>
            </a:r>
            <a:r>
              <a:rPr sz="1346" dirty="0" err="1"/>
              <a:t>Matějčka</a:t>
            </a:r>
            <a:r>
              <a:rPr sz="1346" dirty="0"/>
              <a:t> a </a:t>
            </a:r>
            <a:r>
              <a:rPr sz="1346" dirty="0" err="1"/>
              <a:t>Žlaba</a:t>
            </a:r>
            <a:r>
              <a:rPr sz="1346" dirty="0"/>
              <a:t>; </a:t>
            </a:r>
            <a:r>
              <a:rPr sz="1346" dirty="0" err="1"/>
              <a:t>Edingurgh</a:t>
            </a:r>
            <a:r>
              <a:rPr sz="1346" dirty="0"/>
              <a:t> Handedness Inventory (EHI; Oldfield 1971); Annett Handedness Questionnaire (AQH; Annett 1970); </a:t>
            </a:r>
            <a:r>
              <a:rPr sz="1346" dirty="0" err="1"/>
              <a:t>speciální</a:t>
            </a:r>
            <a:r>
              <a:rPr sz="1346" dirty="0"/>
              <a:t> </a:t>
            </a:r>
            <a:r>
              <a:rPr sz="1346" dirty="0" err="1"/>
              <a:t>metody</a:t>
            </a:r>
            <a:r>
              <a:rPr sz="1346" dirty="0"/>
              <a:t> </a:t>
            </a:r>
            <a:r>
              <a:rPr sz="1346" dirty="0" err="1"/>
              <a:t>jsou</a:t>
            </a:r>
            <a:r>
              <a:rPr sz="1346" dirty="0"/>
              <a:t> pro </a:t>
            </a:r>
            <a:r>
              <a:rPr sz="1346" dirty="0" err="1"/>
              <a:t>děti</a:t>
            </a:r>
            <a:r>
              <a:rPr sz="1346" dirty="0"/>
              <a:t> a </a:t>
            </a:r>
            <a:r>
              <a:rPr sz="1346" dirty="0" err="1"/>
              <a:t>mentálně</a:t>
            </a:r>
            <a:r>
              <a:rPr sz="1346" dirty="0"/>
              <a:t> </a:t>
            </a:r>
            <a:r>
              <a:rPr sz="1346" dirty="0" err="1"/>
              <a:t>handicapované</a:t>
            </a:r>
            <a:r>
              <a:rPr sz="1346" dirty="0"/>
              <a:t> </a:t>
            </a:r>
            <a:r>
              <a:rPr sz="1346" dirty="0" err="1"/>
              <a:t>osoby</a:t>
            </a:r>
            <a:endParaRPr sz="1346" dirty="0"/>
          </a:p>
          <a:p>
            <a:pPr marL="203143" indent="-203143" defTabSz="266987">
              <a:lnSpc>
                <a:spcPct val="100000"/>
              </a:lnSpc>
              <a:spcBef>
                <a:spcPts val="1898"/>
              </a:spcBef>
              <a:defRPr sz="2080"/>
            </a:pPr>
            <a:r>
              <a:rPr lang="cs-CZ" sz="1547" dirty="0" err="1"/>
              <a:t>p</a:t>
            </a:r>
            <a:r>
              <a:rPr sz="1547" dirty="0" err="1"/>
              <a:t>odobné</a:t>
            </a:r>
            <a:r>
              <a:rPr sz="1547" dirty="0"/>
              <a:t> </a:t>
            </a:r>
            <a:r>
              <a:rPr sz="1547" dirty="0" err="1"/>
              <a:t>problémy</a:t>
            </a:r>
            <a:r>
              <a:rPr sz="1547" dirty="0"/>
              <a:t> </a:t>
            </a:r>
            <a:r>
              <a:rPr sz="1547" dirty="0" err="1"/>
              <a:t>nastávají</a:t>
            </a:r>
            <a:r>
              <a:rPr sz="1547" dirty="0"/>
              <a:t> s </a:t>
            </a:r>
            <a:r>
              <a:rPr sz="1547" dirty="0" err="1"/>
              <a:t>užitím</a:t>
            </a:r>
            <a:r>
              <a:rPr sz="1547" dirty="0"/>
              <a:t> </a:t>
            </a:r>
            <a:r>
              <a:rPr sz="1547" dirty="0" err="1"/>
              <a:t>pravé</a:t>
            </a:r>
            <a:r>
              <a:rPr sz="1547" dirty="0"/>
              <a:t>/</a:t>
            </a:r>
            <a:r>
              <a:rPr sz="1547" dirty="0" err="1"/>
              <a:t>levé</a:t>
            </a:r>
            <a:r>
              <a:rPr sz="1547" dirty="0"/>
              <a:t> </a:t>
            </a:r>
            <a:r>
              <a:rPr sz="1547" dirty="0" err="1"/>
              <a:t>ruky</a:t>
            </a:r>
            <a:r>
              <a:rPr sz="1547" dirty="0"/>
              <a:t> v </a:t>
            </a:r>
            <a:r>
              <a:rPr sz="1547" dirty="0" err="1"/>
              <a:t>situaci</a:t>
            </a:r>
            <a:r>
              <a:rPr sz="1547" dirty="0"/>
              <a:t>, </a:t>
            </a:r>
            <a:r>
              <a:rPr sz="1547" dirty="0" err="1"/>
              <a:t>kdy</a:t>
            </a:r>
            <a:r>
              <a:rPr sz="1547" dirty="0"/>
              <a:t> </a:t>
            </a:r>
            <a:r>
              <a:rPr sz="1547" dirty="0" err="1"/>
              <a:t>došlo</a:t>
            </a:r>
            <a:r>
              <a:rPr sz="1547" dirty="0"/>
              <a:t> </a:t>
            </a:r>
            <a:r>
              <a:rPr sz="1547" dirty="0" err="1"/>
              <a:t>ke</a:t>
            </a:r>
            <a:r>
              <a:rPr sz="1547" dirty="0"/>
              <a:t> </a:t>
            </a:r>
            <a:r>
              <a:rPr sz="1547" dirty="0" err="1"/>
              <a:t>ztrátě</a:t>
            </a:r>
            <a:r>
              <a:rPr sz="1547" dirty="0"/>
              <a:t> </a:t>
            </a:r>
            <a:r>
              <a:rPr sz="1547" dirty="0" err="1"/>
              <a:t>končetiny</a:t>
            </a:r>
            <a:r>
              <a:rPr sz="1547" dirty="0"/>
              <a:t>, resp. k </a:t>
            </a:r>
            <a:r>
              <a:rPr sz="1547" dirty="0" err="1"/>
              <a:t>centrální</a:t>
            </a:r>
            <a:r>
              <a:rPr sz="1547" dirty="0"/>
              <a:t> </a:t>
            </a:r>
            <a:r>
              <a:rPr sz="1547" dirty="0" err="1"/>
              <a:t>paréze</a:t>
            </a:r>
            <a:r>
              <a:rPr sz="1547" dirty="0"/>
              <a:t> </a:t>
            </a:r>
            <a:r>
              <a:rPr sz="1547" dirty="0" err="1"/>
              <a:t>nebo</a:t>
            </a:r>
            <a:r>
              <a:rPr sz="1547" dirty="0"/>
              <a:t> </a:t>
            </a:r>
            <a:r>
              <a:rPr sz="1547" dirty="0" err="1"/>
              <a:t>plegii</a:t>
            </a:r>
            <a:r>
              <a:rPr sz="1547" dirty="0"/>
              <a:t> </a:t>
            </a:r>
            <a:r>
              <a:rPr sz="1547" dirty="0" err="1"/>
              <a:t>končetiny</a:t>
            </a:r>
            <a:r>
              <a:rPr sz="1547" dirty="0"/>
              <a:t> </a:t>
            </a:r>
            <a:r>
              <a:rPr sz="1547" dirty="0" err="1"/>
              <a:t>po</a:t>
            </a:r>
            <a:r>
              <a:rPr sz="1547" dirty="0"/>
              <a:t> </a:t>
            </a:r>
            <a:r>
              <a:rPr sz="1547" dirty="0" err="1"/>
              <a:t>poranění</a:t>
            </a:r>
            <a:r>
              <a:rPr sz="1547" dirty="0"/>
              <a:t> </a:t>
            </a:r>
            <a:r>
              <a:rPr sz="1547" dirty="0" err="1"/>
              <a:t>nebo</a:t>
            </a:r>
            <a:r>
              <a:rPr sz="1547" dirty="0"/>
              <a:t> </a:t>
            </a:r>
            <a:r>
              <a:rPr sz="1547" dirty="0" err="1"/>
              <a:t>jiném</a:t>
            </a:r>
            <a:r>
              <a:rPr sz="1547" dirty="0"/>
              <a:t> </a:t>
            </a:r>
            <a:r>
              <a:rPr sz="1547" dirty="0" err="1"/>
              <a:t>poškození</a:t>
            </a:r>
            <a:r>
              <a:rPr sz="1547" dirty="0"/>
              <a:t> </a:t>
            </a:r>
            <a:r>
              <a:rPr sz="1547" dirty="0" err="1"/>
              <a:t>mozku</a:t>
            </a:r>
            <a:endParaRPr sz="1547" dirty="0"/>
          </a:p>
        </p:txBody>
      </p:sp>
    </p:spTree>
    <p:extLst>
      <p:ext uri="{BB962C8B-B14F-4D97-AF65-F5344CB8AC3E}">
        <p14:creationId xmlns:p14="http://schemas.microsoft.com/office/powerpoint/2010/main" val="4572474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oruchy vizuální percepce"/>
          <p:cNvSpPr txBox="1">
            <a:spLocks noGrp="1"/>
          </p:cNvSpPr>
          <p:nvPr>
            <p:ph type="title"/>
          </p:nvPr>
        </p:nvSpPr>
        <p:spPr>
          <a:xfrm>
            <a:off x="3600517" y="312577"/>
            <a:ext cx="6690334" cy="1293028"/>
          </a:xfrm>
          <a:prstGeom prst="rect">
            <a:avLst/>
          </a:prstGeom>
        </p:spPr>
        <p:txBody>
          <a:bodyPr>
            <a:normAutofit/>
          </a:bodyPr>
          <a:lstStyle>
            <a:lvl1pPr defTabSz="514095">
              <a:defRPr sz="7040"/>
            </a:lvl1pPr>
          </a:lstStyle>
          <a:p>
            <a:r>
              <a:rPr sz="3375" dirty="0" err="1"/>
              <a:t>Poruchy</a:t>
            </a:r>
            <a:r>
              <a:rPr sz="3375" dirty="0"/>
              <a:t> </a:t>
            </a:r>
            <a:r>
              <a:rPr sz="3375" dirty="0" err="1"/>
              <a:t>vizuální</a:t>
            </a:r>
            <a:r>
              <a:rPr sz="3375" dirty="0"/>
              <a:t> </a:t>
            </a:r>
            <a:r>
              <a:rPr sz="3375" dirty="0" err="1"/>
              <a:t>percepce</a:t>
            </a:r>
            <a:r>
              <a:rPr sz="3375" dirty="0"/>
              <a:t> </a:t>
            </a:r>
          </a:p>
        </p:txBody>
      </p:sp>
      <p:sp>
        <p:nvSpPr>
          <p:cNvPr id="230" name="Značné pacientovy komplikují život, zdravotníkům vyšetření i terapii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1687" dirty="0"/>
              <a:t>z</a:t>
            </a:r>
            <a:r>
              <a:rPr sz="1687" dirty="0" err="1"/>
              <a:t>načn</a:t>
            </a:r>
            <a:r>
              <a:rPr lang="cs-CZ" sz="1687" dirty="0"/>
              <a:t>ě</a:t>
            </a:r>
            <a:r>
              <a:rPr sz="1687" dirty="0"/>
              <a:t> </a:t>
            </a:r>
            <a:r>
              <a:rPr sz="1687" dirty="0" err="1"/>
              <a:t>pacientov</a:t>
            </a:r>
            <a:r>
              <a:rPr lang="cs-CZ" sz="1687" dirty="0"/>
              <a:t>i</a:t>
            </a:r>
            <a:r>
              <a:rPr sz="1687" dirty="0"/>
              <a:t> </a:t>
            </a:r>
            <a:r>
              <a:rPr sz="1687" dirty="0" err="1"/>
              <a:t>komplikují</a:t>
            </a:r>
            <a:r>
              <a:rPr sz="1687" dirty="0"/>
              <a:t> </a:t>
            </a:r>
            <a:r>
              <a:rPr sz="1687" dirty="0" err="1"/>
              <a:t>život</a:t>
            </a:r>
            <a:r>
              <a:rPr sz="1687" dirty="0"/>
              <a:t>, </a:t>
            </a:r>
            <a:r>
              <a:rPr sz="1687" dirty="0" err="1"/>
              <a:t>zdravotníkům</a:t>
            </a:r>
            <a:r>
              <a:rPr sz="1687" dirty="0"/>
              <a:t> </a:t>
            </a:r>
            <a:r>
              <a:rPr sz="1687" dirty="0" err="1"/>
              <a:t>vyšetření</a:t>
            </a:r>
            <a:r>
              <a:rPr sz="1687" dirty="0"/>
              <a:t> </a:t>
            </a:r>
            <a:r>
              <a:rPr sz="1687" dirty="0" err="1"/>
              <a:t>i</a:t>
            </a:r>
            <a:r>
              <a:rPr sz="1687" dirty="0"/>
              <a:t> </a:t>
            </a:r>
            <a:r>
              <a:rPr sz="1687" dirty="0" err="1"/>
              <a:t>terapii</a:t>
            </a:r>
            <a:endParaRPr sz="1687" dirty="0"/>
          </a:p>
          <a:p>
            <a:pPr>
              <a:lnSpc>
                <a:spcPct val="100000"/>
              </a:lnSpc>
            </a:pPr>
            <a:r>
              <a:rPr lang="cs-CZ" sz="1687" dirty="0" err="1"/>
              <a:t>n</a:t>
            </a:r>
            <a:r>
              <a:rPr sz="1687" dirty="0" err="1"/>
              <a:t>ejedná</a:t>
            </a:r>
            <a:r>
              <a:rPr sz="1687" dirty="0"/>
              <a:t> se v </a:t>
            </a:r>
            <a:r>
              <a:rPr sz="1687" dirty="0" err="1"/>
              <a:t>první</a:t>
            </a:r>
            <a:r>
              <a:rPr sz="1687" dirty="0"/>
              <a:t> </a:t>
            </a:r>
            <a:r>
              <a:rPr sz="1687" dirty="0" err="1"/>
              <a:t>řadě</a:t>
            </a:r>
            <a:r>
              <a:rPr sz="1687" dirty="0"/>
              <a:t> o </a:t>
            </a:r>
            <a:r>
              <a:rPr sz="1687" dirty="0" err="1"/>
              <a:t>poruchy</a:t>
            </a:r>
            <a:r>
              <a:rPr sz="1687" dirty="0"/>
              <a:t> </a:t>
            </a:r>
            <a:r>
              <a:rPr sz="1687" dirty="0" err="1"/>
              <a:t>zrakové</a:t>
            </a:r>
            <a:r>
              <a:rPr sz="1687" dirty="0"/>
              <a:t> </a:t>
            </a:r>
            <a:r>
              <a:rPr sz="1687" dirty="0" err="1"/>
              <a:t>ostrosti</a:t>
            </a:r>
            <a:r>
              <a:rPr sz="1687" dirty="0"/>
              <a:t> (</a:t>
            </a:r>
            <a:r>
              <a:rPr sz="1687" dirty="0" err="1"/>
              <a:t>brýle</a:t>
            </a:r>
            <a:r>
              <a:rPr sz="1687" dirty="0"/>
              <a:t>)</a:t>
            </a:r>
          </a:p>
          <a:p>
            <a:pPr>
              <a:lnSpc>
                <a:spcPct val="100000"/>
              </a:lnSpc>
            </a:pPr>
            <a:r>
              <a:rPr lang="cs-CZ" sz="1687" dirty="0" err="1"/>
              <a:t>z</a:t>
            </a:r>
            <a:r>
              <a:rPr sz="1687" dirty="0" err="1"/>
              <a:t>kušený</a:t>
            </a:r>
            <a:r>
              <a:rPr sz="1687" dirty="0"/>
              <a:t> </a:t>
            </a:r>
            <a:r>
              <a:rPr sz="1687" dirty="0" err="1"/>
              <a:t>psycholog</a:t>
            </a:r>
            <a:r>
              <a:rPr sz="1687" dirty="0"/>
              <a:t> je </a:t>
            </a:r>
            <a:r>
              <a:rPr sz="1687" dirty="0" err="1"/>
              <a:t>připraven</a:t>
            </a:r>
            <a:r>
              <a:rPr sz="1687" dirty="0"/>
              <a:t> </a:t>
            </a:r>
            <a:r>
              <a:rPr sz="1687" dirty="0" err="1"/>
              <a:t>provést</a:t>
            </a:r>
            <a:r>
              <a:rPr sz="1687" dirty="0"/>
              <a:t> </a:t>
            </a:r>
            <a:r>
              <a:rPr sz="1687" dirty="0" err="1"/>
              <a:t>orientační</a:t>
            </a:r>
            <a:r>
              <a:rPr sz="1687" dirty="0"/>
              <a:t> </a:t>
            </a:r>
            <a:r>
              <a:rPr sz="1687" dirty="0" err="1"/>
              <a:t>zkoušky</a:t>
            </a:r>
            <a:r>
              <a:rPr sz="1687" dirty="0"/>
              <a:t> </a:t>
            </a:r>
            <a:r>
              <a:rPr sz="1687" dirty="0" err="1"/>
              <a:t>zraku</a:t>
            </a:r>
            <a:r>
              <a:rPr sz="1687" dirty="0"/>
              <a:t>, </a:t>
            </a:r>
            <a:r>
              <a:rPr lang="cs-CZ" sz="1687" dirty="0"/>
              <a:t>                   </a:t>
            </a:r>
            <a:r>
              <a:rPr sz="1687" dirty="0" err="1"/>
              <a:t>např</a:t>
            </a:r>
            <a:r>
              <a:rPr sz="1687" dirty="0"/>
              <a:t>: </a:t>
            </a:r>
            <a:r>
              <a:rPr sz="1687" dirty="0" err="1"/>
              <a:t>přečtení</a:t>
            </a:r>
            <a:r>
              <a:rPr sz="1687" dirty="0"/>
              <a:t> </a:t>
            </a:r>
            <a:r>
              <a:rPr sz="1687" dirty="0" err="1"/>
              <a:t>textu</a:t>
            </a:r>
            <a:r>
              <a:rPr sz="1687" dirty="0"/>
              <a:t> </a:t>
            </a:r>
            <a:r>
              <a:rPr sz="1687" dirty="0" err="1"/>
              <a:t>vytištěného</a:t>
            </a:r>
            <a:r>
              <a:rPr sz="1687" dirty="0"/>
              <a:t> 14b, </a:t>
            </a:r>
            <a:r>
              <a:rPr sz="1687" dirty="0" err="1"/>
              <a:t>písmem</a:t>
            </a:r>
            <a:r>
              <a:rPr sz="1687" dirty="0"/>
              <a:t> Times</a:t>
            </a:r>
          </a:p>
          <a:p>
            <a:pPr>
              <a:lnSpc>
                <a:spcPct val="100000"/>
              </a:lnSpc>
            </a:pPr>
            <a:r>
              <a:rPr lang="cs-CZ" sz="1687" dirty="0" err="1"/>
              <a:t>c</a:t>
            </a:r>
            <a:r>
              <a:rPr sz="1687" dirty="0" err="1"/>
              <a:t>hystáme</a:t>
            </a:r>
            <a:r>
              <a:rPr sz="1687" dirty="0"/>
              <a:t>-li se </a:t>
            </a:r>
            <a:r>
              <a:rPr sz="1687" dirty="0" err="1"/>
              <a:t>vyšetřovat</a:t>
            </a:r>
            <a:r>
              <a:rPr sz="1687" dirty="0"/>
              <a:t> testy s </a:t>
            </a:r>
            <a:r>
              <a:rPr sz="1687" dirty="0" err="1"/>
              <a:t>barvami</a:t>
            </a:r>
            <a:r>
              <a:rPr sz="1687" dirty="0"/>
              <a:t> - ROR, L</a:t>
            </a:r>
            <a:r>
              <a:rPr lang="cs-CZ" sz="1687" dirty="0"/>
              <a:t>u</a:t>
            </a:r>
            <a:r>
              <a:rPr sz="1687" dirty="0" err="1"/>
              <a:t>scher</a:t>
            </a:r>
            <a:r>
              <a:rPr sz="1687" dirty="0"/>
              <a:t> - </a:t>
            </a:r>
            <a:r>
              <a:rPr sz="1687" dirty="0" err="1"/>
              <a:t>vhodné</a:t>
            </a:r>
            <a:r>
              <a:rPr sz="1687" dirty="0"/>
              <a:t> </a:t>
            </a:r>
            <a:r>
              <a:rPr lang="cs-CZ" sz="1687" dirty="0"/>
              <a:t>                     </a:t>
            </a:r>
            <a:r>
              <a:rPr sz="1687" dirty="0"/>
              <a:t>je </a:t>
            </a:r>
            <a:r>
              <a:rPr sz="1687" dirty="0" err="1"/>
              <a:t>orientační</a:t>
            </a:r>
            <a:r>
              <a:rPr sz="1687" dirty="0"/>
              <a:t> </a:t>
            </a:r>
            <a:r>
              <a:rPr sz="1687" dirty="0" err="1"/>
              <a:t>vyšetření</a:t>
            </a:r>
            <a:r>
              <a:rPr sz="1687" dirty="0"/>
              <a:t> </a:t>
            </a:r>
            <a:r>
              <a:rPr sz="1687" dirty="0" err="1"/>
              <a:t>pomocí</a:t>
            </a:r>
            <a:r>
              <a:rPr sz="1687" dirty="0"/>
              <a:t> </a:t>
            </a:r>
            <a:r>
              <a:rPr sz="1687" dirty="0" err="1"/>
              <a:t>polychromatických</a:t>
            </a:r>
            <a:r>
              <a:rPr sz="1687" dirty="0"/>
              <a:t> </a:t>
            </a:r>
            <a:r>
              <a:rPr sz="1687" dirty="0" err="1"/>
              <a:t>tabulek</a:t>
            </a:r>
            <a:endParaRPr sz="1687" dirty="0"/>
          </a:p>
        </p:txBody>
      </p:sp>
    </p:spTree>
    <p:extLst>
      <p:ext uri="{BB962C8B-B14F-4D97-AF65-F5344CB8AC3E}">
        <p14:creationId xmlns:p14="http://schemas.microsoft.com/office/powerpoint/2010/main" val="35793496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oruchy řeči"/>
          <p:cNvSpPr txBox="1">
            <a:spLocks noGrp="1"/>
          </p:cNvSpPr>
          <p:nvPr>
            <p:ph type="title"/>
          </p:nvPr>
        </p:nvSpPr>
        <p:spPr>
          <a:xfrm>
            <a:off x="3695700" y="607981"/>
            <a:ext cx="6377940" cy="129302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3375" dirty="0" err="1"/>
              <a:t>Poruchy</a:t>
            </a:r>
            <a:r>
              <a:rPr sz="3375" dirty="0"/>
              <a:t> </a:t>
            </a:r>
            <a:r>
              <a:rPr sz="3375" dirty="0" err="1"/>
              <a:t>řeči</a:t>
            </a:r>
            <a:endParaRPr sz="3375" dirty="0"/>
          </a:p>
        </p:txBody>
      </p:sp>
      <p:sp>
        <p:nvSpPr>
          <p:cNvPr id="233" name="Afázie, řečové apraxie, alexie, agrafie, akalkuli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1687" dirty="0" err="1"/>
              <a:t>a</a:t>
            </a:r>
            <a:r>
              <a:rPr sz="1687" dirty="0" err="1"/>
              <a:t>fázie</a:t>
            </a:r>
            <a:r>
              <a:rPr sz="1687" dirty="0"/>
              <a:t>, </a:t>
            </a:r>
            <a:r>
              <a:rPr sz="1687" dirty="0" err="1"/>
              <a:t>řečové</a:t>
            </a:r>
            <a:r>
              <a:rPr sz="1687" dirty="0"/>
              <a:t> </a:t>
            </a:r>
            <a:r>
              <a:rPr sz="1687" dirty="0" err="1"/>
              <a:t>apraxie</a:t>
            </a:r>
            <a:r>
              <a:rPr sz="1687" dirty="0"/>
              <a:t>, </a:t>
            </a:r>
            <a:r>
              <a:rPr sz="1687" dirty="0" err="1"/>
              <a:t>alexie</a:t>
            </a:r>
            <a:r>
              <a:rPr sz="1687" dirty="0"/>
              <a:t>, </a:t>
            </a:r>
            <a:r>
              <a:rPr sz="1687" dirty="0" err="1"/>
              <a:t>agrafie</a:t>
            </a:r>
            <a:r>
              <a:rPr sz="1687" dirty="0"/>
              <a:t>, </a:t>
            </a:r>
            <a:r>
              <a:rPr sz="1687" dirty="0" err="1"/>
              <a:t>akalkulie</a:t>
            </a:r>
            <a:endParaRPr sz="1687" dirty="0"/>
          </a:p>
          <a:p>
            <a:pPr>
              <a:lnSpc>
                <a:spcPct val="100000"/>
              </a:lnSpc>
            </a:pPr>
            <a:r>
              <a:rPr sz="1687" dirty="0"/>
              <a:t>Minnesota Test for the Differ</a:t>
            </a:r>
            <a:r>
              <a:rPr lang="cs-CZ" sz="1687" dirty="0"/>
              <a:t>e</a:t>
            </a:r>
            <a:r>
              <a:rPr sz="1687" dirty="0" err="1"/>
              <a:t>ntial</a:t>
            </a:r>
            <a:r>
              <a:rPr sz="1687" dirty="0"/>
              <a:t> Diagnosis of Aphasia (MTDDA; </a:t>
            </a:r>
            <a:r>
              <a:rPr sz="1687" dirty="0" err="1"/>
              <a:t>Schuell</a:t>
            </a:r>
            <a:r>
              <a:rPr sz="1687" dirty="0"/>
              <a:t> 1957); Porch Index of Communicative Ability (PICA; Porch 1967) - </a:t>
            </a:r>
            <a:r>
              <a:rPr sz="1687" dirty="0" err="1"/>
              <a:t>novější</a:t>
            </a:r>
            <a:r>
              <a:rPr sz="1687" dirty="0"/>
              <a:t> </a:t>
            </a:r>
            <a:r>
              <a:rPr sz="1687" dirty="0" err="1"/>
              <a:t>adaptace</a:t>
            </a:r>
            <a:r>
              <a:rPr sz="1687" dirty="0"/>
              <a:t> (Thompson, </a:t>
            </a:r>
            <a:r>
              <a:rPr sz="1687" dirty="0" err="1"/>
              <a:t>Enderby</a:t>
            </a:r>
            <a:r>
              <a:rPr sz="1687" dirty="0"/>
              <a:t> 1979; Powell 1980)</a:t>
            </a:r>
          </a:p>
          <a:p>
            <a:pPr>
              <a:lnSpc>
                <a:spcPct val="100000"/>
              </a:lnSpc>
            </a:pPr>
            <a:r>
              <a:rPr lang="cs-CZ" sz="1687" dirty="0" err="1"/>
              <a:t>l</a:t>
            </a:r>
            <a:r>
              <a:rPr sz="1687" dirty="0" err="1"/>
              <a:t>ogopedie</a:t>
            </a:r>
            <a:r>
              <a:rPr sz="1687" dirty="0"/>
              <a:t> </a:t>
            </a:r>
            <a:r>
              <a:rPr sz="1687" dirty="0" err="1"/>
              <a:t>má</a:t>
            </a:r>
            <a:r>
              <a:rPr sz="1687" dirty="0"/>
              <a:t> </a:t>
            </a:r>
            <a:r>
              <a:rPr sz="1687" dirty="0" err="1"/>
              <a:t>vlastní</a:t>
            </a:r>
            <a:r>
              <a:rPr sz="1687" dirty="0"/>
              <a:t> </a:t>
            </a:r>
            <a:r>
              <a:rPr sz="1687" dirty="0" err="1"/>
              <a:t>široký</a:t>
            </a:r>
            <a:r>
              <a:rPr sz="1687" dirty="0"/>
              <a:t> </a:t>
            </a:r>
            <a:r>
              <a:rPr sz="1687" dirty="0" err="1"/>
              <a:t>diagnostický</a:t>
            </a:r>
            <a:r>
              <a:rPr sz="1687" dirty="0"/>
              <a:t> </a:t>
            </a:r>
            <a:r>
              <a:rPr sz="1687" dirty="0" err="1"/>
              <a:t>aparát</a:t>
            </a:r>
            <a:endParaRPr sz="1687" dirty="0"/>
          </a:p>
        </p:txBody>
      </p:sp>
    </p:spTree>
    <p:extLst>
      <p:ext uri="{BB962C8B-B14F-4D97-AF65-F5344CB8AC3E}">
        <p14:creationId xmlns:p14="http://schemas.microsoft.com/office/powerpoint/2010/main" val="177230608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oruchy čtení"/>
          <p:cNvSpPr txBox="1">
            <a:spLocks noGrp="1"/>
          </p:cNvSpPr>
          <p:nvPr>
            <p:ph type="title"/>
          </p:nvPr>
        </p:nvSpPr>
        <p:spPr>
          <a:xfrm>
            <a:off x="3695700" y="364708"/>
            <a:ext cx="6377940" cy="129302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3375" dirty="0" err="1"/>
              <a:t>Poruchy</a:t>
            </a:r>
            <a:r>
              <a:rPr sz="3375" dirty="0"/>
              <a:t> </a:t>
            </a:r>
            <a:r>
              <a:rPr sz="3375" dirty="0" err="1"/>
              <a:t>čtení</a:t>
            </a:r>
            <a:endParaRPr sz="3375" dirty="0"/>
          </a:p>
        </p:txBody>
      </p:sp>
      <p:sp>
        <p:nvSpPr>
          <p:cNvPr id="236" name="Domácí testy, hlavně pro děti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296902" indent="-296902" defTabSz="390213">
              <a:lnSpc>
                <a:spcPct val="100000"/>
              </a:lnSpc>
              <a:spcBef>
                <a:spcPts val="2742"/>
              </a:spcBef>
              <a:defRPr sz="3040"/>
            </a:pPr>
            <a:r>
              <a:rPr lang="cs-CZ" sz="1687" dirty="0" err="1"/>
              <a:t>d</a:t>
            </a:r>
            <a:r>
              <a:rPr sz="1687" dirty="0" err="1"/>
              <a:t>omácí</a:t>
            </a:r>
            <a:r>
              <a:rPr sz="1687" dirty="0"/>
              <a:t> testy, </a:t>
            </a:r>
            <a:r>
              <a:rPr sz="1687" dirty="0" err="1"/>
              <a:t>hlavně</a:t>
            </a:r>
            <a:r>
              <a:rPr sz="1687" dirty="0"/>
              <a:t> pro </a:t>
            </a:r>
            <a:r>
              <a:rPr sz="1687" dirty="0" err="1"/>
              <a:t>děti</a:t>
            </a:r>
            <a:endParaRPr sz="1687" dirty="0"/>
          </a:p>
          <a:p>
            <a:pPr marL="296902" indent="-296902" defTabSz="390213">
              <a:lnSpc>
                <a:spcPct val="100000"/>
              </a:lnSpc>
              <a:spcBef>
                <a:spcPts val="2742"/>
              </a:spcBef>
              <a:defRPr sz="3040"/>
            </a:pPr>
            <a:r>
              <a:rPr lang="cs-CZ" sz="1687" dirty="0" err="1"/>
              <a:t>j</a:t>
            </a:r>
            <a:r>
              <a:rPr sz="1687" dirty="0" err="1"/>
              <a:t>ednoduchý</a:t>
            </a:r>
            <a:r>
              <a:rPr sz="1687" dirty="0"/>
              <a:t> </a:t>
            </a:r>
            <a:r>
              <a:rPr sz="1687" dirty="0" err="1"/>
              <a:t>článek</a:t>
            </a:r>
            <a:r>
              <a:rPr sz="1687" dirty="0"/>
              <a:t>, </a:t>
            </a:r>
            <a:r>
              <a:rPr sz="1687" dirty="0" err="1"/>
              <a:t>velikost</a:t>
            </a:r>
            <a:r>
              <a:rPr sz="1687" dirty="0"/>
              <a:t> </a:t>
            </a:r>
            <a:r>
              <a:rPr sz="1687" dirty="0" err="1"/>
              <a:t>písma</a:t>
            </a:r>
            <a:r>
              <a:rPr sz="1687" dirty="0"/>
              <a:t> 14b Times - text </a:t>
            </a:r>
            <a:r>
              <a:rPr sz="1687" dirty="0" err="1"/>
              <a:t>pohodově</a:t>
            </a:r>
            <a:r>
              <a:rPr sz="1687" dirty="0"/>
              <a:t> </a:t>
            </a:r>
            <a:r>
              <a:rPr sz="1687" dirty="0" err="1"/>
              <a:t>popisný</a:t>
            </a:r>
            <a:r>
              <a:rPr sz="1687" dirty="0"/>
              <a:t>, </a:t>
            </a:r>
            <a:r>
              <a:rPr sz="1687" dirty="0" err="1"/>
              <a:t>nenáročný</a:t>
            </a:r>
            <a:r>
              <a:rPr sz="1687" dirty="0"/>
              <a:t>; </a:t>
            </a:r>
            <a:r>
              <a:rPr sz="1687" dirty="0" err="1"/>
              <a:t>občasný</a:t>
            </a:r>
            <a:r>
              <a:rPr sz="1687" dirty="0"/>
              <a:t> </a:t>
            </a:r>
            <a:r>
              <a:rPr sz="1687" dirty="0" err="1"/>
              <a:t>archaický</a:t>
            </a:r>
            <a:r>
              <a:rPr sz="1687" dirty="0"/>
              <a:t> </a:t>
            </a:r>
            <a:r>
              <a:rPr sz="1687" dirty="0" err="1"/>
              <a:t>přechodník</a:t>
            </a:r>
            <a:r>
              <a:rPr sz="1687" dirty="0"/>
              <a:t> - </a:t>
            </a:r>
            <a:r>
              <a:rPr sz="1687" dirty="0" err="1"/>
              <a:t>ukáže</a:t>
            </a:r>
            <a:r>
              <a:rPr sz="1687" dirty="0"/>
              <a:t>, co </a:t>
            </a:r>
            <a:r>
              <a:rPr sz="1687" dirty="0" err="1"/>
              <a:t>pacient</a:t>
            </a:r>
            <a:r>
              <a:rPr sz="1687" dirty="0"/>
              <a:t> </a:t>
            </a:r>
            <a:r>
              <a:rPr sz="1687" dirty="0" err="1"/>
              <a:t>zvládá</a:t>
            </a:r>
            <a:r>
              <a:rPr sz="1687" dirty="0"/>
              <a:t>; pro </a:t>
            </a:r>
            <a:r>
              <a:rPr sz="1687" dirty="0" err="1"/>
              <a:t>těžké</a:t>
            </a:r>
            <a:r>
              <a:rPr sz="1687" dirty="0"/>
              <a:t> </a:t>
            </a:r>
            <a:r>
              <a:rPr sz="1687" dirty="0" err="1"/>
              <a:t>pacienty</a:t>
            </a:r>
            <a:r>
              <a:rPr sz="1687" dirty="0"/>
              <a:t> </a:t>
            </a:r>
            <a:r>
              <a:rPr sz="1687" dirty="0" err="1"/>
              <a:t>bazální</a:t>
            </a:r>
            <a:r>
              <a:rPr sz="1687" dirty="0"/>
              <a:t> text </a:t>
            </a:r>
            <a:r>
              <a:rPr sz="1687" dirty="0" err="1"/>
              <a:t>nebo</a:t>
            </a:r>
            <a:r>
              <a:rPr sz="1687" dirty="0"/>
              <a:t> </a:t>
            </a:r>
            <a:r>
              <a:rPr sz="1687" dirty="0" err="1"/>
              <a:t>jednotlivá</a:t>
            </a:r>
            <a:r>
              <a:rPr sz="1687" dirty="0"/>
              <a:t> </a:t>
            </a:r>
            <a:r>
              <a:rPr sz="1687" dirty="0" err="1"/>
              <a:t>slova</a:t>
            </a:r>
            <a:r>
              <a:rPr sz="1687" dirty="0"/>
              <a:t> </a:t>
            </a:r>
            <a:r>
              <a:rPr sz="1687" dirty="0" err="1"/>
              <a:t>psaná</a:t>
            </a:r>
            <a:r>
              <a:rPr sz="1687" dirty="0"/>
              <a:t> </a:t>
            </a:r>
            <a:r>
              <a:rPr sz="1687" dirty="0" err="1"/>
              <a:t>velkými</a:t>
            </a:r>
            <a:r>
              <a:rPr sz="1687" dirty="0"/>
              <a:t> </a:t>
            </a:r>
            <a:r>
              <a:rPr sz="1687" dirty="0" err="1"/>
              <a:t>písmeny</a:t>
            </a:r>
            <a:endParaRPr sz="1687" dirty="0"/>
          </a:p>
          <a:p>
            <a:pPr marL="296902" indent="-296902" defTabSz="390213">
              <a:lnSpc>
                <a:spcPct val="100000"/>
              </a:lnSpc>
              <a:spcBef>
                <a:spcPts val="2742"/>
              </a:spcBef>
              <a:defRPr sz="3040"/>
            </a:pPr>
            <a:r>
              <a:rPr lang="cs-CZ" sz="1687" dirty="0" err="1"/>
              <a:t>p</a:t>
            </a:r>
            <a:r>
              <a:rPr sz="1687" dirty="0" err="1"/>
              <a:t>ři</a:t>
            </a:r>
            <a:r>
              <a:rPr sz="1687" dirty="0"/>
              <a:t> </a:t>
            </a:r>
            <a:r>
              <a:rPr sz="1687" dirty="0" err="1"/>
              <a:t>vyšetření</a:t>
            </a:r>
            <a:r>
              <a:rPr sz="1687" dirty="0"/>
              <a:t> </a:t>
            </a:r>
            <a:r>
              <a:rPr sz="1687" dirty="0" err="1"/>
              <a:t>nejde</a:t>
            </a:r>
            <a:r>
              <a:rPr sz="1687" dirty="0"/>
              <a:t> </a:t>
            </a:r>
            <a:r>
              <a:rPr sz="1687" dirty="0" err="1"/>
              <a:t>jen</a:t>
            </a:r>
            <a:r>
              <a:rPr sz="1687" dirty="0"/>
              <a:t> o </a:t>
            </a:r>
            <a:r>
              <a:rPr sz="1687" dirty="0" err="1"/>
              <a:t>prostou</a:t>
            </a:r>
            <a:r>
              <a:rPr sz="1687" dirty="0"/>
              <a:t> </a:t>
            </a:r>
            <a:r>
              <a:rPr sz="1687" dirty="0" err="1"/>
              <a:t>schopnost</a:t>
            </a:r>
            <a:r>
              <a:rPr sz="1687" dirty="0"/>
              <a:t> a </a:t>
            </a:r>
            <a:r>
              <a:rPr sz="1687" dirty="0" err="1"/>
              <a:t>kvalitu</a:t>
            </a:r>
            <a:r>
              <a:rPr sz="1687" dirty="0"/>
              <a:t> </a:t>
            </a:r>
            <a:r>
              <a:rPr sz="1687" dirty="0" err="1"/>
              <a:t>čtení</a:t>
            </a:r>
            <a:r>
              <a:rPr sz="1687" dirty="0"/>
              <a:t>, ale </a:t>
            </a:r>
            <a:r>
              <a:rPr sz="1687" dirty="0" err="1"/>
              <a:t>také</a:t>
            </a:r>
            <a:r>
              <a:rPr sz="1687" dirty="0"/>
              <a:t> </a:t>
            </a:r>
            <a:r>
              <a:rPr lang="cs-CZ" sz="1687" dirty="0"/>
              <a:t>                    </a:t>
            </a:r>
            <a:r>
              <a:rPr sz="1687" dirty="0"/>
              <a:t>o </a:t>
            </a:r>
            <a:r>
              <a:rPr sz="1687" dirty="0" err="1"/>
              <a:t>celkové</a:t>
            </a:r>
            <a:r>
              <a:rPr sz="1687" dirty="0"/>
              <a:t> </a:t>
            </a:r>
            <a:r>
              <a:rPr sz="1687" dirty="0" err="1"/>
              <a:t>uchopení</a:t>
            </a:r>
            <a:r>
              <a:rPr sz="1687" dirty="0"/>
              <a:t> </a:t>
            </a:r>
            <a:r>
              <a:rPr sz="1687" dirty="0" err="1"/>
              <a:t>textu</a:t>
            </a:r>
            <a:r>
              <a:rPr sz="1687" dirty="0"/>
              <a:t> a </a:t>
            </a:r>
            <a:r>
              <a:rPr sz="1687" dirty="0" err="1"/>
              <a:t>jeho</a:t>
            </a:r>
            <a:r>
              <a:rPr sz="1687" dirty="0"/>
              <a:t> </a:t>
            </a:r>
            <a:r>
              <a:rPr sz="1687" dirty="0" err="1"/>
              <a:t>porovnání</a:t>
            </a:r>
            <a:r>
              <a:rPr sz="1687" dirty="0"/>
              <a:t> s </a:t>
            </a:r>
            <a:r>
              <a:rPr sz="1687" dirty="0" err="1"/>
              <a:t>jinými</a:t>
            </a:r>
            <a:r>
              <a:rPr sz="1687" dirty="0"/>
              <a:t> (</a:t>
            </a:r>
            <a:r>
              <a:rPr sz="1687" dirty="0" err="1"/>
              <a:t>porovnávání</a:t>
            </a:r>
            <a:r>
              <a:rPr sz="1687" dirty="0"/>
              <a:t> </a:t>
            </a:r>
            <a:r>
              <a:rPr sz="1687" dirty="0" err="1"/>
              <a:t>slov</a:t>
            </a:r>
            <a:r>
              <a:rPr sz="1687" dirty="0"/>
              <a:t>, </a:t>
            </a:r>
            <a:r>
              <a:rPr sz="1687" dirty="0" err="1"/>
              <a:t>řádek</a:t>
            </a:r>
            <a:r>
              <a:rPr sz="1687" dirty="0"/>
              <a:t>, </a:t>
            </a:r>
            <a:r>
              <a:rPr sz="1687" dirty="0" err="1"/>
              <a:t>textů</a:t>
            </a:r>
            <a:r>
              <a:rPr sz="1687" dirty="0"/>
              <a:t>) a </a:t>
            </a:r>
            <a:r>
              <a:rPr sz="1687" dirty="0" err="1"/>
              <a:t>schopnost</a:t>
            </a:r>
            <a:r>
              <a:rPr sz="1687" dirty="0"/>
              <a:t> </a:t>
            </a:r>
            <a:r>
              <a:rPr sz="1687" dirty="0" err="1"/>
              <a:t>zapamatovat</a:t>
            </a:r>
            <a:r>
              <a:rPr sz="1687" dirty="0"/>
              <a:t> </a:t>
            </a:r>
            <a:r>
              <a:rPr sz="1687" dirty="0" err="1"/>
              <a:t>si</a:t>
            </a:r>
            <a:r>
              <a:rPr sz="1687" dirty="0"/>
              <a:t> a </a:t>
            </a:r>
            <a:r>
              <a:rPr sz="1687" dirty="0" err="1"/>
              <a:t>reprodukovat</a:t>
            </a:r>
            <a:r>
              <a:rPr sz="1687" dirty="0"/>
              <a:t> </a:t>
            </a:r>
            <a:r>
              <a:rPr sz="1687" dirty="0" err="1"/>
              <a:t>obsah</a:t>
            </a:r>
            <a:r>
              <a:rPr sz="1687" dirty="0"/>
              <a:t> </a:t>
            </a:r>
            <a:r>
              <a:rPr sz="1687" dirty="0" err="1"/>
              <a:t>čteného</a:t>
            </a:r>
            <a:endParaRPr sz="1687" dirty="0"/>
          </a:p>
          <a:p>
            <a:pPr marL="296902" indent="-296902" defTabSz="390213">
              <a:lnSpc>
                <a:spcPct val="100000"/>
              </a:lnSpc>
              <a:spcBef>
                <a:spcPts val="2742"/>
              </a:spcBef>
              <a:defRPr sz="3040"/>
            </a:pPr>
            <a:r>
              <a:rPr lang="cs-CZ" sz="1687" dirty="0" err="1"/>
              <a:t>n</a:t>
            </a:r>
            <a:r>
              <a:rPr sz="1687" dirty="0" err="1"/>
              <a:t>apř</a:t>
            </a:r>
            <a:r>
              <a:rPr sz="1687" dirty="0"/>
              <a:t>: </a:t>
            </a:r>
            <a:r>
              <a:rPr sz="1687" dirty="0" err="1"/>
              <a:t>paměťový</a:t>
            </a:r>
            <a:r>
              <a:rPr sz="1687" dirty="0"/>
              <a:t> test RBMT</a:t>
            </a:r>
          </a:p>
        </p:txBody>
      </p:sp>
    </p:spTree>
    <p:extLst>
      <p:ext uri="{BB962C8B-B14F-4D97-AF65-F5344CB8AC3E}">
        <p14:creationId xmlns:p14="http://schemas.microsoft.com/office/powerpoint/2010/main" val="138877621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Epidemiologie"/>
          <p:cNvSpPr txBox="1">
            <a:spLocks noGrp="1"/>
          </p:cNvSpPr>
          <p:nvPr>
            <p:ph type="title"/>
          </p:nvPr>
        </p:nvSpPr>
        <p:spPr>
          <a:xfrm>
            <a:off x="3695700" y="51927"/>
            <a:ext cx="6377940" cy="129302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3375" dirty="0" err="1"/>
              <a:t>Epidemiologie</a:t>
            </a:r>
            <a:endParaRPr sz="3375" dirty="0"/>
          </a:p>
        </p:txBody>
      </p:sp>
      <p:sp>
        <p:nvSpPr>
          <p:cNvPr id="188" name="Četnost úrazů mozku asi 300 na 100000 obyvatel za rok…"/>
          <p:cNvSpPr txBox="1">
            <a:spLocks noGrp="1"/>
          </p:cNvSpPr>
          <p:nvPr>
            <p:ph type="body" idx="1"/>
          </p:nvPr>
        </p:nvSpPr>
        <p:spPr>
          <a:xfrm>
            <a:off x="1828092" y="1511773"/>
            <a:ext cx="8488513" cy="5230382"/>
          </a:xfrm>
          <a:prstGeom prst="rect">
            <a:avLst/>
          </a:prstGeom>
        </p:spPr>
        <p:txBody>
          <a:bodyPr>
            <a:noAutofit/>
          </a:bodyPr>
          <a:lstStyle/>
          <a:p>
            <a:pPr marL="181266" indent="-181266" defTabSz="238235">
              <a:lnSpc>
                <a:spcPct val="100000"/>
              </a:lnSpc>
              <a:spcBef>
                <a:spcPts val="1687"/>
              </a:spcBef>
              <a:defRPr sz="1856"/>
            </a:pPr>
            <a:r>
              <a:rPr lang="cs-CZ" sz="1547" dirty="0" err="1"/>
              <a:t>č</a:t>
            </a:r>
            <a:r>
              <a:rPr sz="1547" dirty="0" err="1"/>
              <a:t>etnost</a:t>
            </a:r>
            <a:r>
              <a:rPr sz="1547" dirty="0"/>
              <a:t> </a:t>
            </a:r>
            <a:r>
              <a:rPr sz="1547" dirty="0" err="1"/>
              <a:t>úrazů</a:t>
            </a:r>
            <a:r>
              <a:rPr sz="1547" dirty="0"/>
              <a:t> </a:t>
            </a:r>
            <a:r>
              <a:rPr sz="1547" dirty="0" err="1"/>
              <a:t>mozku</a:t>
            </a:r>
            <a:r>
              <a:rPr sz="1547" dirty="0"/>
              <a:t> </a:t>
            </a:r>
            <a:r>
              <a:rPr sz="1547" dirty="0" err="1"/>
              <a:t>asi</a:t>
            </a:r>
            <a:r>
              <a:rPr sz="1547" dirty="0"/>
              <a:t> 300 </a:t>
            </a:r>
            <a:r>
              <a:rPr sz="1547" dirty="0" err="1"/>
              <a:t>na</a:t>
            </a:r>
            <a:r>
              <a:rPr sz="1547" dirty="0"/>
              <a:t> 100000 </a:t>
            </a:r>
            <a:r>
              <a:rPr sz="1547" dirty="0" err="1"/>
              <a:t>obyvatel</a:t>
            </a:r>
            <a:r>
              <a:rPr sz="1547" dirty="0"/>
              <a:t> </a:t>
            </a:r>
            <a:r>
              <a:rPr sz="1547" dirty="0" err="1"/>
              <a:t>za</a:t>
            </a:r>
            <a:r>
              <a:rPr sz="1547" dirty="0"/>
              <a:t> </a:t>
            </a:r>
            <a:r>
              <a:rPr sz="1547" dirty="0" err="1"/>
              <a:t>rok</a:t>
            </a:r>
            <a:endParaRPr sz="1547" dirty="0"/>
          </a:p>
          <a:p>
            <a:pPr marL="181266" indent="-181266" defTabSz="238235">
              <a:lnSpc>
                <a:spcPct val="100000"/>
              </a:lnSpc>
              <a:spcBef>
                <a:spcPts val="1687"/>
              </a:spcBef>
              <a:defRPr sz="1856"/>
            </a:pPr>
            <a:r>
              <a:rPr lang="cs-CZ" sz="1547" dirty="0" err="1"/>
              <a:t>n</a:t>
            </a:r>
            <a:r>
              <a:rPr sz="1547" dirty="0" err="1"/>
              <a:t>ejčastější</a:t>
            </a:r>
            <a:r>
              <a:rPr sz="1547" dirty="0"/>
              <a:t> </a:t>
            </a:r>
            <a:r>
              <a:rPr sz="1547" dirty="0" err="1"/>
              <a:t>příčina</a:t>
            </a:r>
            <a:r>
              <a:rPr sz="1547" dirty="0"/>
              <a:t> </a:t>
            </a:r>
            <a:r>
              <a:rPr sz="1547" dirty="0" err="1"/>
              <a:t>celosvětově</a:t>
            </a:r>
            <a:r>
              <a:rPr sz="1547" dirty="0"/>
              <a:t> - </a:t>
            </a:r>
            <a:r>
              <a:rPr sz="1547" dirty="0" err="1"/>
              <a:t>autonehody</a:t>
            </a:r>
            <a:r>
              <a:rPr sz="1547" dirty="0"/>
              <a:t> (60-80% </a:t>
            </a:r>
            <a:r>
              <a:rPr sz="1547" dirty="0" err="1"/>
              <a:t>všech</a:t>
            </a:r>
            <a:r>
              <a:rPr sz="1547" dirty="0"/>
              <a:t> </a:t>
            </a:r>
            <a:r>
              <a:rPr sz="1547" dirty="0" err="1"/>
              <a:t>poranění</a:t>
            </a:r>
            <a:r>
              <a:rPr sz="1547" dirty="0"/>
              <a:t> </a:t>
            </a:r>
            <a:r>
              <a:rPr sz="1547" dirty="0" err="1"/>
              <a:t>mozku</a:t>
            </a:r>
            <a:r>
              <a:rPr sz="1547" dirty="0"/>
              <a:t>)</a:t>
            </a:r>
          </a:p>
          <a:p>
            <a:pPr marL="181266" indent="-181266" defTabSz="238235">
              <a:lnSpc>
                <a:spcPct val="100000"/>
              </a:lnSpc>
              <a:spcBef>
                <a:spcPts val="1687"/>
              </a:spcBef>
              <a:defRPr sz="1856"/>
            </a:pPr>
            <a:r>
              <a:rPr sz="1547" dirty="0"/>
              <a:t>2.místo </a:t>
            </a:r>
            <a:r>
              <a:rPr sz="1547" dirty="0" err="1"/>
              <a:t>dříve</a:t>
            </a:r>
            <a:r>
              <a:rPr sz="1547" dirty="0"/>
              <a:t> </a:t>
            </a:r>
            <a:r>
              <a:rPr sz="1547" dirty="0" err="1"/>
              <a:t>pracovní</a:t>
            </a:r>
            <a:r>
              <a:rPr sz="1547" dirty="0"/>
              <a:t> </a:t>
            </a:r>
            <a:r>
              <a:rPr sz="1547" dirty="0" err="1"/>
              <a:t>úrazy</a:t>
            </a:r>
            <a:r>
              <a:rPr sz="1547" dirty="0"/>
              <a:t>, </a:t>
            </a:r>
            <a:r>
              <a:rPr sz="1547" dirty="0" err="1"/>
              <a:t>nerozlišené</a:t>
            </a:r>
            <a:r>
              <a:rPr sz="1547" dirty="0"/>
              <a:t> v </a:t>
            </a:r>
            <a:r>
              <a:rPr sz="1547" dirty="0" err="1"/>
              <a:t>domácnosti</a:t>
            </a:r>
            <a:r>
              <a:rPr sz="1547" dirty="0"/>
              <a:t> </a:t>
            </a:r>
            <a:r>
              <a:rPr sz="1547" dirty="0" err="1"/>
              <a:t>nebo</a:t>
            </a:r>
            <a:r>
              <a:rPr sz="1547" dirty="0"/>
              <a:t> </a:t>
            </a:r>
            <a:r>
              <a:rPr sz="1547" dirty="0" err="1"/>
              <a:t>zaměstnání</a:t>
            </a:r>
            <a:endParaRPr sz="1547" dirty="0"/>
          </a:p>
          <a:p>
            <a:pPr marL="181266" indent="-181266" defTabSz="238235">
              <a:lnSpc>
                <a:spcPct val="100000"/>
              </a:lnSpc>
              <a:spcBef>
                <a:spcPts val="1687"/>
              </a:spcBef>
              <a:defRPr sz="1856"/>
            </a:pPr>
            <a:r>
              <a:rPr sz="1547" dirty="0" err="1"/>
              <a:t>dnes</a:t>
            </a:r>
            <a:r>
              <a:rPr sz="1547" dirty="0"/>
              <a:t> 2. </a:t>
            </a:r>
            <a:r>
              <a:rPr sz="1547" dirty="0" err="1"/>
              <a:t>místo</a:t>
            </a:r>
            <a:r>
              <a:rPr sz="1547" dirty="0"/>
              <a:t> sport - ne </a:t>
            </a:r>
            <a:r>
              <a:rPr sz="1547" dirty="0" err="1"/>
              <a:t>vrcholový</a:t>
            </a:r>
            <a:r>
              <a:rPr sz="1547" dirty="0"/>
              <a:t>, ale </a:t>
            </a:r>
            <a:r>
              <a:rPr sz="1547" dirty="0" err="1"/>
              <a:t>běžný</a:t>
            </a:r>
            <a:r>
              <a:rPr sz="1547" dirty="0"/>
              <a:t> (</a:t>
            </a:r>
            <a:r>
              <a:rPr sz="1547" dirty="0" err="1"/>
              <a:t>rekreační</a:t>
            </a:r>
            <a:r>
              <a:rPr sz="1547" dirty="0"/>
              <a:t>)</a:t>
            </a:r>
          </a:p>
          <a:p>
            <a:pPr marL="181266" indent="-181266" defTabSz="238235">
              <a:lnSpc>
                <a:spcPct val="100000"/>
              </a:lnSpc>
              <a:spcBef>
                <a:spcPts val="1687"/>
              </a:spcBef>
              <a:defRPr sz="1856"/>
            </a:pPr>
            <a:r>
              <a:rPr sz="1547" dirty="0" err="1"/>
              <a:t>další</a:t>
            </a:r>
            <a:r>
              <a:rPr sz="1547" dirty="0"/>
              <a:t> </a:t>
            </a:r>
            <a:r>
              <a:rPr sz="1547" dirty="0" err="1"/>
              <a:t>místa</a:t>
            </a:r>
            <a:r>
              <a:rPr sz="1547" dirty="0"/>
              <a:t> </a:t>
            </a:r>
            <a:r>
              <a:rPr sz="1547" dirty="0" err="1"/>
              <a:t>pracovní</a:t>
            </a:r>
            <a:r>
              <a:rPr sz="1547" dirty="0"/>
              <a:t> </a:t>
            </a:r>
            <a:r>
              <a:rPr sz="1547" dirty="0" err="1"/>
              <a:t>úrazy</a:t>
            </a:r>
            <a:r>
              <a:rPr sz="1547" dirty="0"/>
              <a:t> (</a:t>
            </a:r>
            <a:r>
              <a:rPr sz="1547" dirty="0" err="1"/>
              <a:t>velmi</a:t>
            </a:r>
            <a:r>
              <a:rPr sz="1547" dirty="0"/>
              <a:t> </a:t>
            </a:r>
            <a:r>
              <a:rPr sz="1547" dirty="0" err="1"/>
              <a:t>široké</a:t>
            </a:r>
            <a:r>
              <a:rPr sz="1547" dirty="0"/>
              <a:t> </a:t>
            </a:r>
            <a:r>
              <a:rPr sz="1547" dirty="0" err="1"/>
              <a:t>pojetí</a:t>
            </a:r>
            <a:r>
              <a:rPr sz="1547" dirty="0"/>
              <a:t> </a:t>
            </a:r>
            <a:r>
              <a:rPr lang="cs-CZ" sz="1547" dirty="0"/>
              <a:t>- </a:t>
            </a:r>
            <a:r>
              <a:rPr sz="1547" dirty="0"/>
              <a:t>od </a:t>
            </a:r>
            <a:r>
              <a:rPr sz="1547" dirty="0" err="1"/>
              <a:t>závalu</a:t>
            </a:r>
            <a:r>
              <a:rPr sz="1547" dirty="0"/>
              <a:t> v dole </a:t>
            </a:r>
            <a:r>
              <a:rPr sz="1547" dirty="0" err="1"/>
              <a:t>až</a:t>
            </a:r>
            <a:r>
              <a:rPr sz="1547" dirty="0"/>
              <a:t> </a:t>
            </a:r>
            <a:r>
              <a:rPr sz="1547" dirty="0" err="1"/>
              <a:t>po</a:t>
            </a:r>
            <a:r>
              <a:rPr sz="1547" dirty="0"/>
              <a:t> </a:t>
            </a:r>
            <a:r>
              <a:rPr sz="1547" dirty="0" err="1"/>
              <a:t>prořezávání</a:t>
            </a:r>
            <a:r>
              <a:rPr sz="1547" dirty="0"/>
              <a:t> </a:t>
            </a:r>
            <a:r>
              <a:rPr sz="1547" dirty="0" err="1"/>
              <a:t>stromů</a:t>
            </a:r>
            <a:r>
              <a:rPr sz="1547" dirty="0"/>
              <a:t> </a:t>
            </a:r>
            <a:r>
              <a:rPr sz="1547" dirty="0" err="1"/>
              <a:t>na</a:t>
            </a:r>
            <a:r>
              <a:rPr sz="1547" dirty="0"/>
              <a:t> </a:t>
            </a:r>
            <a:r>
              <a:rPr sz="1547" dirty="0" err="1"/>
              <a:t>zahradě</a:t>
            </a:r>
            <a:r>
              <a:rPr sz="1547" dirty="0"/>
              <a:t>)</a:t>
            </a:r>
          </a:p>
          <a:p>
            <a:pPr marL="181266" indent="-181266" defTabSz="238235">
              <a:lnSpc>
                <a:spcPct val="100000"/>
              </a:lnSpc>
              <a:spcBef>
                <a:spcPts val="1687"/>
              </a:spcBef>
              <a:defRPr sz="1856"/>
            </a:pPr>
            <a:r>
              <a:rPr lang="cs-CZ" sz="1547" dirty="0"/>
              <a:t>u</a:t>
            </a:r>
            <a:r>
              <a:rPr sz="1547" dirty="0"/>
              <a:t> </a:t>
            </a:r>
            <a:r>
              <a:rPr sz="1547" dirty="0" err="1"/>
              <a:t>seniorů</a:t>
            </a:r>
            <a:r>
              <a:rPr sz="1547" dirty="0"/>
              <a:t> </a:t>
            </a:r>
            <a:r>
              <a:rPr sz="1547" dirty="0" err="1"/>
              <a:t>nad</a:t>
            </a:r>
            <a:r>
              <a:rPr sz="1547" dirty="0"/>
              <a:t> 75 let a </a:t>
            </a:r>
            <a:r>
              <a:rPr sz="1547" dirty="0" err="1"/>
              <a:t>dětí</a:t>
            </a:r>
            <a:r>
              <a:rPr sz="1547" dirty="0"/>
              <a:t> - </a:t>
            </a:r>
            <a:r>
              <a:rPr sz="1547" dirty="0" err="1"/>
              <a:t>nejčastěji</a:t>
            </a:r>
            <a:r>
              <a:rPr sz="1547" dirty="0"/>
              <a:t> </a:t>
            </a:r>
            <a:r>
              <a:rPr sz="1547" dirty="0" err="1"/>
              <a:t>pády</a:t>
            </a:r>
            <a:endParaRPr sz="1547" dirty="0"/>
          </a:p>
          <a:p>
            <a:pPr marL="181266" indent="-181266" defTabSz="238235">
              <a:lnSpc>
                <a:spcPct val="100000"/>
              </a:lnSpc>
              <a:spcBef>
                <a:spcPts val="1687"/>
              </a:spcBef>
              <a:defRPr sz="1856"/>
            </a:pPr>
            <a:r>
              <a:rPr sz="1547" dirty="0" err="1"/>
              <a:t>relativně</a:t>
            </a:r>
            <a:r>
              <a:rPr sz="1547" dirty="0"/>
              <a:t> </a:t>
            </a:r>
            <a:r>
              <a:rPr sz="1547" dirty="0" err="1"/>
              <a:t>často</a:t>
            </a:r>
            <a:r>
              <a:rPr sz="1547" dirty="0"/>
              <a:t> </a:t>
            </a:r>
            <a:r>
              <a:rPr sz="1547" dirty="0" err="1"/>
              <a:t>násilí</a:t>
            </a:r>
            <a:r>
              <a:rPr sz="1547" dirty="0"/>
              <a:t> - </a:t>
            </a:r>
            <a:r>
              <a:rPr sz="1547" dirty="0" err="1"/>
              <a:t>rvačka</a:t>
            </a:r>
            <a:r>
              <a:rPr sz="1547" dirty="0"/>
              <a:t>, </a:t>
            </a:r>
            <a:r>
              <a:rPr sz="1547" dirty="0" err="1"/>
              <a:t>úder</a:t>
            </a:r>
            <a:r>
              <a:rPr sz="1547" dirty="0"/>
              <a:t> do </a:t>
            </a:r>
            <a:r>
              <a:rPr sz="1547" dirty="0" err="1"/>
              <a:t>hlavy</a:t>
            </a:r>
            <a:r>
              <a:rPr sz="1547" dirty="0"/>
              <a:t> </a:t>
            </a:r>
            <a:r>
              <a:rPr sz="1547" dirty="0" err="1"/>
              <a:t>tupým</a:t>
            </a:r>
            <a:r>
              <a:rPr sz="1547" dirty="0"/>
              <a:t> </a:t>
            </a:r>
            <a:r>
              <a:rPr sz="1547" dirty="0" err="1"/>
              <a:t>předmětem</a:t>
            </a:r>
            <a:r>
              <a:rPr sz="1547" dirty="0"/>
              <a:t>, </a:t>
            </a:r>
            <a:r>
              <a:rPr sz="1547" dirty="0" err="1"/>
              <a:t>střelné</a:t>
            </a:r>
            <a:r>
              <a:rPr sz="1547" dirty="0"/>
              <a:t> </a:t>
            </a:r>
            <a:r>
              <a:rPr sz="1547" dirty="0" err="1"/>
              <a:t>poranění</a:t>
            </a:r>
            <a:endParaRPr sz="1547" dirty="0"/>
          </a:p>
          <a:p>
            <a:pPr marL="181266" indent="-181266" defTabSz="238235">
              <a:lnSpc>
                <a:spcPct val="100000"/>
              </a:lnSpc>
              <a:spcBef>
                <a:spcPts val="1687"/>
              </a:spcBef>
              <a:defRPr sz="1856"/>
            </a:pPr>
            <a:r>
              <a:rPr sz="1547" dirty="0" err="1"/>
              <a:t>někde</a:t>
            </a:r>
            <a:r>
              <a:rPr sz="1547" dirty="0"/>
              <a:t> </a:t>
            </a:r>
            <a:r>
              <a:rPr sz="1547" dirty="0" err="1"/>
              <a:t>i</a:t>
            </a:r>
            <a:r>
              <a:rPr sz="1547" dirty="0"/>
              <a:t> </a:t>
            </a:r>
            <a:r>
              <a:rPr sz="1547" dirty="0" err="1"/>
              <a:t>válečná</a:t>
            </a:r>
            <a:r>
              <a:rPr sz="1547" dirty="0"/>
              <a:t> </a:t>
            </a:r>
            <a:r>
              <a:rPr sz="1547" dirty="0" err="1"/>
              <a:t>poranění</a:t>
            </a:r>
            <a:r>
              <a:rPr sz="1547" dirty="0"/>
              <a:t>, </a:t>
            </a:r>
            <a:r>
              <a:rPr sz="1547" dirty="0" err="1"/>
              <a:t>i</a:t>
            </a:r>
            <a:r>
              <a:rPr sz="1547" dirty="0"/>
              <a:t> </a:t>
            </a:r>
            <a:r>
              <a:rPr sz="1547" dirty="0" err="1"/>
              <a:t>poranění</a:t>
            </a:r>
            <a:r>
              <a:rPr sz="1547" dirty="0"/>
              <a:t> </a:t>
            </a:r>
            <a:r>
              <a:rPr sz="1547" dirty="0" err="1"/>
              <a:t>způsobená</a:t>
            </a:r>
            <a:r>
              <a:rPr sz="1547" dirty="0"/>
              <a:t> </a:t>
            </a:r>
            <a:r>
              <a:rPr sz="1547" dirty="0" err="1"/>
              <a:t>teroristickými</a:t>
            </a:r>
            <a:r>
              <a:rPr sz="1547" dirty="0"/>
              <a:t> </a:t>
            </a:r>
            <a:r>
              <a:rPr sz="1547" dirty="0" err="1"/>
              <a:t>útoky</a:t>
            </a:r>
            <a:endParaRPr sz="1547" dirty="0"/>
          </a:p>
          <a:p>
            <a:pPr marL="181266" indent="-181266" defTabSz="238235">
              <a:lnSpc>
                <a:spcPct val="100000"/>
              </a:lnSpc>
              <a:spcBef>
                <a:spcPts val="1687"/>
              </a:spcBef>
              <a:defRPr sz="1856"/>
            </a:pPr>
            <a:r>
              <a:rPr sz="1547" dirty="0" err="1"/>
              <a:t>zvláštní</a:t>
            </a:r>
            <a:r>
              <a:rPr sz="1547" dirty="0"/>
              <a:t> </a:t>
            </a:r>
            <a:r>
              <a:rPr sz="1547" dirty="0" err="1"/>
              <a:t>skupina</a:t>
            </a:r>
            <a:r>
              <a:rPr sz="1547" dirty="0"/>
              <a:t> - </a:t>
            </a:r>
            <a:r>
              <a:rPr sz="1547" dirty="0" err="1"/>
              <a:t>úrazy</a:t>
            </a:r>
            <a:r>
              <a:rPr sz="1547" dirty="0"/>
              <a:t> pod </a:t>
            </a:r>
            <a:r>
              <a:rPr sz="1547" dirty="0" err="1"/>
              <a:t>vlivem</a:t>
            </a:r>
            <a:r>
              <a:rPr sz="1547" dirty="0"/>
              <a:t> </a:t>
            </a:r>
            <a:r>
              <a:rPr sz="1547" dirty="0" err="1"/>
              <a:t>návykových</a:t>
            </a:r>
            <a:r>
              <a:rPr sz="1547" dirty="0"/>
              <a:t> </a:t>
            </a:r>
            <a:r>
              <a:rPr sz="1547" dirty="0" err="1"/>
              <a:t>látek</a:t>
            </a:r>
            <a:r>
              <a:rPr sz="1547" dirty="0"/>
              <a:t> (</a:t>
            </a:r>
            <a:r>
              <a:rPr sz="1547" dirty="0" err="1"/>
              <a:t>alkohol</a:t>
            </a:r>
            <a:r>
              <a:rPr sz="1547" dirty="0"/>
              <a:t>, </a:t>
            </a:r>
            <a:r>
              <a:rPr sz="1547" dirty="0" err="1"/>
              <a:t>drogy</a:t>
            </a:r>
            <a:r>
              <a:rPr sz="1547" dirty="0"/>
              <a:t>) a </a:t>
            </a:r>
            <a:r>
              <a:rPr sz="1547" dirty="0" err="1"/>
              <a:t>úrazy</a:t>
            </a:r>
            <a:r>
              <a:rPr sz="1547" dirty="0"/>
              <a:t> </a:t>
            </a:r>
            <a:r>
              <a:rPr lang="cs-CZ" sz="1547" dirty="0"/>
              <a:t>                         </a:t>
            </a:r>
            <a:r>
              <a:rPr sz="1547" dirty="0"/>
              <a:t>v </a:t>
            </a:r>
            <a:r>
              <a:rPr sz="1547" dirty="0" err="1"/>
              <a:t>souvislosti</a:t>
            </a:r>
            <a:r>
              <a:rPr sz="1547" dirty="0"/>
              <a:t> s </a:t>
            </a:r>
            <a:r>
              <a:rPr sz="1547" dirty="0" err="1"/>
              <a:t>jiným</a:t>
            </a:r>
            <a:r>
              <a:rPr sz="1547" dirty="0"/>
              <a:t> </a:t>
            </a:r>
            <a:r>
              <a:rPr sz="1547" dirty="0" err="1"/>
              <a:t>onemocněním</a:t>
            </a:r>
            <a:r>
              <a:rPr sz="1547" dirty="0"/>
              <a:t> (EPI, </a:t>
            </a:r>
            <a:r>
              <a:rPr sz="1547" dirty="0" err="1"/>
              <a:t>srdeční</a:t>
            </a:r>
            <a:r>
              <a:rPr sz="1547" dirty="0"/>
              <a:t> </a:t>
            </a:r>
            <a:r>
              <a:rPr sz="1547" dirty="0" err="1"/>
              <a:t>záchvaty</a:t>
            </a:r>
            <a:r>
              <a:rPr sz="1547" dirty="0"/>
              <a:t>,..)</a:t>
            </a:r>
          </a:p>
          <a:p>
            <a:pPr marL="181266" indent="-181266" defTabSz="238235">
              <a:lnSpc>
                <a:spcPct val="100000"/>
              </a:lnSpc>
              <a:spcBef>
                <a:spcPts val="1687"/>
              </a:spcBef>
              <a:defRPr sz="1856"/>
            </a:pPr>
            <a:r>
              <a:rPr sz="1547" dirty="0"/>
              <a:t>2-3x </a:t>
            </a:r>
            <a:r>
              <a:rPr sz="1547" dirty="0" err="1"/>
              <a:t>více</a:t>
            </a:r>
            <a:r>
              <a:rPr sz="1547" dirty="0"/>
              <a:t> </a:t>
            </a:r>
            <a:r>
              <a:rPr sz="1547" dirty="0" err="1"/>
              <a:t>ohroženi</a:t>
            </a:r>
            <a:r>
              <a:rPr sz="1547" dirty="0"/>
              <a:t> </a:t>
            </a:r>
            <a:r>
              <a:rPr sz="1547" dirty="0" err="1"/>
              <a:t>muži</a:t>
            </a:r>
            <a:r>
              <a:rPr sz="1547" dirty="0"/>
              <a:t>; z </a:t>
            </a:r>
            <a:r>
              <a:rPr sz="1547" dirty="0" err="1"/>
              <a:t>hlediska</a:t>
            </a:r>
            <a:r>
              <a:rPr sz="1547" dirty="0"/>
              <a:t> </a:t>
            </a:r>
            <a:r>
              <a:rPr sz="1547" dirty="0" err="1"/>
              <a:t>věku</a:t>
            </a:r>
            <a:r>
              <a:rPr sz="1547" dirty="0"/>
              <a:t> </a:t>
            </a:r>
            <a:r>
              <a:rPr sz="1547" dirty="0" err="1"/>
              <a:t>nejvíce</a:t>
            </a:r>
            <a:r>
              <a:rPr sz="1547" dirty="0"/>
              <a:t> </a:t>
            </a:r>
            <a:r>
              <a:rPr sz="1547" dirty="0" err="1"/>
              <a:t>muži</a:t>
            </a:r>
            <a:r>
              <a:rPr sz="1547" dirty="0"/>
              <a:t> </a:t>
            </a:r>
            <a:r>
              <a:rPr sz="1547" dirty="0" err="1"/>
              <a:t>mezi</a:t>
            </a:r>
            <a:r>
              <a:rPr sz="1547" dirty="0"/>
              <a:t> 15.-29. </a:t>
            </a:r>
            <a:r>
              <a:rPr sz="1547" dirty="0" err="1"/>
              <a:t>rokem</a:t>
            </a:r>
            <a:r>
              <a:rPr sz="1547" dirty="0"/>
              <a:t> a </a:t>
            </a:r>
            <a:r>
              <a:rPr sz="1547" dirty="0" err="1"/>
              <a:t>obě</a:t>
            </a:r>
            <a:r>
              <a:rPr sz="1547" dirty="0"/>
              <a:t> </a:t>
            </a:r>
            <a:r>
              <a:rPr sz="1547" dirty="0" err="1"/>
              <a:t>pohlav</a:t>
            </a:r>
            <a:r>
              <a:rPr lang="cs-CZ" sz="1547" dirty="0"/>
              <a:t>í </a:t>
            </a:r>
            <a:r>
              <a:rPr sz="1547" dirty="0" err="1"/>
              <a:t>nad</a:t>
            </a:r>
            <a:r>
              <a:rPr sz="1547" dirty="0"/>
              <a:t> 75 let</a:t>
            </a:r>
          </a:p>
        </p:txBody>
      </p:sp>
    </p:spTree>
    <p:extLst>
      <p:ext uri="{BB962C8B-B14F-4D97-AF65-F5344CB8AC3E}">
        <p14:creationId xmlns:p14="http://schemas.microsoft.com/office/powerpoint/2010/main" val="8914059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rafomotorika - kvalita písma a kresby"/>
          <p:cNvSpPr txBox="1">
            <a:spLocks noGrp="1"/>
          </p:cNvSpPr>
          <p:nvPr>
            <p:ph type="title"/>
          </p:nvPr>
        </p:nvSpPr>
        <p:spPr>
          <a:xfrm>
            <a:off x="3695700" y="495033"/>
            <a:ext cx="6377940" cy="1293028"/>
          </a:xfrm>
          <a:prstGeom prst="rect">
            <a:avLst/>
          </a:prstGeom>
        </p:spPr>
        <p:txBody>
          <a:bodyPr>
            <a:normAutofit/>
          </a:bodyPr>
          <a:lstStyle>
            <a:lvl1pPr defTabSz="484886">
              <a:defRPr sz="6640"/>
            </a:lvl1pPr>
          </a:lstStyle>
          <a:p>
            <a:r>
              <a:rPr sz="3375" dirty="0" err="1"/>
              <a:t>Grafomotorika</a:t>
            </a:r>
            <a:r>
              <a:rPr sz="3375" dirty="0"/>
              <a:t> - </a:t>
            </a:r>
            <a:r>
              <a:rPr sz="3375" dirty="0" err="1"/>
              <a:t>kvalita</a:t>
            </a:r>
            <a:r>
              <a:rPr sz="3375" dirty="0"/>
              <a:t> </a:t>
            </a:r>
            <a:r>
              <a:rPr sz="3375" dirty="0" err="1"/>
              <a:t>písma</a:t>
            </a:r>
            <a:r>
              <a:rPr sz="3375" dirty="0"/>
              <a:t> a </a:t>
            </a:r>
            <a:r>
              <a:rPr sz="3375" dirty="0" err="1"/>
              <a:t>kresby</a:t>
            </a:r>
            <a:endParaRPr sz="3375" dirty="0"/>
          </a:p>
        </p:txBody>
      </p:sp>
      <p:sp>
        <p:nvSpPr>
          <p:cNvPr id="239" name="Metody ke zkoumání povahy centrálních poruch grafimotoriky, např. dysgrafie-dysortografie, agramatismy, a společně (and/or) neurogenně a psychogenně podmíněných kvalit, jako je velikost a umístěný kresby, různé detaily provedení, tlak, tremor, atd..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1687" dirty="0" err="1"/>
              <a:t>m</a:t>
            </a:r>
            <a:r>
              <a:rPr sz="1687" dirty="0" err="1"/>
              <a:t>etody</a:t>
            </a:r>
            <a:r>
              <a:rPr sz="1687" dirty="0"/>
              <a:t> </a:t>
            </a:r>
            <a:r>
              <a:rPr sz="1687" dirty="0" err="1"/>
              <a:t>ke</a:t>
            </a:r>
            <a:r>
              <a:rPr sz="1687" dirty="0"/>
              <a:t> </a:t>
            </a:r>
            <a:r>
              <a:rPr sz="1687" dirty="0" err="1"/>
              <a:t>zkoumání</a:t>
            </a:r>
            <a:r>
              <a:rPr sz="1687" dirty="0"/>
              <a:t> </a:t>
            </a:r>
            <a:r>
              <a:rPr sz="1687" dirty="0" err="1"/>
              <a:t>povahy</a:t>
            </a:r>
            <a:r>
              <a:rPr sz="1687" dirty="0"/>
              <a:t> </a:t>
            </a:r>
            <a:r>
              <a:rPr sz="1687" dirty="0" err="1"/>
              <a:t>centrálních</a:t>
            </a:r>
            <a:r>
              <a:rPr sz="1687" dirty="0"/>
              <a:t> </a:t>
            </a:r>
            <a:r>
              <a:rPr sz="1687" dirty="0" err="1"/>
              <a:t>poruch</a:t>
            </a:r>
            <a:r>
              <a:rPr sz="1687" dirty="0"/>
              <a:t> </a:t>
            </a:r>
            <a:r>
              <a:rPr sz="1687" dirty="0" err="1"/>
              <a:t>grafimotoriky</a:t>
            </a:r>
            <a:r>
              <a:rPr sz="1687" dirty="0"/>
              <a:t>, </a:t>
            </a:r>
            <a:r>
              <a:rPr sz="1687" dirty="0" err="1"/>
              <a:t>např</a:t>
            </a:r>
            <a:r>
              <a:rPr sz="1687" dirty="0"/>
              <a:t>. </a:t>
            </a:r>
            <a:r>
              <a:rPr sz="1687" dirty="0" err="1"/>
              <a:t>dysgrafie</a:t>
            </a:r>
            <a:r>
              <a:rPr lang="cs-CZ" sz="1687" dirty="0"/>
              <a:t> </a:t>
            </a:r>
            <a:r>
              <a:rPr sz="1687" dirty="0"/>
              <a:t>-</a:t>
            </a:r>
            <a:r>
              <a:rPr lang="cs-CZ" sz="1687" dirty="0"/>
              <a:t> </a:t>
            </a:r>
            <a:r>
              <a:rPr sz="1687" dirty="0" err="1"/>
              <a:t>dysortografie</a:t>
            </a:r>
            <a:r>
              <a:rPr sz="1687" dirty="0"/>
              <a:t>, </a:t>
            </a:r>
            <a:r>
              <a:rPr sz="1687" dirty="0" err="1"/>
              <a:t>agramatismy</a:t>
            </a:r>
            <a:r>
              <a:rPr sz="1687" dirty="0"/>
              <a:t>, a </a:t>
            </a:r>
            <a:r>
              <a:rPr sz="1687" dirty="0" err="1"/>
              <a:t>společně</a:t>
            </a:r>
            <a:r>
              <a:rPr sz="1687" dirty="0"/>
              <a:t> (and/or) </a:t>
            </a:r>
            <a:r>
              <a:rPr sz="1687" dirty="0" err="1"/>
              <a:t>neurogenně</a:t>
            </a:r>
            <a:r>
              <a:rPr sz="1687" dirty="0"/>
              <a:t> a </a:t>
            </a:r>
            <a:r>
              <a:rPr sz="1687" dirty="0" err="1"/>
              <a:t>psychogenně</a:t>
            </a:r>
            <a:r>
              <a:rPr sz="1687" dirty="0"/>
              <a:t> </a:t>
            </a:r>
            <a:r>
              <a:rPr sz="1687" dirty="0" err="1"/>
              <a:t>podmíněných</a:t>
            </a:r>
            <a:r>
              <a:rPr sz="1687" dirty="0"/>
              <a:t> </a:t>
            </a:r>
            <a:r>
              <a:rPr sz="1687" dirty="0" err="1"/>
              <a:t>kvalit</a:t>
            </a:r>
            <a:r>
              <a:rPr sz="1687" dirty="0"/>
              <a:t>, </a:t>
            </a:r>
            <a:r>
              <a:rPr sz="1687" dirty="0" err="1"/>
              <a:t>jako</a:t>
            </a:r>
            <a:r>
              <a:rPr sz="1687" dirty="0"/>
              <a:t> je </a:t>
            </a:r>
            <a:r>
              <a:rPr sz="1687" dirty="0" err="1"/>
              <a:t>velikost</a:t>
            </a:r>
            <a:r>
              <a:rPr sz="1687" dirty="0"/>
              <a:t> a </a:t>
            </a:r>
            <a:r>
              <a:rPr sz="1687" dirty="0" err="1"/>
              <a:t>umístěn</a:t>
            </a:r>
            <a:r>
              <a:rPr lang="cs-CZ" sz="1687" dirty="0"/>
              <a:t>í</a:t>
            </a:r>
            <a:r>
              <a:rPr sz="1687" dirty="0"/>
              <a:t> </a:t>
            </a:r>
            <a:r>
              <a:rPr sz="1687" dirty="0" err="1"/>
              <a:t>kresby</a:t>
            </a:r>
            <a:r>
              <a:rPr sz="1687" dirty="0"/>
              <a:t>, </a:t>
            </a:r>
            <a:r>
              <a:rPr sz="1687" dirty="0" err="1"/>
              <a:t>různé</a:t>
            </a:r>
            <a:r>
              <a:rPr sz="1687" dirty="0"/>
              <a:t> </a:t>
            </a:r>
            <a:r>
              <a:rPr sz="1687" dirty="0" err="1"/>
              <a:t>detaily</a:t>
            </a:r>
            <a:r>
              <a:rPr sz="1687" dirty="0"/>
              <a:t> </a:t>
            </a:r>
            <a:r>
              <a:rPr lang="cs-CZ" sz="1687" dirty="0"/>
              <a:t>- </a:t>
            </a:r>
            <a:r>
              <a:rPr sz="1687" dirty="0" err="1"/>
              <a:t>provedení</a:t>
            </a:r>
            <a:r>
              <a:rPr sz="1687" dirty="0"/>
              <a:t>, </a:t>
            </a:r>
            <a:r>
              <a:rPr sz="1687" dirty="0" err="1"/>
              <a:t>tlak</a:t>
            </a:r>
            <a:r>
              <a:rPr sz="1687" dirty="0"/>
              <a:t>, tremor, </a:t>
            </a:r>
            <a:r>
              <a:rPr sz="1687" dirty="0" err="1"/>
              <a:t>atd</a:t>
            </a:r>
            <a:r>
              <a:rPr sz="1687" dirty="0"/>
              <a:t>...</a:t>
            </a:r>
          </a:p>
          <a:p>
            <a:pPr lvl="1">
              <a:lnSpc>
                <a:spcPct val="100000"/>
              </a:lnSpc>
            </a:pPr>
            <a:r>
              <a:rPr sz="1487" dirty="0" err="1"/>
              <a:t>kresebné</a:t>
            </a:r>
            <a:r>
              <a:rPr sz="1487" dirty="0"/>
              <a:t> testy - </a:t>
            </a:r>
            <a:r>
              <a:rPr sz="1487" dirty="0" err="1"/>
              <a:t>většinou</a:t>
            </a:r>
            <a:r>
              <a:rPr sz="1487" dirty="0"/>
              <a:t> </a:t>
            </a:r>
            <a:r>
              <a:rPr sz="1487" dirty="0" err="1"/>
              <a:t>koncipované</a:t>
            </a:r>
            <a:r>
              <a:rPr sz="1487" dirty="0"/>
              <a:t> </a:t>
            </a:r>
            <a:r>
              <a:rPr sz="1487" dirty="0" err="1"/>
              <a:t>jako</a:t>
            </a:r>
            <a:r>
              <a:rPr sz="1487" dirty="0"/>
              <a:t> </a:t>
            </a:r>
            <a:r>
              <a:rPr sz="1487" dirty="0" err="1"/>
              <a:t>osobnostní</a:t>
            </a:r>
            <a:r>
              <a:rPr sz="1487" dirty="0"/>
              <a:t> (Baum test; FDT) </a:t>
            </a:r>
            <a:r>
              <a:rPr lang="cs-CZ" sz="1487" dirty="0"/>
              <a:t>                  </a:t>
            </a:r>
            <a:r>
              <a:rPr sz="1487" dirty="0" err="1"/>
              <a:t>či</a:t>
            </a:r>
            <a:r>
              <a:rPr sz="1487" dirty="0"/>
              <a:t> </a:t>
            </a:r>
            <a:r>
              <a:rPr sz="1487" dirty="0" err="1"/>
              <a:t>výkonové</a:t>
            </a:r>
            <a:r>
              <a:rPr sz="1487" dirty="0"/>
              <a:t> (Goodenough) </a:t>
            </a:r>
            <a:r>
              <a:rPr sz="1487" dirty="0" err="1"/>
              <a:t>nebo</a:t>
            </a:r>
            <a:r>
              <a:rPr sz="1487" dirty="0"/>
              <a:t> </a:t>
            </a:r>
            <a:r>
              <a:rPr sz="1487" dirty="0" err="1"/>
              <a:t>standardizované</a:t>
            </a:r>
            <a:r>
              <a:rPr sz="1487" dirty="0"/>
              <a:t> </a:t>
            </a:r>
            <a:r>
              <a:rPr sz="1487" dirty="0" err="1"/>
              <a:t>zkoušky</a:t>
            </a:r>
            <a:r>
              <a:rPr sz="1487" dirty="0"/>
              <a:t> </a:t>
            </a:r>
            <a:r>
              <a:rPr sz="1487" dirty="0" err="1"/>
              <a:t>psaní</a:t>
            </a:r>
            <a:endParaRPr sz="1487" dirty="0"/>
          </a:p>
        </p:txBody>
      </p:sp>
    </p:spTree>
    <p:extLst>
      <p:ext uri="{BB962C8B-B14F-4D97-AF65-F5344CB8AC3E}">
        <p14:creationId xmlns:p14="http://schemas.microsoft.com/office/powerpoint/2010/main" val="9443291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FL, jejich fce a poruchy"/>
          <p:cNvSpPr txBox="1">
            <a:spLocks noGrp="1"/>
          </p:cNvSpPr>
          <p:nvPr>
            <p:ph type="title"/>
          </p:nvPr>
        </p:nvSpPr>
        <p:spPr>
          <a:xfrm>
            <a:off x="3747831" y="156185"/>
            <a:ext cx="6377940" cy="129302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3375" dirty="0"/>
              <a:t>FL, </a:t>
            </a:r>
            <a:r>
              <a:rPr sz="3375" dirty="0" err="1"/>
              <a:t>jejich</a:t>
            </a:r>
            <a:r>
              <a:rPr sz="3375" dirty="0"/>
              <a:t> </a:t>
            </a:r>
            <a:r>
              <a:rPr sz="3375" dirty="0" err="1"/>
              <a:t>fce</a:t>
            </a:r>
            <a:r>
              <a:rPr sz="3375" dirty="0"/>
              <a:t> a </a:t>
            </a:r>
            <a:r>
              <a:rPr sz="3375" dirty="0" err="1"/>
              <a:t>poruchy</a:t>
            </a:r>
            <a:endParaRPr sz="3375" dirty="0"/>
          </a:p>
        </p:txBody>
      </p:sp>
      <p:sp>
        <p:nvSpPr>
          <p:cNvPr id="242" name="FL- vývojově nejnovější část mozku; lze bez této části přežít a žít…"/>
          <p:cNvSpPr txBox="1">
            <a:spLocks noGrp="1"/>
          </p:cNvSpPr>
          <p:nvPr>
            <p:ph type="body" idx="1"/>
          </p:nvPr>
        </p:nvSpPr>
        <p:spPr>
          <a:xfrm>
            <a:off x="1775963" y="1728982"/>
            <a:ext cx="8644902" cy="5508411"/>
          </a:xfrm>
          <a:prstGeom prst="rect">
            <a:avLst/>
          </a:prstGeom>
        </p:spPr>
        <p:txBody>
          <a:bodyPr>
            <a:noAutofit/>
          </a:bodyPr>
          <a:lstStyle/>
          <a:p>
            <a:pPr marL="168765" indent="-168765" defTabSz="221806">
              <a:spcBef>
                <a:spcPts val="1547"/>
              </a:spcBef>
              <a:defRPr sz="1728"/>
            </a:pPr>
            <a:r>
              <a:rPr sz="1547" dirty="0"/>
              <a:t>FL- </a:t>
            </a:r>
            <a:r>
              <a:rPr sz="1547" dirty="0" err="1"/>
              <a:t>vývojově</a:t>
            </a:r>
            <a:r>
              <a:rPr sz="1547" dirty="0"/>
              <a:t> </a:t>
            </a:r>
            <a:r>
              <a:rPr sz="1547" dirty="0" err="1"/>
              <a:t>nejnovější</a:t>
            </a:r>
            <a:r>
              <a:rPr sz="1547" dirty="0"/>
              <a:t> </a:t>
            </a:r>
            <a:r>
              <a:rPr sz="1547" dirty="0" err="1"/>
              <a:t>část</a:t>
            </a:r>
            <a:r>
              <a:rPr sz="1547" dirty="0"/>
              <a:t> </a:t>
            </a:r>
            <a:r>
              <a:rPr sz="1547" dirty="0" err="1"/>
              <a:t>mozku</a:t>
            </a:r>
            <a:r>
              <a:rPr sz="1547" dirty="0"/>
              <a:t>; </a:t>
            </a:r>
            <a:r>
              <a:rPr sz="1547" dirty="0" err="1"/>
              <a:t>lze</a:t>
            </a:r>
            <a:r>
              <a:rPr sz="1547" dirty="0"/>
              <a:t> bez </a:t>
            </a:r>
            <a:r>
              <a:rPr sz="1547" dirty="0" err="1"/>
              <a:t>této</a:t>
            </a:r>
            <a:r>
              <a:rPr sz="1547" dirty="0"/>
              <a:t> </a:t>
            </a:r>
            <a:r>
              <a:rPr sz="1547" dirty="0" err="1"/>
              <a:t>části</a:t>
            </a:r>
            <a:r>
              <a:rPr sz="1547" dirty="0"/>
              <a:t> </a:t>
            </a:r>
            <a:r>
              <a:rPr sz="1547" dirty="0" err="1"/>
              <a:t>přežít</a:t>
            </a:r>
            <a:r>
              <a:rPr sz="1547" dirty="0"/>
              <a:t> a </a:t>
            </a:r>
            <a:r>
              <a:rPr sz="1547" dirty="0" err="1"/>
              <a:t>žít</a:t>
            </a:r>
            <a:r>
              <a:rPr sz="1547" dirty="0"/>
              <a:t> </a:t>
            </a:r>
          </a:p>
          <a:p>
            <a:pPr marL="168765" indent="-168765" defTabSz="221806">
              <a:spcBef>
                <a:spcPts val="1547"/>
              </a:spcBef>
              <a:defRPr sz="1728"/>
            </a:pPr>
            <a:r>
              <a:rPr lang="cs-CZ" sz="1547" dirty="0" err="1"/>
              <a:t>m</a:t>
            </a:r>
            <a:r>
              <a:rPr sz="1547" dirty="0" err="1"/>
              <a:t>asivní</a:t>
            </a:r>
            <a:r>
              <a:rPr sz="1547" dirty="0"/>
              <a:t> </a:t>
            </a:r>
            <a:r>
              <a:rPr sz="1547" dirty="0" err="1"/>
              <a:t>poškození</a:t>
            </a:r>
            <a:r>
              <a:rPr sz="1547" dirty="0"/>
              <a:t> </a:t>
            </a:r>
            <a:r>
              <a:rPr sz="1547" dirty="0" err="1"/>
              <a:t>vede</a:t>
            </a:r>
            <a:r>
              <a:rPr sz="1547" dirty="0"/>
              <a:t> k </a:t>
            </a:r>
            <a:r>
              <a:rPr sz="1547" dirty="0" err="1"/>
              <a:t>dramatické</a:t>
            </a:r>
            <a:r>
              <a:rPr sz="1547" dirty="0"/>
              <a:t> </a:t>
            </a:r>
            <a:r>
              <a:rPr sz="1547" dirty="0" err="1"/>
              <a:t>proměně</a:t>
            </a:r>
            <a:r>
              <a:rPr lang="cs-CZ" sz="1547"/>
              <a:t>,</a:t>
            </a:r>
            <a:r>
              <a:rPr sz="1547"/>
              <a:t> </a:t>
            </a:r>
            <a:r>
              <a:rPr sz="1547" dirty="0" err="1"/>
              <a:t>jak</a:t>
            </a:r>
            <a:r>
              <a:rPr sz="1547" dirty="0"/>
              <a:t> </a:t>
            </a:r>
            <a:r>
              <a:rPr sz="1547" dirty="0" err="1"/>
              <a:t>fcí</a:t>
            </a:r>
            <a:r>
              <a:rPr sz="1547" dirty="0"/>
              <a:t> </a:t>
            </a:r>
            <a:r>
              <a:rPr sz="1547" dirty="0" err="1"/>
              <a:t>osobnostních</a:t>
            </a:r>
            <a:r>
              <a:rPr sz="1547" dirty="0"/>
              <a:t> (</a:t>
            </a:r>
            <a:r>
              <a:rPr sz="1547" dirty="0" err="1"/>
              <a:t>chování</a:t>
            </a:r>
            <a:r>
              <a:rPr sz="1547" dirty="0"/>
              <a:t>, </a:t>
            </a:r>
            <a:r>
              <a:rPr sz="1547" dirty="0" err="1"/>
              <a:t>úsudek</a:t>
            </a:r>
            <a:r>
              <a:rPr sz="1547" dirty="0"/>
              <a:t>, </a:t>
            </a:r>
            <a:r>
              <a:rPr sz="1547" dirty="0" err="1"/>
              <a:t>prožívání</a:t>
            </a:r>
            <a:r>
              <a:rPr sz="1547" dirty="0"/>
              <a:t>), </a:t>
            </a:r>
            <a:r>
              <a:rPr sz="1547" dirty="0" err="1"/>
              <a:t>tak</a:t>
            </a:r>
            <a:r>
              <a:rPr sz="1547" dirty="0"/>
              <a:t> k </a:t>
            </a:r>
            <a:r>
              <a:rPr sz="1547" dirty="0" err="1"/>
              <a:t>deficitu</a:t>
            </a:r>
            <a:r>
              <a:rPr sz="1547" dirty="0"/>
              <a:t> </a:t>
            </a:r>
            <a:r>
              <a:rPr sz="1547" dirty="0" err="1"/>
              <a:t>celé</a:t>
            </a:r>
            <a:r>
              <a:rPr sz="1547" dirty="0"/>
              <a:t> </a:t>
            </a:r>
            <a:r>
              <a:rPr sz="1547" dirty="0" err="1"/>
              <a:t>škály</a:t>
            </a:r>
            <a:r>
              <a:rPr sz="1547" dirty="0"/>
              <a:t> KF</a:t>
            </a:r>
          </a:p>
          <a:p>
            <a:pPr marL="625942" lvl="1" indent="-168765" defTabSz="221806">
              <a:spcBef>
                <a:spcPts val="1547"/>
              </a:spcBef>
              <a:defRPr sz="1728"/>
            </a:pPr>
            <a:r>
              <a:rPr lang="cs-CZ" sz="1346" dirty="0" err="1"/>
              <a:t>p</a:t>
            </a:r>
            <a:r>
              <a:rPr sz="1346" dirty="0" err="1"/>
              <a:t>lánování</a:t>
            </a:r>
            <a:r>
              <a:rPr sz="1346" dirty="0"/>
              <a:t> </a:t>
            </a:r>
            <a:r>
              <a:rPr sz="1346" dirty="0" err="1"/>
              <a:t>činnosti</a:t>
            </a:r>
            <a:r>
              <a:rPr sz="1346" dirty="0"/>
              <a:t>,</a:t>
            </a:r>
            <a:r>
              <a:rPr lang="cs-CZ" sz="1346" dirty="0"/>
              <a:t> </a:t>
            </a:r>
            <a:r>
              <a:rPr sz="1346" dirty="0" err="1"/>
              <a:t>představa</a:t>
            </a:r>
            <a:r>
              <a:rPr sz="1346" dirty="0"/>
              <a:t> </a:t>
            </a:r>
            <a:r>
              <a:rPr sz="1346" dirty="0" err="1"/>
              <a:t>časové</a:t>
            </a:r>
            <a:r>
              <a:rPr sz="1346" dirty="0"/>
              <a:t> </a:t>
            </a:r>
            <a:r>
              <a:rPr sz="1346" dirty="0" err="1"/>
              <a:t>posloupnosti</a:t>
            </a:r>
            <a:endParaRPr sz="1346" dirty="0"/>
          </a:p>
          <a:p>
            <a:pPr marL="625942" lvl="1" indent="-168765" defTabSz="221806">
              <a:spcBef>
                <a:spcPts val="1547"/>
              </a:spcBef>
              <a:defRPr sz="1728"/>
            </a:pPr>
            <a:r>
              <a:rPr sz="1346" dirty="0" err="1"/>
              <a:t>verbální</a:t>
            </a:r>
            <a:r>
              <a:rPr sz="1346" dirty="0"/>
              <a:t> </a:t>
            </a:r>
            <a:r>
              <a:rPr sz="1346" dirty="0" err="1"/>
              <a:t>plynulost</a:t>
            </a:r>
            <a:r>
              <a:rPr sz="1346" dirty="0"/>
              <a:t> a </a:t>
            </a:r>
            <a:r>
              <a:rPr sz="1346" dirty="0" err="1"/>
              <a:t>její</a:t>
            </a:r>
            <a:r>
              <a:rPr sz="1346" dirty="0"/>
              <a:t> </a:t>
            </a:r>
            <a:r>
              <a:rPr sz="1346" dirty="0" err="1"/>
              <a:t>poruchy</a:t>
            </a:r>
            <a:r>
              <a:rPr sz="1346" dirty="0"/>
              <a:t> (Controlled Oral Word Association Test; Benton 1968)</a:t>
            </a:r>
          </a:p>
          <a:p>
            <a:pPr marL="625942" lvl="1" indent="-168765" defTabSz="221806">
              <a:spcBef>
                <a:spcPts val="1547"/>
              </a:spcBef>
              <a:defRPr sz="1728"/>
            </a:pPr>
            <a:r>
              <a:rPr lang="cs-CZ" sz="1346" dirty="0" err="1"/>
              <a:t>s</a:t>
            </a:r>
            <a:r>
              <a:rPr sz="1346" dirty="0" err="1"/>
              <a:t>chopnost</a:t>
            </a:r>
            <a:r>
              <a:rPr sz="1346" dirty="0"/>
              <a:t> </a:t>
            </a:r>
            <a:r>
              <a:rPr sz="1346" dirty="0" err="1"/>
              <a:t>třídění</a:t>
            </a:r>
            <a:r>
              <a:rPr sz="1346" dirty="0"/>
              <a:t>, </a:t>
            </a:r>
            <a:r>
              <a:rPr sz="1346" dirty="0" err="1"/>
              <a:t>kategorizace</a:t>
            </a:r>
            <a:r>
              <a:rPr sz="1346" dirty="0"/>
              <a:t> (Wisconsin Card Sorting test; Grant, Berg 1948 a </a:t>
            </a:r>
            <a:r>
              <a:rPr sz="1346" dirty="0" err="1"/>
              <a:t>další</a:t>
            </a:r>
            <a:r>
              <a:rPr sz="1346" dirty="0"/>
              <a:t> </a:t>
            </a:r>
            <a:r>
              <a:rPr sz="1346" dirty="0" err="1"/>
              <a:t>modifikace</a:t>
            </a:r>
            <a:r>
              <a:rPr sz="1346" dirty="0"/>
              <a:t>)</a:t>
            </a:r>
          </a:p>
          <a:p>
            <a:pPr marL="625942" lvl="1" indent="-168765" defTabSz="221806">
              <a:spcBef>
                <a:spcPts val="1547"/>
              </a:spcBef>
              <a:defRPr sz="1728"/>
            </a:pPr>
            <a:r>
              <a:rPr lang="cs-CZ" sz="1346" dirty="0" err="1"/>
              <a:t>e</a:t>
            </a:r>
            <a:r>
              <a:rPr sz="1346" dirty="0" err="1"/>
              <a:t>moční</a:t>
            </a:r>
            <a:r>
              <a:rPr sz="1346" dirty="0"/>
              <a:t> </a:t>
            </a:r>
            <a:r>
              <a:rPr sz="1346" dirty="0" err="1"/>
              <a:t>ladění</a:t>
            </a:r>
            <a:r>
              <a:rPr sz="1346" dirty="0"/>
              <a:t>, </a:t>
            </a:r>
            <a:r>
              <a:rPr sz="1346" dirty="0" err="1"/>
              <a:t>změn</a:t>
            </a:r>
            <a:r>
              <a:rPr sz="1346" dirty="0"/>
              <a:t> </a:t>
            </a:r>
            <a:r>
              <a:rPr sz="1346" dirty="0" err="1"/>
              <a:t>osobnosti</a:t>
            </a:r>
            <a:endParaRPr sz="1346" dirty="0"/>
          </a:p>
          <a:p>
            <a:pPr marL="625942" lvl="1" indent="-168765" defTabSz="221806">
              <a:spcBef>
                <a:spcPts val="1547"/>
              </a:spcBef>
              <a:defRPr sz="1728"/>
            </a:pPr>
            <a:r>
              <a:rPr lang="cs-CZ" sz="1346" dirty="0" err="1"/>
              <a:t>p</a:t>
            </a:r>
            <a:r>
              <a:rPr sz="1346" dirty="0" err="1"/>
              <a:t>lošná</a:t>
            </a:r>
            <a:r>
              <a:rPr sz="1346" dirty="0"/>
              <a:t> </a:t>
            </a:r>
            <a:r>
              <a:rPr sz="1346" dirty="0" err="1"/>
              <a:t>představivost</a:t>
            </a:r>
            <a:r>
              <a:rPr sz="1346" dirty="0"/>
              <a:t> - </a:t>
            </a:r>
            <a:r>
              <a:rPr sz="1346" dirty="0" err="1"/>
              <a:t>geometrie</a:t>
            </a:r>
            <a:r>
              <a:rPr sz="1346" dirty="0"/>
              <a:t>, </a:t>
            </a:r>
            <a:r>
              <a:rPr sz="1346" dirty="0" err="1"/>
              <a:t>topografie</a:t>
            </a:r>
            <a:r>
              <a:rPr sz="1346" dirty="0"/>
              <a:t> - </a:t>
            </a:r>
            <a:r>
              <a:rPr sz="1346" dirty="0" err="1"/>
              <a:t>kostky</a:t>
            </a:r>
            <a:endParaRPr sz="1346" dirty="0"/>
          </a:p>
          <a:p>
            <a:pPr marL="625942" lvl="1" indent="-168765" defTabSz="221806">
              <a:spcBef>
                <a:spcPts val="1547"/>
              </a:spcBef>
              <a:defRPr sz="1728"/>
            </a:pPr>
            <a:r>
              <a:rPr lang="cs-CZ" sz="1346" dirty="0"/>
              <a:t>p</a:t>
            </a:r>
            <a:r>
              <a:rPr sz="1346" dirty="0" err="1"/>
              <a:t>rostorová</a:t>
            </a:r>
            <a:r>
              <a:rPr sz="1346" dirty="0"/>
              <a:t> </a:t>
            </a:r>
            <a:r>
              <a:rPr sz="1346" dirty="0" err="1"/>
              <a:t>představivost</a:t>
            </a:r>
            <a:r>
              <a:rPr sz="1346" dirty="0"/>
              <a:t> - </a:t>
            </a:r>
            <a:r>
              <a:rPr sz="1346" dirty="0" err="1"/>
              <a:t>prostorové</a:t>
            </a:r>
            <a:r>
              <a:rPr sz="1346" dirty="0"/>
              <a:t> </a:t>
            </a:r>
            <a:r>
              <a:rPr sz="1346" dirty="0" err="1"/>
              <a:t>objekty</a:t>
            </a:r>
            <a:r>
              <a:rPr sz="1346" dirty="0"/>
              <a:t>, </a:t>
            </a:r>
            <a:r>
              <a:rPr sz="1346" dirty="0" err="1"/>
              <a:t>odhad</a:t>
            </a:r>
            <a:r>
              <a:rPr sz="1346" dirty="0"/>
              <a:t> </a:t>
            </a:r>
            <a:r>
              <a:rPr sz="1346" dirty="0" err="1"/>
              <a:t>vzdálenosti</a:t>
            </a:r>
            <a:r>
              <a:rPr sz="1346" dirty="0"/>
              <a:t>, </a:t>
            </a:r>
            <a:r>
              <a:rPr sz="1346" dirty="0" err="1"/>
              <a:t>orientace</a:t>
            </a:r>
            <a:r>
              <a:rPr sz="1346" dirty="0"/>
              <a:t> v </a:t>
            </a:r>
            <a:r>
              <a:rPr sz="1346" dirty="0" err="1"/>
              <a:t>prostoru</a:t>
            </a:r>
            <a:endParaRPr sz="1346" dirty="0"/>
          </a:p>
          <a:p>
            <a:pPr marL="625942" lvl="1" indent="-168765" defTabSz="221806">
              <a:spcBef>
                <a:spcPts val="1547"/>
              </a:spcBef>
              <a:defRPr sz="1728"/>
            </a:pPr>
            <a:r>
              <a:rPr lang="cs-CZ" sz="1346" dirty="0"/>
              <a:t>v</a:t>
            </a:r>
            <a:r>
              <a:rPr sz="1346" dirty="0" err="1"/>
              <a:t>izuo-motorická</a:t>
            </a:r>
            <a:r>
              <a:rPr sz="1346" dirty="0"/>
              <a:t> </a:t>
            </a:r>
            <a:r>
              <a:rPr sz="1346" dirty="0" err="1"/>
              <a:t>koordinace</a:t>
            </a:r>
            <a:r>
              <a:rPr lang="cs-CZ" sz="1346" dirty="0"/>
              <a:t> </a:t>
            </a:r>
            <a:r>
              <a:rPr sz="1346" dirty="0"/>
              <a:t>- </a:t>
            </a:r>
            <a:r>
              <a:rPr sz="1346" dirty="0" err="1"/>
              <a:t>koordinace</a:t>
            </a:r>
            <a:r>
              <a:rPr sz="1346" dirty="0"/>
              <a:t> </a:t>
            </a:r>
            <a:r>
              <a:rPr sz="1346" dirty="0" err="1"/>
              <a:t>zrakového</a:t>
            </a:r>
            <a:r>
              <a:rPr sz="1346" dirty="0"/>
              <a:t> </a:t>
            </a:r>
            <a:r>
              <a:rPr sz="1346" dirty="0" err="1"/>
              <a:t>vnímání</a:t>
            </a:r>
            <a:r>
              <a:rPr sz="1346" dirty="0"/>
              <a:t> a </a:t>
            </a:r>
            <a:r>
              <a:rPr sz="1346" dirty="0" err="1"/>
              <a:t>manuálních</a:t>
            </a:r>
            <a:r>
              <a:rPr sz="1346" dirty="0"/>
              <a:t> </a:t>
            </a:r>
            <a:r>
              <a:rPr sz="1346" dirty="0" err="1"/>
              <a:t>motorických</a:t>
            </a:r>
            <a:r>
              <a:rPr sz="1346" dirty="0"/>
              <a:t> </a:t>
            </a:r>
            <a:r>
              <a:rPr sz="1346" dirty="0" err="1"/>
              <a:t>výkonů</a:t>
            </a:r>
            <a:endParaRPr sz="1346" dirty="0"/>
          </a:p>
          <a:p>
            <a:pPr marL="625942" lvl="1" indent="-168765" defTabSz="221806">
              <a:spcBef>
                <a:spcPts val="1547"/>
              </a:spcBef>
              <a:defRPr sz="1728"/>
            </a:pPr>
            <a:r>
              <a:rPr lang="cs-CZ" sz="1346" dirty="0"/>
              <a:t>k</a:t>
            </a:r>
            <a:r>
              <a:rPr sz="1346" dirty="0" err="1"/>
              <a:t>valita</a:t>
            </a:r>
            <a:r>
              <a:rPr sz="1346" dirty="0"/>
              <a:t> </a:t>
            </a:r>
            <a:r>
              <a:rPr sz="1346" dirty="0" err="1"/>
              <a:t>motorických</a:t>
            </a:r>
            <a:r>
              <a:rPr sz="1346" dirty="0"/>
              <a:t> </a:t>
            </a:r>
            <a:r>
              <a:rPr sz="1346" dirty="0" err="1"/>
              <a:t>reakcí</a:t>
            </a:r>
            <a:r>
              <a:rPr sz="1346" dirty="0"/>
              <a:t> - </a:t>
            </a:r>
            <a:r>
              <a:rPr sz="1346" dirty="0" err="1"/>
              <a:t>na</a:t>
            </a:r>
            <a:r>
              <a:rPr sz="1346" dirty="0"/>
              <a:t> </a:t>
            </a:r>
            <a:r>
              <a:rPr sz="1346" dirty="0" err="1"/>
              <a:t>různé</a:t>
            </a:r>
            <a:r>
              <a:rPr sz="1346" dirty="0"/>
              <a:t> </a:t>
            </a:r>
            <a:r>
              <a:rPr sz="1346" dirty="0" err="1"/>
              <a:t>typy</a:t>
            </a:r>
            <a:r>
              <a:rPr sz="1346" dirty="0"/>
              <a:t> </a:t>
            </a:r>
            <a:r>
              <a:rPr sz="1346" dirty="0" err="1"/>
              <a:t>podnětů</a:t>
            </a:r>
            <a:r>
              <a:rPr sz="1346" dirty="0"/>
              <a:t> - </a:t>
            </a:r>
            <a:r>
              <a:rPr sz="1346" dirty="0" err="1"/>
              <a:t>Vídeňský</a:t>
            </a:r>
            <a:r>
              <a:rPr sz="1346" dirty="0"/>
              <a:t> </a:t>
            </a:r>
            <a:r>
              <a:rPr sz="1346" dirty="0" err="1"/>
              <a:t>determinační</a:t>
            </a:r>
            <a:r>
              <a:rPr sz="1346" dirty="0"/>
              <a:t> </a:t>
            </a:r>
            <a:r>
              <a:rPr sz="1346" dirty="0" err="1"/>
              <a:t>přístroj</a:t>
            </a:r>
            <a:r>
              <a:rPr sz="1346" dirty="0"/>
              <a:t> WDG</a:t>
            </a:r>
          </a:p>
          <a:p>
            <a:pPr marL="625942" lvl="1" indent="-168765" defTabSz="221806">
              <a:spcBef>
                <a:spcPts val="1547"/>
              </a:spcBef>
              <a:defRPr sz="1728"/>
            </a:pPr>
            <a:r>
              <a:rPr lang="cs-CZ" sz="1346" dirty="0"/>
              <a:t>v</a:t>
            </a:r>
            <a:r>
              <a:rPr sz="1346" dirty="0" err="1"/>
              <a:t>izuo-konstrukční</a:t>
            </a:r>
            <a:r>
              <a:rPr sz="1346" dirty="0"/>
              <a:t> </a:t>
            </a:r>
            <a:r>
              <a:rPr sz="1346" dirty="0" err="1"/>
              <a:t>schopnost</a:t>
            </a:r>
            <a:r>
              <a:rPr sz="1346" dirty="0"/>
              <a:t> - </a:t>
            </a:r>
            <a:r>
              <a:rPr sz="1346" dirty="0" err="1"/>
              <a:t>úkoly</a:t>
            </a:r>
            <a:r>
              <a:rPr sz="1346" dirty="0"/>
              <a:t> </a:t>
            </a:r>
            <a:r>
              <a:rPr sz="1346" dirty="0" err="1"/>
              <a:t>typu</a:t>
            </a:r>
            <a:r>
              <a:rPr sz="1346" dirty="0"/>
              <a:t> puzzles; v </a:t>
            </a:r>
            <a:r>
              <a:rPr sz="1346" dirty="0" err="1"/>
              <a:t>praktickém</a:t>
            </a:r>
            <a:r>
              <a:rPr sz="1346" dirty="0"/>
              <a:t> </a:t>
            </a:r>
            <a:r>
              <a:rPr sz="1346" dirty="0" err="1"/>
              <a:t>životě</a:t>
            </a:r>
            <a:r>
              <a:rPr sz="1346" dirty="0"/>
              <a:t> </a:t>
            </a:r>
            <a:r>
              <a:rPr sz="1346" dirty="0" err="1"/>
              <a:t>tvorba</a:t>
            </a:r>
            <a:r>
              <a:rPr sz="1346" dirty="0"/>
              <a:t>, </a:t>
            </a:r>
            <a:r>
              <a:rPr sz="1346" dirty="0" err="1"/>
              <a:t>dávání</a:t>
            </a:r>
            <a:r>
              <a:rPr sz="1346" dirty="0"/>
              <a:t> </a:t>
            </a:r>
            <a:r>
              <a:rPr sz="1346" dirty="0" err="1"/>
              <a:t>dohromady</a:t>
            </a:r>
            <a:r>
              <a:rPr sz="1346" dirty="0"/>
              <a:t> </a:t>
            </a:r>
            <a:r>
              <a:rPr sz="1346" dirty="0" err="1"/>
              <a:t>čehokoli</a:t>
            </a:r>
            <a:r>
              <a:rPr sz="1346" dirty="0"/>
              <a:t> (</a:t>
            </a:r>
            <a:r>
              <a:rPr sz="1346" dirty="0" err="1"/>
              <a:t>výroba</a:t>
            </a:r>
            <a:r>
              <a:rPr sz="1346" dirty="0"/>
              <a:t> </a:t>
            </a:r>
            <a:r>
              <a:rPr sz="1346" dirty="0" err="1"/>
              <a:t>dortu</a:t>
            </a:r>
            <a:r>
              <a:rPr sz="1346" dirty="0"/>
              <a:t>, </a:t>
            </a:r>
            <a:r>
              <a:rPr sz="1346" dirty="0" err="1"/>
              <a:t>skládání</a:t>
            </a:r>
            <a:r>
              <a:rPr sz="1346" dirty="0"/>
              <a:t> </a:t>
            </a:r>
            <a:r>
              <a:rPr sz="1346" dirty="0" err="1"/>
              <a:t>poličky</a:t>
            </a:r>
            <a:r>
              <a:rPr sz="1346" dirty="0"/>
              <a:t>, </a:t>
            </a:r>
            <a:r>
              <a:rPr sz="1346" dirty="0" err="1"/>
              <a:t>sázení</a:t>
            </a:r>
            <a:r>
              <a:rPr sz="1346" dirty="0"/>
              <a:t> </a:t>
            </a:r>
            <a:r>
              <a:rPr sz="1346" dirty="0" err="1"/>
              <a:t>květin</a:t>
            </a:r>
            <a:r>
              <a:rPr sz="1346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4551104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Diagnostika osobnosti a případné psychopatologie"/>
          <p:cNvSpPr txBox="1">
            <a:spLocks noGrp="1"/>
          </p:cNvSpPr>
          <p:nvPr>
            <p:ph type="title"/>
          </p:nvPr>
        </p:nvSpPr>
        <p:spPr>
          <a:xfrm>
            <a:off x="3252981" y="451590"/>
            <a:ext cx="6820659" cy="1293028"/>
          </a:xfrm>
          <a:prstGeom prst="rect">
            <a:avLst/>
          </a:prstGeom>
        </p:spPr>
        <p:txBody>
          <a:bodyPr>
            <a:noAutofit/>
          </a:bodyPr>
          <a:lstStyle>
            <a:lvl1pPr defTabSz="484886">
              <a:defRPr sz="6640"/>
            </a:lvl1pPr>
          </a:lstStyle>
          <a:p>
            <a:r>
              <a:rPr sz="3375" dirty="0" err="1"/>
              <a:t>Diagnostika</a:t>
            </a:r>
            <a:r>
              <a:rPr sz="3375" dirty="0"/>
              <a:t> </a:t>
            </a:r>
            <a:r>
              <a:rPr sz="3375" dirty="0" err="1"/>
              <a:t>osobnosti</a:t>
            </a:r>
            <a:r>
              <a:rPr sz="3375" dirty="0"/>
              <a:t> a </a:t>
            </a:r>
            <a:r>
              <a:rPr sz="3375" dirty="0" err="1"/>
              <a:t>případné</a:t>
            </a:r>
            <a:r>
              <a:rPr sz="3375" dirty="0"/>
              <a:t> </a:t>
            </a:r>
            <a:r>
              <a:rPr sz="3375" dirty="0" err="1"/>
              <a:t>psychopatologie</a:t>
            </a:r>
            <a:endParaRPr sz="3375" dirty="0"/>
          </a:p>
        </p:txBody>
      </p:sp>
      <p:sp>
        <p:nvSpPr>
          <p:cNvPr id="245" name="Osobnost rozhoduje o úspěchu rehabilitac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240646" indent="-240646" defTabSz="316278">
              <a:lnSpc>
                <a:spcPct val="100000"/>
              </a:lnSpc>
              <a:spcBef>
                <a:spcPts val="2250"/>
              </a:spcBef>
              <a:defRPr sz="2464"/>
            </a:pPr>
            <a:r>
              <a:rPr lang="cs-CZ" sz="1547" dirty="0" err="1"/>
              <a:t>o</a:t>
            </a:r>
            <a:r>
              <a:rPr sz="1547" dirty="0" err="1"/>
              <a:t>sobnost</a:t>
            </a:r>
            <a:r>
              <a:rPr sz="1547" dirty="0"/>
              <a:t> </a:t>
            </a:r>
            <a:r>
              <a:rPr sz="1547" dirty="0" err="1"/>
              <a:t>rozhoduje</a:t>
            </a:r>
            <a:r>
              <a:rPr sz="1547" dirty="0"/>
              <a:t> o </a:t>
            </a:r>
            <a:r>
              <a:rPr sz="1547" dirty="0" err="1"/>
              <a:t>úspěchu</a:t>
            </a:r>
            <a:r>
              <a:rPr sz="1547" dirty="0"/>
              <a:t> </a:t>
            </a:r>
            <a:r>
              <a:rPr sz="1547" dirty="0" err="1"/>
              <a:t>rehabilitace</a:t>
            </a:r>
            <a:r>
              <a:rPr sz="1547" dirty="0"/>
              <a:t> </a:t>
            </a:r>
          </a:p>
          <a:p>
            <a:pPr marL="240646" indent="-240646" defTabSz="316278">
              <a:lnSpc>
                <a:spcPct val="100000"/>
              </a:lnSpc>
              <a:spcBef>
                <a:spcPts val="2250"/>
              </a:spcBef>
              <a:defRPr sz="2464"/>
            </a:pPr>
            <a:r>
              <a:rPr lang="cs-CZ" sz="1547" dirty="0" err="1"/>
              <a:t>d</a:t>
            </a:r>
            <a:r>
              <a:rPr sz="1547" dirty="0" err="1"/>
              <a:t>iagnostika</a:t>
            </a:r>
            <a:r>
              <a:rPr sz="1547" dirty="0"/>
              <a:t> je </a:t>
            </a:r>
            <a:r>
              <a:rPr sz="1547" dirty="0" err="1"/>
              <a:t>obtížná</a:t>
            </a:r>
            <a:r>
              <a:rPr sz="1547" dirty="0"/>
              <a:t> - </a:t>
            </a:r>
            <a:r>
              <a:rPr sz="1547" dirty="0" err="1"/>
              <a:t>pacienti</a:t>
            </a:r>
            <a:r>
              <a:rPr sz="1547" dirty="0"/>
              <a:t> </a:t>
            </a:r>
            <a:r>
              <a:rPr sz="1547" dirty="0" err="1"/>
              <a:t>jsou</a:t>
            </a:r>
            <a:r>
              <a:rPr sz="1547" dirty="0"/>
              <a:t> </a:t>
            </a:r>
            <a:r>
              <a:rPr sz="1547" dirty="0" err="1"/>
              <a:t>unavení</a:t>
            </a:r>
            <a:r>
              <a:rPr sz="1547" dirty="0"/>
              <a:t>, ne </a:t>
            </a:r>
            <a:r>
              <a:rPr sz="1547" dirty="0" err="1"/>
              <a:t>vždy</a:t>
            </a:r>
            <a:r>
              <a:rPr sz="1547" dirty="0"/>
              <a:t> </a:t>
            </a:r>
            <a:r>
              <a:rPr sz="1547" dirty="0" err="1"/>
              <a:t>rozumí</a:t>
            </a:r>
            <a:r>
              <a:rPr sz="1547" dirty="0"/>
              <a:t>, </a:t>
            </a:r>
            <a:r>
              <a:rPr sz="1547" dirty="0" err="1"/>
              <a:t>na</a:t>
            </a:r>
            <a:r>
              <a:rPr sz="1547" dirty="0"/>
              <a:t> co </a:t>
            </a:r>
            <a:r>
              <a:rPr sz="1547" dirty="0" err="1"/>
              <a:t>jsou</a:t>
            </a:r>
            <a:r>
              <a:rPr sz="1547" dirty="0"/>
              <a:t> </a:t>
            </a:r>
            <a:r>
              <a:rPr sz="1547" dirty="0" err="1"/>
              <a:t>tázáni</a:t>
            </a:r>
            <a:r>
              <a:rPr sz="1547" dirty="0"/>
              <a:t>, ne </a:t>
            </a:r>
            <a:r>
              <a:rPr sz="1547" dirty="0" err="1"/>
              <a:t>vždy</a:t>
            </a:r>
            <a:r>
              <a:rPr sz="1547" dirty="0"/>
              <a:t> </a:t>
            </a:r>
            <a:r>
              <a:rPr sz="1547" dirty="0" err="1"/>
              <a:t>jsou</a:t>
            </a:r>
            <a:r>
              <a:rPr sz="1547" dirty="0"/>
              <a:t> </a:t>
            </a:r>
            <a:r>
              <a:rPr sz="1547" dirty="0" err="1"/>
              <a:t>schopni</a:t>
            </a:r>
            <a:r>
              <a:rPr sz="1547" dirty="0"/>
              <a:t> </a:t>
            </a:r>
            <a:r>
              <a:rPr sz="1547" dirty="0" err="1"/>
              <a:t>zformulovat</a:t>
            </a:r>
            <a:r>
              <a:rPr sz="1547" dirty="0"/>
              <a:t> </a:t>
            </a:r>
            <a:r>
              <a:rPr sz="1547" dirty="0" err="1"/>
              <a:t>odpověď</a:t>
            </a:r>
            <a:r>
              <a:rPr sz="1547" dirty="0"/>
              <a:t>, </a:t>
            </a:r>
            <a:r>
              <a:rPr sz="1547" dirty="0" err="1"/>
              <a:t>nejsou</a:t>
            </a:r>
            <a:r>
              <a:rPr sz="1547" dirty="0"/>
              <a:t> </a:t>
            </a:r>
            <a:r>
              <a:rPr sz="1547" dirty="0" err="1"/>
              <a:t>schopni</a:t>
            </a:r>
            <a:r>
              <a:rPr sz="1547" dirty="0"/>
              <a:t> se </a:t>
            </a:r>
            <a:r>
              <a:rPr sz="1547" dirty="0" err="1"/>
              <a:t>soustředit</a:t>
            </a:r>
            <a:r>
              <a:rPr sz="1547" dirty="0"/>
              <a:t>, </a:t>
            </a:r>
            <a:r>
              <a:rPr sz="1547" dirty="0" err="1"/>
              <a:t>někdy</a:t>
            </a:r>
            <a:r>
              <a:rPr sz="1547" dirty="0"/>
              <a:t> </a:t>
            </a:r>
            <a:r>
              <a:rPr sz="1547" dirty="0" err="1"/>
              <a:t>na</a:t>
            </a:r>
            <a:r>
              <a:rPr sz="1547" dirty="0"/>
              <a:t> testy </a:t>
            </a:r>
            <a:r>
              <a:rPr sz="1547" dirty="0" err="1"/>
              <a:t>řádně</a:t>
            </a:r>
            <a:r>
              <a:rPr sz="1547" dirty="0"/>
              <a:t> </a:t>
            </a:r>
            <a:r>
              <a:rPr sz="1547" dirty="0" err="1"/>
              <a:t>nevidí</a:t>
            </a:r>
            <a:endParaRPr sz="1547" dirty="0"/>
          </a:p>
          <a:p>
            <a:pPr marL="240646" indent="-240646" defTabSz="316278">
              <a:lnSpc>
                <a:spcPct val="100000"/>
              </a:lnSpc>
              <a:spcBef>
                <a:spcPts val="2250"/>
              </a:spcBef>
              <a:defRPr sz="2464"/>
            </a:pPr>
            <a:r>
              <a:rPr lang="cs-CZ" sz="1547" dirty="0" err="1"/>
              <a:t>r</a:t>
            </a:r>
            <a:r>
              <a:rPr sz="1547" dirty="0" err="1"/>
              <a:t>ozhovor</a:t>
            </a:r>
            <a:r>
              <a:rPr sz="1547" dirty="0"/>
              <a:t>, </a:t>
            </a:r>
            <a:r>
              <a:rPr sz="1547" dirty="0" err="1"/>
              <a:t>anamnéza</a:t>
            </a:r>
            <a:endParaRPr sz="1547" dirty="0"/>
          </a:p>
          <a:p>
            <a:pPr marL="240646" indent="-240646" defTabSz="316278">
              <a:lnSpc>
                <a:spcPct val="100000"/>
              </a:lnSpc>
              <a:spcBef>
                <a:spcPts val="2250"/>
              </a:spcBef>
              <a:defRPr sz="2464"/>
            </a:pPr>
            <a:r>
              <a:rPr lang="cs-CZ" sz="1547" dirty="0" err="1"/>
              <a:t>d</a:t>
            </a:r>
            <a:r>
              <a:rPr sz="1547" dirty="0" err="1"/>
              <a:t>otaníkové</a:t>
            </a:r>
            <a:r>
              <a:rPr sz="1547" dirty="0"/>
              <a:t> </a:t>
            </a:r>
            <a:r>
              <a:rPr sz="1547" dirty="0" err="1"/>
              <a:t>metody</a:t>
            </a:r>
            <a:r>
              <a:rPr sz="1547" dirty="0"/>
              <a:t> - 16 PF; do</a:t>
            </a:r>
            <a:r>
              <a:rPr lang="cs-CZ" sz="1547" dirty="0"/>
              <a:t>t</a:t>
            </a:r>
            <a:r>
              <a:rPr sz="1547" dirty="0" err="1"/>
              <a:t>azník</a:t>
            </a:r>
            <a:r>
              <a:rPr sz="1547" dirty="0"/>
              <a:t> </a:t>
            </a:r>
            <a:r>
              <a:rPr sz="1547" dirty="0" err="1"/>
              <a:t>klinické</a:t>
            </a:r>
            <a:r>
              <a:rPr sz="1547" dirty="0"/>
              <a:t> </a:t>
            </a:r>
            <a:r>
              <a:rPr sz="1547" dirty="0" err="1"/>
              <a:t>analýzy</a:t>
            </a:r>
            <a:r>
              <a:rPr sz="1547" dirty="0"/>
              <a:t> CAQ; </a:t>
            </a:r>
            <a:r>
              <a:rPr sz="1547" dirty="0" err="1"/>
              <a:t>Eysenckovy</a:t>
            </a:r>
            <a:r>
              <a:rPr sz="1547" dirty="0"/>
              <a:t> </a:t>
            </a:r>
            <a:r>
              <a:rPr sz="1547" dirty="0" err="1"/>
              <a:t>dotazníky</a:t>
            </a:r>
            <a:r>
              <a:rPr sz="1547" dirty="0"/>
              <a:t> (EOD; EPQ; PEN); MMPI; N-5; ŽIS</a:t>
            </a:r>
          </a:p>
          <a:p>
            <a:pPr marL="240646" indent="-240646" defTabSz="316278">
              <a:lnSpc>
                <a:spcPct val="100000"/>
              </a:lnSpc>
              <a:spcBef>
                <a:spcPts val="2250"/>
              </a:spcBef>
              <a:defRPr sz="2464"/>
            </a:pPr>
            <a:r>
              <a:rPr lang="cs-CZ" sz="1547" dirty="0" err="1"/>
              <a:t>p</a:t>
            </a:r>
            <a:r>
              <a:rPr sz="1547" dirty="0" err="1"/>
              <a:t>rojektivní</a:t>
            </a:r>
            <a:r>
              <a:rPr sz="1547" dirty="0"/>
              <a:t> </a:t>
            </a:r>
            <a:r>
              <a:rPr sz="1547" dirty="0" err="1"/>
              <a:t>metody</a:t>
            </a:r>
            <a:r>
              <a:rPr sz="1547" dirty="0"/>
              <a:t> - </a:t>
            </a:r>
            <a:r>
              <a:rPr sz="1547" dirty="0" err="1"/>
              <a:t>méně</a:t>
            </a:r>
            <a:r>
              <a:rPr sz="1547" dirty="0"/>
              <a:t> </a:t>
            </a:r>
            <a:r>
              <a:rPr sz="1547" dirty="0" err="1"/>
              <a:t>náročné</a:t>
            </a:r>
            <a:r>
              <a:rPr sz="1547" dirty="0"/>
              <a:t> </a:t>
            </a:r>
            <a:r>
              <a:rPr sz="1547" dirty="0" err="1"/>
              <a:t>na</a:t>
            </a:r>
            <a:r>
              <a:rPr sz="1547" dirty="0"/>
              <a:t> </a:t>
            </a:r>
            <a:r>
              <a:rPr sz="1547" dirty="0" err="1"/>
              <a:t>čas</a:t>
            </a:r>
            <a:r>
              <a:rPr sz="1547" dirty="0"/>
              <a:t> - </a:t>
            </a:r>
            <a:r>
              <a:rPr sz="1547" dirty="0" err="1"/>
              <a:t>lépe</a:t>
            </a:r>
            <a:r>
              <a:rPr sz="1547" dirty="0"/>
              <a:t> </a:t>
            </a:r>
            <a:r>
              <a:rPr sz="1547" dirty="0" err="1"/>
              <a:t>využitelné</a:t>
            </a:r>
            <a:r>
              <a:rPr sz="1547" dirty="0"/>
              <a:t> u </a:t>
            </a:r>
            <a:r>
              <a:rPr sz="1547" dirty="0" err="1"/>
              <a:t>neurologických</a:t>
            </a:r>
            <a:r>
              <a:rPr sz="1547" dirty="0"/>
              <a:t> </a:t>
            </a:r>
            <a:r>
              <a:rPr sz="1547" dirty="0" err="1"/>
              <a:t>pacientů</a:t>
            </a:r>
            <a:r>
              <a:rPr sz="1547" dirty="0"/>
              <a:t> (</a:t>
            </a:r>
            <a:r>
              <a:rPr sz="1547" dirty="0" err="1"/>
              <a:t>vyhodnocení</a:t>
            </a:r>
            <a:r>
              <a:rPr sz="1547" dirty="0"/>
              <a:t> </a:t>
            </a:r>
            <a:r>
              <a:rPr sz="1547" dirty="0" err="1"/>
              <a:t>metod</a:t>
            </a:r>
            <a:r>
              <a:rPr sz="1547" dirty="0"/>
              <a:t> </a:t>
            </a:r>
            <a:r>
              <a:rPr sz="1547" dirty="0" err="1"/>
              <a:t>opatrné</a:t>
            </a:r>
            <a:r>
              <a:rPr sz="1547" dirty="0"/>
              <a:t>,</a:t>
            </a:r>
            <a:r>
              <a:rPr lang="cs-CZ" sz="1547" dirty="0"/>
              <a:t> </a:t>
            </a:r>
            <a:r>
              <a:rPr sz="1547" dirty="0"/>
              <a:t>proto</a:t>
            </a:r>
            <a:r>
              <a:rPr lang="cs-CZ" sz="1547" dirty="0"/>
              <a:t>ž</a:t>
            </a:r>
            <a:r>
              <a:rPr sz="1547" dirty="0"/>
              <a:t>e </a:t>
            </a:r>
            <a:r>
              <a:rPr sz="1547" dirty="0" err="1"/>
              <a:t>administrace</a:t>
            </a:r>
            <a:r>
              <a:rPr sz="1547" dirty="0"/>
              <a:t> </a:t>
            </a:r>
            <a:r>
              <a:rPr sz="1547" dirty="0" err="1"/>
              <a:t>není</a:t>
            </a:r>
            <a:r>
              <a:rPr sz="1547" dirty="0"/>
              <a:t> </a:t>
            </a:r>
            <a:r>
              <a:rPr sz="1547" dirty="0" err="1"/>
              <a:t>kvůli</a:t>
            </a:r>
            <a:r>
              <a:rPr sz="1547" dirty="0"/>
              <a:t> </a:t>
            </a:r>
            <a:r>
              <a:rPr sz="1547" dirty="0" err="1"/>
              <a:t>pacientovým</a:t>
            </a:r>
            <a:r>
              <a:rPr sz="1547" dirty="0"/>
              <a:t> </a:t>
            </a:r>
            <a:r>
              <a:rPr sz="1547" dirty="0" err="1"/>
              <a:t>handicapům</a:t>
            </a:r>
            <a:r>
              <a:rPr sz="1547" dirty="0"/>
              <a:t> </a:t>
            </a:r>
            <a:r>
              <a:rPr sz="1547" dirty="0" err="1"/>
              <a:t>vždy</a:t>
            </a:r>
            <a:r>
              <a:rPr sz="1547" dirty="0"/>
              <a:t> </a:t>
            </a:r>
            <a:r>
              <a:rPr sz="1547" dirty="0" err="1"/>
              <a:t>standardní</a:t>
            </a:r>
            <a:r>
              <a:rPr sz="1547" dirty="0"/>
              <a:t>)</a:t>
            </a:r>
          </a:p>
          <a:p>
            <a:pPr marL="697823" lvl="1" indent="-240646" defTabSz="316278">
              <a:lnSpc>
                <a:spcPct val="100000"/>
              </a:lnSpc>
              <a:spcBef>
                <a:spcPts val="2250"/>
              </a:spcBef>
              <a:defRPr sz="2464"/>
            </a:pPr>
            <a:r>
              <a:rPr sz="1346" dirty="0"/>
              <a:t>ROR; </a:t>
            </a:r>
            <a:r>
              <a:rPr sz="1346" dirty="0" err="1"/>
              <a:t>Luscherův</a:t>
            </a:r>
            <a:r>
              <a:rPr sz="1346" dirty="0"/>
              <a:t> </a:t>
            </a:r>
            <a:r>
              <a:rPr sz="1346" dirty="0" err="1"/>
              <a:t>barvový</a:t>
            </a:r>
            <a:r>
              <a:rPr sz="1346" dirty="0"/>
              <a:t> test; </a:t>
            </a:r>
            <a:r>
              <a:rPr sz="1346" dirty="0" err="1"/>
              <a:t>kresba</a:t>
            </a:r>
            <a:r>
              <a:rPr sz="1346" dirty="0"/>
              <a:t> </a:t>
            </a:r>
            <a:r>
              <a:rPr sz="1346" dirty="0" err="1"/>
              <a:t>lidské</a:t>
            </a:r>
            <a:r>
              <a:rPr sz="1346" dirty="0"/>
              <a:t> </a:t>
            </a:r>
            <a:r>
              <a:rPr sz="1346" dirty="0" err="1"/>
              <a:t>postavy</a:t>
            </a:r>
            <a:r>
              <a:rPr sz="1346" dirty="0"/>
              <a:t>; test </a:t>
            </a:r>
            <a:r>
              <a:rPr sz="1346" dirty="0" err="1"/>
              <a:t>kresby</a:t>
            </a:r>
            <a:r>
              <a:rPr sz="1346" dirty="0"/>
              <a:t> </a:t>
            </a:r>
            <a:r>
              <a:rPr sz="1346" dirty="0" err="1"/>
              <a:t>stromu</a:t>
            </a:r>
            <a:endParaRPr sz="1346" dirty="0"/>
          </a:p>
        </p:txBody>
      </p:sp>
    </p:spTree>
    <p:extLst>
      <p:ext uri="{BB962C8B-B14F-4D97-AF65-F5344CB8AC3E}">
        <p14:creationId xmlns:p14="http://schemas.microsoft.com/office/powerpoint/2010/main" val="20601286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atofyziologie"/>
          <p:cNvSpPr txBox="1">
            <a:spLocks noGrp="1"/>
          </p:cNvSpPr>
          <p:nvPr>
            <p:ph type="title"/>
          </p:nvPr>
        </p:nvSpPr>
        <p:spPr>
          <a:xfrm>
            <a:off x="3695700" y="121433"/>
            <a:ext cx="6377940" cy="129302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3797" dirty="0" err="1"/>
              <a:t>Patofyziologie</a:t>
            </a:r>
            <a:endParaRPr sz="3797" dirty="0"/>
          </a:p>
        </p:txBody>
      </p:sp>
      <p:sp>
        <p:nvSpPr>
          <p:cNvPr id="191" name="Primární poranění mozku- může, ale nemusí znamenat, že došlo k přímému kontaktu mozku se zraňujícím předmětem; mechanismus kontaktní (náraz hlavy do něčeho nebo naopak), penetrující (např. střelné poranění); kontuze může vzniknout na místě nárazu, ale i na opačném (par contre coup) či whiplash - při prudkém, nečekaném pohybu hlavy vlivem vnějšího nárazu (v autě, ve vlaku)…"/>
          <p:cNvSpPr txBox="1">
            <a:spLocks noGrp="1"/>
          </p:cNvSpPr>
          <p:nvPr>
            <p:ph type="body" idx="1"/>
          </p:nvPr>
        </p:nvSpPr>
        <p:spPr>
          <a:xfrm>
            <a:off x="1793339" y="1838338"/>
            <a:ext cx="8514577" cy="479955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06268" indent="-206268" defTabSz="271096">
              <a:lnSpc>
                <a:spcPct val="100000"/>
              </a:lnSpc>
              <a:spcBef>
                <a:spcPts val="1898"/>
              </a:spcBef>
              <a:defRPr sz="2112"/>
            </a:pPr>
            <a:r>
              <a:rPr lang="cs-CZ" sz="1547" b="1" dirty="0" err="1"/>
              <a:t>p</a:t>
            </a:r>
            <a:r>
              <a:rPr sz="1547" b="1" dirty="0" err="1"/>
              <a:t>rimární</a:t>
            </a:r>
            <a:r>
              <a:rPr sz="1547" b="1" dirty="0"/>
              <a:t> </a:t>
            </a:r>
            <a:r>
              <a:rPr sz="1547" b="1" dirty="0" err="1"/>
              <a:t>poranění</a:t>
            </a:r>
            <a:r>
              <a:rPr sz="1547" b="1" dirty="0"/>
              <a:t> </a:t>
            </a:r>
            <a:r>
              <a:rPr sz="1547" b="1" dirty="0" err="1"/>
              <a:t>mozku</a:t>
            </a:r>
            <a:r>
              <a:rPr lang="cs-CZ" sz="1547" b="1" dirty="0"/>
              <a:t> </a:t>
            </a:r>
            <a:r>
              <a:rPr sz="1547" dirty="0"/>
              <a:t>- </a:t>
            </a:r>
            <a:r>
              <a:rPr sz="1547" dirty="0" err="1"/>
              <a:t>může</a:t>
            </a:r>
            <a:r>
              <a:rPr sz="1547" dirty="0"/>
              <a:t>, ale </a:t>
            </a:r>
            <a:r>
              <a:rPr sz="1547" dirty="0" err="1"/>
              <a:t>nemusí</a:t>
            </a:r>
            <a:r>
              <a:rPr sz="1547" dirty="0"/>
              <a:t> </a:t>
            </a:r>
            <a:r>
              <a:rPr sz="1547" dirty="0" err="1"/>
              <a:t>znamenat</a:t>
            </a:r>
            <a:r>
              <a:rPr sz="1547" dirty="0"/>
              <a:t>, </a:t>
            </a:r>
            <a:r>
              <a:rPr sz="1547" dirty="0" err="1"/>
              <a:t>že</a:t>
            </a:r>
            <a:r>
              <a:rPr sz="1547" dirty="0"/>
              <a:t> </a:t>
            </a:r>
            <a:r>
              <a:rPr sz="1547" dirty="0" err="1"/>
              <a:t>došlo</a:t>
            </a:r>
            <a:r>
              <a:rPr sz="1547" dirty="0"/>
              <a:t> k </a:t>
            </a:r>
            <a:r>
              <a:rPr sz="1547" dirty="0" err="1"/>
              <a:t>přímému</a:t>
            </a:r>
            <a:r>
              <a:rPr sz="1547" dirty="0"/>
              <a:t> </a:t>
            </a:r>
            <a:r>
              <a:rPr sz="1547" dirty="0" err="1"/>
              <a:t>kontaktu</a:t>
            </a:r>
            <a:r>
              <a:rPr sz="1547" dirty="0"/>
              <a:t> </a:t>
            </a:r>
            <a:r>
              <a:rPr sz="1547" dirty="0" err="1"/>
              <a:t>mozku</a:t>
            </a:r>
            <a:r>
              <a:rPr sz="1547" dirty="0"/>
              <a:t> se </a:t>
            </a:r>
            <a:r>
              <a:rPr sz="1547" dirty="0" err="1"/>
              <a:t>zraňujícím</a:t>
            </a:r>
            <a:r>
              <a:rPr sz="1547" dirty="0"/>
              <a:t> </a:t>
            </a:r>
            <a:r>
              <a:rPr sz="1547" dirty="0" err="1"/>
              <a:t>předmětem</a:t>
            </a:r>
            <a:r>
              <a:rPr sz="1547" dirty="0"/>
              <a:t>; </a:t>
            </a:r>
            <a:r>
              <a:rPr sz="1547" dirty="0" err="1"/>
              <a:t>mechanismus</a:t>
            </a:r>
            <a:r>
              <a:rPr sz="1547" dirty="0"/>
              <a:t> </a:t>
            </a:r>
            <a:r>
              <a:rPr sz="1547" dirty="0" err="1"/>
              <a:t>kontaktní</a:t>
            </a:r>
            <a:r>
              <a:rPr sz="1547" dirty="0"/>
              <a:t> (</a:t>
            </a:r>
            <a:r>
              <a:rPr sz="1547" dirty="0" err="1"/>
              <a:t>náraz</a:t>
            </a:r>
            <a:r>
              <a:rPr sz="1547" dirty="0"/>
              <a:t> </a:t>
            </a:r>
            <a:r>
              <a:rPr sz="1547" dirty="0" err="1"/>
              <a:t>hlavy</a:t>
            </a:r>
            <a:r>
              <a:rPr sz="1547" dirty="0"/>
              <a:t> do </a:t>
            </a:r>
            <a:r>
              <a:rPr sz="1547" dirty="0" err="1"/>
              <a:t>něčeho</a:t>
            </a:r>
            <a:r>
              <a:rPr sz="1547" dirty="0"/>
              <a:t> </a:t>
            </a:r>
            <a:r>
              <a:rPr sz="1547" dirty="0" err="1"/>
              <a:t>nebo</a:t>
            </a:r>
            <a:r>
              <a:rPr sz="1547" dirty="0"/>
              <a:t> </a:t>
            </a:r>
            <a:r>
              <a:rPr sz="1547" dirty="0" err="1"/>
              <a:t>naopak</a:t>
            </a:r>
            <a:r>
              <a:rPr sz="1547" dirty="0"/>
              <a:t>), </a:t>
            </a:r>
            <a:r>
              <a:rPr sz="1547" dirty="0" err="1"/>
              <a:t>penetrující</a:t>
            </a:r>
            <a:r>
              <a:rPr sz="1547" dirty="0"/>
              <a:t> (</a:t>
            </a:r>
            <a:r>
              <a:rPr sz="1547" dirty="0" err="1"/>
              <a:t>např</a:t>
            </a:r>
            <a:r>
              <a:rPr sz="1547" dirty="0"/>
              <a:t>. </a:t>
            </a:r>
            <a:r>
              <a:rPr sz="1547" dirty="0" err="1"/>
              <a:t>střelné</a:t>
            </a:r>
            <a:r>
              <a:rPr sz="1547" dirty="0"/>
              <a:t> </a:t>
            </a:r>
            <a:r>
              <a:rPr sz="1547" dirty="0" err="1"/>
              <a:t>poranění</a:t>
            </a:r>
            <a:r>
              <a:rPr sz="1547" dirty="0"/>
              <a:t>); </a:t>
            </a:r>
            <a:r>
              <a:rPr sz="1547" dirty="0" err="1"/>
              <a:t>kontuze</a:t>
            </a:r>
            <a:r>
              <a:rPr sz="1547" dirty="0"/>
              <a:t> </a:t>
            </a:r>
            <a:r>
              <a:rPr sz="1547" dirty="0" err="1"/>
              <a:t>může</a:t>
            </a:r>
            <a:r>
              <a:rPr sz="1547" dirty="0"/>
              <a:t> </a:t>
            </a:r>
            <a:r>
              <a:rPr sz="1547" dirty="0" err="1"/>
              <a:t>vzniknout</a:t>
            </a:r>
            <a:r>
              <a:rPr sz="1547" dirty="0"/>
              <a:t> </a:t>
            </a:r>
            <a:r>
              <a:rPr sz="1547" dirty="0" err="1"/>
              <a:t>na</a:t>
            </a:r>
            <a:r>
              <a:rPr sz="1547" dirty="0"/>
              <a:t> </a:t>
            </a:r>
            <a:r>
              <a:rPr sz="1547" dirty="0" err="1"/>
              <a:t>místě</a:t>
            </a:r>
            <a:r>
              <a:rPr sz="1547" dirty="0"/>
              <a:t> </a:t>
            </a:r>
            <a:r>
              <a:rPr sz="1547" dirty="0" err="1"/>
              <a:t>nárazu</a:t>
            </a:r>
            <a:r>
              <a:rPr sz="1547" dirty="0"/>
              <a:t>, ale </a:t>
            </a:r>
            <a:r>
              <a:rPr sz="1547" dirty="0" err="1"/>
              <a:t>i</a:t>
            </a:r>
            <a:r>
              <a:rPr sz="1547" dirty="0"/>
              <a:t> </a:t>
            </a:r>
            <a:r>
              <a:rPr sz="1547" dirty="0" err="1"/>
              <a:t>na</a:t>
            </a:r>
            <a:r>
              <a:rPr sz="1547" dirty="0"/>
              <a:t> </a:t>
            </a:r>
            <a:r>
              <a:rPr sz="1547" dirty="0" err="1"/>
              <a:t>opačném</a:t>
            </a:r>
            <a:r>
              <a:rPr sz="1547" dirty="0"/>
              <a:t> (par </a:t>
            </a:r>
            <a:r>
              <a:rPr sz="1547" dirty="0" err="1"/>
              <a:t>contre</a:t>
            </a:r>
            <a:r>
              <a:rPr sz="1547" dirty="0"/>
              <a:t> coup) </a:t>
            </a:r>
            <a:r>
              <a:rPr sz="1547" dirty="0" err="1"/>
              <a:t>či</a:t>
            </a:r>
            <a:r>
              <a:rPr sz="1547" dirty="0"/>
              <a:t> whiplash - </a:t>
            </a:r>
            <a:r>
              <a:rPr sz="1547" dirty="0" err="1"/>
              <a:t>při</a:t>
            </a:r>
            <a:r>
              <a:rPr sz="1547" dirty="0"/>
              <a:t> </a:t>
            </a:r>
            <a:r>
              <a:rPr sz="1547" dirty="0" err="1"/>
              <a:t>prudkém</a:t>
            </a:r>
            <a:r>
              <a:rPr sz="1547" dirty="0"/>
              <a:t>, </a:t>
            </a:r>
            <a:r>
              <a:rPr sz="1547" dirty="0" err="1"/>
              <a:t>nečekaném</a:t>
            </a:r>
            <a:r>
              <a:rPr sz="1547" dirty="0"/>
              <a:t> </a:t>
            </a:r>
            <a:r>
              <a:rPr sz="1547" dirty="0" err="1"/>
              <a:t>pohybu</a:t>
            </a:r>
            <a:r>
              <a:rPr sz="1547" dirty="0"/>
              <a:t> </a:t>
            </a:r>
            <a:r>
              <a:rPr sz="1547" dirty="0" err="1"/>
              <a:t>hlavy</a:t>
            </a:r>
            <a:r>
              <a:rPr sz="1547" dirty="0"/>
              <a:t> </a:t>
            </a:r>
            <a:r>
              <a:rPr sz="1547" dirty="0" err="1"/>
              <a:t>vlivem</a:t>
            </a:r>
            <a:r>
              <a:rPr sz="1547" dirty="0"/>
              <a:t> </a:t>
            </a:r>
            <a:r>
              <a:rPr sz="1547" dirty="0" err="1"/>
              <a:t>vnějšího</a:t>
            </a:r>
            <a:r>
              <a:rPr sz="1547" dirty="0"/>
              <a:t> </a:t>
            </a:r>
            <a:r>
              <a:rPr sz="1547" dirty="0" err="1"/>
              <a:t>nárazu</a:t>
            </a:r>
            <a:r>
              <a:rPr sz="1547" dirty="0"/>
              <a:t> (v </a:t>
            </a:r>
            <a:r>
              <a:rPr sz="1547" dirty="0" err="1"/>
              <a:t>autě</a:t>
            </a:r>
            <a:r>
              <a:rPr sz="1547" dirty="0"/>
              <a:t>, </a:t>
            </a:r>
            <a:r>
              <a:rPr sz="1547" dirty="0" err="1"/>
              <a:t>ve</a:t>
            </a:r>
            <a:r>
              <a:rPr sz="1547" dirty="0"/>
              <a:t> </a:t>
            </a:r>
            <a:r>
              <a:rPr sz="1547" dirty="0" err="1"/>
              <a:t>vlaku</a:t>
            </a:r>
            <a:r>
              <a:rPr sz="1547" dirty="0"/>
              <a:t>)</a:t>
            </a:r>
          </a:p>
          <a:p>
            <a:pPr marL="206268" indent="-206268" defTabSz="271096">
              <a:lnSpc>
                <a:spcPct val="100000"/>
              </a:lnSpc>
              <a:spcBef>
                <a:spcPts val="1898"/>
              </a:spcBef>
              <a:defRPr sz="2112"/>
            </a:pPr>
            <a:r>
              <a:rPr lang="cs-CZ" sz="1547" b="1" dirty="0" err="1"/>
              <a:t>s</a:t>
            </a:r>
            <a:r>
              <a:rPr sz="1547" b="1" dirty="0" err="1"/>
              <a:t>ekundární</a:t>
            </a:r>
            <a:r>
              <a:rPr sz="1547" b="1" dirty="0"/>
              <a:t> (</a:t>
            </a:r>
            <a:r>
              <a:rPr sz="1547" b="1" dirty="0" err="1"/>
              <a:t>ischemické</a:t>
            </a:r>
            <a:r>
              <a:rPr sz="1547" b="1" dirty="0"/>
              <a:t>) </a:t>
            </a:r>
            <a:r>
              <a:rPr sz="1547" b="1" dirty="0" err="1"/>
              <a:t>poškození</a:t>
            </a:r>
            <a:r>
              <a:rPr sz="1547" b="1" dirty="0"/>
              <a:t> </a:t>
            </a:r>
            <a:r>
              <a:rPr sz="1547" b="1" dirty="0" err="1"/>
              <a:t>mozku</a:t>
            </a:r>
            <a:r>
              <a:rPr sz="1547" b="1" dirty="0"/>
              <a:t> </a:t>
            </a:r>
            <a:r>
              <a:rPr sz="1547" dirty="0" err="1"/>
              <a:t>po</a:t>
            </a:r>
            <a:r>
              <a:rPr sz="1547" dirty="0"/>
              <a:t> </a:t>
            </a:r>
            <a:r>
              <a:rPr sz="1547" dirty="0" err="1"/>
              <a:t>traumatu</a:t>
            </a:r>
            <a:r>
              <a:rPr sz="1547" dirty="0"/>
              <a:t> - </a:t>
            </a:r>
            <a:r>
              <a:rPr sz="1547" dirty="0" err="1"/>
              <a:t>vlivy</a:t>
            </a:r>
            <a:r>
              <a:rPr sz="1547" dirty="0"/>
              <a:t> </a:t>
            </a:r>
            <a:r>
              <a:rPr sz="1547" dirty="0" err="1"/>
              <a:t>jako</a:t>
            </a:r>
            <a:r>
              <a:rPr sz="1547" dirty="0"/>
              <a:t> </a:t>
            </a:r>
            <a:r>
              <a:rPr sz="1547" dirty="0" err="1"/>
              <a:t>hypoxie</a:t>
            </a:r>
            <a:r>
              <a:rPr sz="1547" dirty="0"/>
              <a:t>, </a:t>
            </a:r>
            <a:r>
              <a:rPr sz="1547" dirty="0" err="1"/>
              <a:t>hypotenze</a:t>
            </a:r>
            <a:r>
              <a:rPr sz="1547" dirty="0"/>
              <a:t>, </a:t>
            </a:r>
            <a:r>
              <a:rPr sz="1547" dirty="0" err="1"/>
              <a:t>hypertermie</a:t>
            </a:r>
            <a:r>
              <a:rPr sz="1547" dirty="0"/>
              <a:t>,..</a:t>
            </a:r>
          </a:p>
          <a:p>
            <a:pPr marL="206268" indent="-206268" defTabSz="271096">
              <a:lnSpc>
                <a:spcPct val="100000"/>
              </a:lnSpc>
              <a:spcBef>
                <a:spcPts val="1898"/>
              </a:spcBef>
              <a:defRPr sz="2112"/>
            </a:pPr>
            <a:r>
              <a:rPr lang="cs-CZ" sz="1547" b="1" dirty="0" err="1"/>
              <a:t>f</a:t>
            </a:r>
            <a:r>
              <a:rPr sz="1547" b="1" dirty="0" err="1"/>
              <a:t>okální</a:t>
            </a:r>
            <a:r>
              <a:rPr sz="1547" b="1" dirty="0"/>
              <a:t> (</a:t>
            </a:r>
            <a:r>
              <a:rPr sz="1547" b="1" dirty="0" err="1"/>
              <a:t>ložiskové</a:t>
            </a:r>
            <a:r>
              <a:rPr sz="1547" b="1" dirty="0"/>
              <a:t>, </a:t>
            </a:r>
            <a:r>
              <a:rPr sz="1547" b="1" dirty="0" err="1"/>
              <a:t>topické</a:t>
            </a:r>
            <a:r>
              <a:rPr sz="1547" b="1" dirty="0"/>
              <a:t>) </a:t>
            </a:r>
            <a:r>
              <a:rPr sz="1547" b="1" dirty="0" err="1"/>
              <a:t>poškození</a:t>
            </a:r>
            <a:r>
              <a:rPr sz="1547" b="1" dirty="0"/>
              <a:t> </a:t>
            </a:r>
            <a:r>
              <a:rPr sz="1547" dirty="0"/>
              <a:t>- </a:t>
            </a:r>
            <a:r>
              <a:rPr sz="1547" dirty="0" err="1"/>
              <a:t>difúzní</a:t>
            </a:r>
            <a:r>
              <a:rPr sz="1547" dirty="0"/>
              <a:t> </a:t>
            </a:r>
            <a:r>
              <a:rPr sz="1547" dirty="0" err="1"/>
              <a:t>poranění</a:t>
            </a:r>
            <a:r>
              <a:rPr sz="1547" dirty="0"/>
              <a:t>  - </a:t>
            </a:r>
            <a:r>
              <a:rPr sz="1547" dirty="0" err="1"/>
              <a:t>buď</a:t>
            </a:r>
            <a:r>
              <a:rPr sz="1547" dirty="0"/>
              <a:t> </a:t>
            </a:r>
            <a:r>
              <a:rPr sz="1547" dirty="0" err="1"/>
              <a:t>mozková</a:t>
            </a:r>
            <a:r>
              <a:rPr sz="1547" dirty="0"/>
              <a:t> </a:t>
            </a:r>
            <a:r>
              <a:rPr sz="1547" dirty="0" err="1"/>
              <a:t>komoce</a:t>
            </a:r>
            <a:r>
              <a:rPr sz="1547" dirty="0"/>
              <a:t> (</a:t>
            </a:r>
            <a:r>
              <a:rPr sz="1547" dirty="0" err="1"/>
              <a:t>reverzibilní</a:t>
            </a:r>
            <a:r>
              <a:rPr sz="1547" dirty="0"/>
              <a:t> </a:t>
            </a:r>
            <a:r>
              <a:rPr sz="1547" dirty="0" err="1"/>
              <a:t>traumatická</a:t>
            </a:r>
            <a:r>
              <a:rPr sz="1547" dirty="0"/>
              <a:t> </a:t>
            </a:r>
            <a:r>
              <a:rPr sz="1547" dirty="0" err="1"/>
              <a:t>porucha</a:t>
            </a:r>
            <a:r>
              <a:rPr sz="1547" dirty="0"/>
              <a:t> </a:t>
            </a:r>
            <a:r>
              <a:rPr sz="1547" dirty="0" err="1"/>
              <a:t>mozkových</a:t>
            </a:r>
            <a:r>
              <a:rPr sz="1547" dirty="0"/>
              <a:t> </a:t>
            </a:r>
            <a:r>
              <a:rPr sz="1547" dirty="0" err="1"/>
              <a:t>fci</a:t>
            </a:r>
            <a:r>
              <a:rPr sz="1547" dirty="0"/>
              <a:t> s </a:t>
            </a:r>
            <a:r>
              <a:rPr sz="1547" dirty="0" err="1"/>
              <a:t>krátkodobým</a:t>
            </a:r>
            <a:r>
              <a:rPr sz="1547" dirty="0"/>
              <a:t> </a:t>
            </a:r>
            <a:r>
              <a:rPr sz="1547" dirty="0" err="1"/>
              <a:t>bezvědomím</a:t>
            </a:r>
            <a:r>
              <a:rPr sz="1547" dirty="0"/>
              <a:t> </a:t>
            </a:r>
            <a:r>
              <a:rPr lang="cs-CZ" sz="1547" dirty="0"/>
              <a:t>                        </a:t>
            </a:r>
            <a:r>
              <a:rPr sz="1547" dirty="0"/>
              <a:t>a </a:t>
            </a:r>
            <a:r>
              <a:rPr sz="1547" dirty="0" err="1"/>
              <a:t>úpravou</a:t>
            </a:r>
            <a:r>
              <a:rPr sz="1547" dirty="0"/>
              <a:t> ad </a:t>
            </a:r>
            <a:r>
              <a:rPr sz="1547" dirty="0" err="1"/>
              <a:t>integrum</a:t>
            </a:r>
            <a:r>
              <a:rPr lang="cs-CZ" sz="1547" dirty="0"/>
              <a:t>)</a:t>
            </a:r>
            <a:r>
              <a:rPr sz="1547" dirty="0"/>
              <a:t>, </a:t>
            </a:r>
            <a:r>
              <a:rPr sz="1547" dirty="0" err="1"/>
              <a:t>nebo</a:t>
            </a:r>
            <a:r>
              <a:rPr sz="1547" dirty="0"/>
              <a:t> </a:t>
            </a:r>
            <a:r>
              <a:rPr sz="1547" dirty="0" err="1"/>
              <a:t>závažné</a:t>
            </a:r>
            <a:r>
              <a:rPr sz="1547" dirty="0"/>
              <a:t> </a:t>
            </a:r>
            <a:r>
              <a:rPr sz="1547" dirty="0" err="1"/>
              <a:t>difúzní</a:t>
            </a:r>
            <a:r>
              <a:rPr sz="1547" dirty="0"/>
              <a:t> </a:t>
            </a:r>
            <a:r>
              <a:rPr sz="1547" dirty="0" err="1"/>
              <a:t>axonální</a:t>
            </a:r>
            <a:r>
              <a:rPr sz="1547" dirty="0"/>
              <a:t> </a:t>
            </a:r>
            <a:r>
              <a:rPr sz="1547" dirty="0" err="1"/>
              <a:t>poranění</a:t>
            </a:r>
            <a:r>
              <a:rPr sz="1547" dirty="0"/>
              <a:t>, </a:t>
            </a:r>
            <a:r>
              <a:rPr sz="1547" dirty="0" err="1"/>
              <a:t>které</a:t>
            </a:r>
            <a:r>
              <a:rPr sz="1547" dirty="0"/>
              <a:t> </a:t>
            </a:r>
            <a:r>
              <a:rPr sz="1547" dirty="0" err="1"/>
              <a:t>bývá</a:t>
            </a:r>
            <a:r>
              <a:rPr sz="1547" dirty="0"/>
              <a:t> </a:t>
            </a:r>
            <a:r>
              <a:rPr lang="cs-CZ" sz="1547" dirty="0"/>
              <a:t>                            </a:t>
            </a:r>
            <a:r>
              <a:rPr sz="1547" dirty="0"/>
              <a:t>v </a:t>
            </a:r>
            <a:r>
              <a:rPr sz="1547" dirty="0" err="1"/>
              <a:t>případě</a:t>
            </a:r>
            <a:r>
              <a:rPr sz="1547" dirty="0"/>
              <a:t> </a:t>
            </a:r>
            <a:r>
              <a:rPr sz="1547" dirty="0" err="1"/>
              <a:t>těžkých</a:t>
            </a:r>
            <a:r>
              <a:rPr sz="1547" dirty="0"/>
              <a:t> </a:t>
            </a:r>
            <a:r>
              <a:rPr sz="1547" dirty="0" err="1"/>
              <a:t>typů</a:t>
            </a:r>
            <a:r>
              <a:rPr sz="1547" dirty="0"/>
              <a:t> </a:t>
            </a:r>
            <a:r>
              <a:rPr sz="1547" dirty="0" err="1"/>
              <a:t>příčinou</a:t>
            </a:r>
            <a:r>
              <a:rPr sz="1547" dirty="0"/>
              <a:t> </a:t>
            </a:r>
            <a:r>
              <a:rPr sz="1547" dirty="0" err="1"/>
              <a:t>následků</a:t>
            </a:r>
            <a:r>
              <a:rPr sz="1547" dirty="0"/>
              <a:t> (</a:t>
            </a:r>
            <a:r>
              <a:rPr sz="1547" dirty="0" err="1"/>
              <a:t>motorických</a:t>
            </a:r>
            <a:r>
              <a:rPr sz="1547" dirty="0"/>
              <a:t>, </a:t>
            </a:r>
            <a:r>
              <a:rPr sz="1547" dirty="0" err="1"/>
              <a:t>kognitivních</a:t>
            </a:r>
            <a:r>
              <a:rPr sz="1547" dirty="0"/>
              <a:t>, </a:t>
            </a:r>
            <a:r>
              <a:rPr sz="1547" dirty="0" err="1"/>
              <a:t>emočních</a:t>
            </a:r>
            <a:r>
              <a:rPr sz="1547" dirty="0"/>
              <a:t>) </a:t>
            </a:r>
            <a:r>
              <a:rPr sz="1547" dirty="0" err="1"/>
              <a:t>neméně</a:t>
            </a:r>
            <a:r>
              <a:rPr sz="1547" dirty="0"/>
              <a:t> </a:t>
            </a:r>
            <a:r>
              <a:rPr sz="1547" dirty="0" err="1"/>
              <a:t>dramatických</a:t>
            </a:r>
            <a:r>
              <a:rPr sz="1547" dirty="0"/>
              <a:t> </a:t>
            </a:r>
            <a:r>
              <a:rPr sz="1547" dirty="0" err="1"/>
              <a:t>než</a:t>
            </a:r>
            <a:r>
              <a:rPr sz="1547" dirty="0"/>
              <a:t> </a:t>
            </a:r>
            <a:r>
              <a:rPr sz="1547" dirty="0" err="1"/>
              <a:t>těžké</a:t>
            </a:r>
            <a:r>
              <a:rPr sz="1547" dirty="0"/>
              <a:t> </a:t>
            </a:r>
            <a:r>
              <a:rPr sz="1547" dirty="0" err="1"/>
              <a:t>poranění</a:t>
            </a:r>
            <a:r>
              <a:rPr sz="1547" dirty="0"/>
              <a:t> </a:t>
            </a:r>
            <a:r>
              <a:rPr sz="1547" dirty="0" err="1"/>
              <a:t>fokální</a:t>
            </a:r>
            <a:endParaRPr sz="1547" dirty="0"/>
          </a:p>
          <a:p>
            <a:pPr marL="206268" indent="-206268" defTabSz="271096">
              <a:lnSpc>
                <a:spcPct val="100000"/>
              </a:lnSpc>
              <a:spcBef>
                <a:spcPts val="1898"/>
              </a:spcBef>
              <a:defRPr sz="2112"/>
            </a:pPr>
            <a:r>
              <a:rPr lang="cs-CZ" sz="1547" dirty="0" err="1"/>
              <a:t>v</a:t>
            </a:r>
            <a:r>
              <a:rPr sz="1547" dirty="0"/>
              <a:t>e </a:t>
            </a:r>
            <a:r>
              <a:rPr sz="1547" dirty="0" err="1"/>
              <a:t>smyslu</a:t>
            </a:r>
            <a:r>
              <a:rPr sz="1547" dirty="0"/>
              <a:t> </a:t>
            </a:r>
            <a:r>
              <a:rPr sz="1547" dirty="0" err="1"/>
              <a:t>mechanismu</a:t>
            </a:r>
            <a:r>
              <a:rPr sz="1547" dirty="0"/>
              <a:t> </a:t>
            </a:r>
            <a:r>
              <a:rPr sz="1547" dirty="0" err="1"/>
              <a:t>úrazu</a:t>
            </a:r>
            <a:r>
              <a:rPr sz="1547" dirty="0"/>
              <a:t> </a:t>
            </a:r>
            <a:r>
              <a:rPr sz="1547" dirty="0" err="1"/>
              <a:t>mozku</a:t>
            </a:r>
            <a:r>
              <a:rPr sz="1547" dirty="0"/>
              <a:t> - </a:t>
            </a:r>
            <a:r>
              <a:rPr sz="1547" b="1" dirty="0" err="1"/>
              <a:t>translační</a:t>
            </a:r>
            <a:r>
              <a:rPr sz="1547" b="1" dirty="0"/>
              <a:t> </a:t>
            </a:r>
            <a:r>
              <a:rPr sz="1547" b="1" dirty="0" err="1"/>
              <a:t>úraz</a:t>
            </a:r>
            <a:r>
              <a:rPr sz="1547" b="1" dirty="0"/>
              <a:t> </a:t>
            </a:r>
            <a:r>
              <a:rPr sz="1547" dirty="0"/>
              <a:t>- </a:t>
            </a:r>
            <a:r>
              <a:rPr sz="1547" dirty="0" err="1"/>
              <a:t>hlava</a:t>
            </a:r>
            <a:r>
              <a:rPr sz="1547" dirty="0"/>
              <a:t> </a:t>
            </a:r>
            <a:r>
              <a:rPr sz="1547" dirty="0" err="1"/>
              <a:t>narazí</a:t>
            </a:r>
            <a:r>
              <a:rPr sz="1547" dirty="0"/>
              <a:t> do </a:t>
            </a:r>
            <a:r>
              <a:rPr sz="1547" dirty="0" err="1"/>
              <a:t>nějakého</a:t>
            </a:r>
            <a:r>
              <a:rPr sz="1547" dirty="0"/>
              <a:t> </a:t>
            </a:r>
            <a:r>
              <a:rPr sz="1547" dirty="0" err="1"/>
              <a:t>předmětu</a:t>
            </a:r>
            <a:r>
              <a:rPr sz="1547" dirty="0"/>
              <a:t> </a:t>
            </a:r>
            <a:r>
              <a:rPr sz="1547" dirty="0" err="1"/>
              <a:t>nebo</a:t>
            </a:r>
            <a:r>
              <a:rPr sz="1547" dirty="0"/>
              <a:t> on do </a:t>
            </a:r>
            <a:r>
              <a:rPr sz="1547" dirty="0" err="1"/>
              <a:t>ní</a:t>
            </a:r>
            <a:r>
              <a:rPr sz="1547" dirty="0"/>
              <a:t> X </a:t>
            </a:r>
            <a:r>
              <a:rPr sz="1547" b="1" dirty="0" err="1"/>
              <a:t>akcelerační</a:t>
            </a:r>
            <a:r>
              <a:rPr sz="1547" b="1" dirty="0"/>
              <a:t> </a:t>
            </a:r>
            <a:r>
              <a:rPr sz="1547" b="1" dirty="0" err="1"/>
              <a:t>úraz</a:t>
            </a:r>
            <a:r>
              <a:rPr sz="1547" b="1" dirty="0"/>
              <a:t> </a:t>
            </a:r>
            <a:r>
              <a:rPr sz="1547" dirty="0"/>
              <a:t>- </a:t>
            </a:r>
            <a:r>
              <a:rPr sz="1547" dirty="0" err="1"/>
              <a:t>aniž</a:t>
            </a:r>
            <a:r>
              <a:rPr sz="1547" dirty="0"/>
              <a:t> by </a:t>
            </a:r>
            <a:r>
              <a:rPr sz="1547" dirty="0" err="1"/>
              <a:t>hlava</a:t>
            </a:r>
            <a:r>
              <a:rPr sz="1547" dirty="0"/>
              <a:t> do </a:t>
            </a:r>
            <a:r>
              <a:rPr sz="1547" dirty="0" err="1"/>
              <a:t>něčeho</a:t>
            </a:r>
            <a:r>
              <a:rPr sz="1547" dirty="0"/>
              <a:t> </a:t>
            </a:r>
            <a:r>
              <a:rPr sz="1547" dirty="0" err="1"/>
              <a:t>narazila</a:t>
            </a:r>
            <a:r>
              <a:rPr sz="1547" dirty="0"/>
              <a:t> </a:t>
            </a:r>
            <a:r>
              <a:rPr lang="cs-CZ" sz="1547" dirty="0"/>
              <a:t>                  </a:t>
            </a:r>
            <a:r>
              <a:rPr sz="1547" dirty="0"/>
              <a:t>(</a:t>
            </a:r>
            <a:r>
              <a:rPr sz="1547" dirty="0" err="1"/>
              <a:t>př</a:t>
            </a:r>
            <a:r>
              <a:rPr sz="1547" dirty="0"/>
              <a:t>. </a:t>
            </a:r>
            <a:r>
              <a:rPr sz="1547" dirty="0" err="1"/>
              <a:t>mozek</a:t>
            </a:r>
            <a:r>
              <a:rPr sz="1547" dirty="0"/>
              <a:t> “</a:t>
            </a:r>
            <a:r>
              <a:rPr sz="1547" dirty="0" err="1"/>
              <a:t>putuje</a:t>
            </a:r>
            <a:r>
              <a:rPr sz="1547" dirty="0"/>
              <a:t> </a:t>
            </a:r>
            <a:r>
              <a:rPr sz="1547" dirty="0" err="1"/>
              <a:t>dál</a:t>
            </a:r>
            <a:r>
              <a:rPr sz="1547" dirty="0"/>
              <a:t>” </a:t>
            </a:r>
            <a:r>
              <a:rPr sz="1547" dirty="0" err="1"/>
              <a:t>při</a:t>
            </a:r>
            <a:r>
              <a:rPr sz="1547" dirty="0"/>
              <a:t> </a:t>
            </a:r>
            <a:r>
              <a:rPr sz="1547" dirty="0" err="1"/>
              <a:t>prudkém</a:t>
            </a:r>
            <a:r>
              <a:rPr sz="1547" dirty="0"/>
              <a:t> </a:t>
            </a:r>
            <a:r>
              <a:rPr sz="1547" dirty="0" err="1"/>
              <a:t>zastavení</a:t>
            </a:r>
            <a:r>
              <a:rPr sz="1547" dirty="0"/>
              <a:t> </a:t>
            </a:r>
            <a:r>
              <a:rPr sz="1547" dirty="0" err="1"/>
              <a:t>auta</a:t>
            </a:r>
            <a:r>
              <a:rPr sz="1547" dirty="0"/>
              <a:t> a </a:t>
            </a:r>
            <a:r>
              <a:rPr sz="1547" dirty="0" err="1"/>
              <a:t>zraní</a:t>
            </a:r>
            <a:r>
              <a:rPr sz="1547" dirty="0"/>
              <a:t> se, </a:t>
            </a:r>
            <a:r>
              <a:rPr sz="1547" dirty="0" err="1"/>
              <a:t>i</a:t>
            </a:r>
            <a:r>
              <a:rPr sz="1547" dirty="0"/>
              <a:t> </a:t>
            </a:r>
            <a:r>
              <a:rPr sz="1547" dirty="0" err="1"/>
              <a:t>když</a:t>
            </a:r>
            <a:r>
              <a:rPr sz="1547" dirty="0"/>
              <a:t> k </a:t>
            </a:r>
            <a:r>
              <a:rPr sz="1547" dirty="0" err="1"/>
              <a:t>nárazu</a:t>
            </a:r>
            <a:r>
              <a:rPr sz="1547" dirty="0"/>
              <a:t> do </a:t>
            </a:r>
            <a:r>
              <a:rPr sz="1547" dirty="0" err="1"/>
              <a:t>něčeho</a:t>
            </a:r>
            <a:r>
              <a:rPr sz="1547" dirty="0"/>
              <a:t> </a:t>
            </a:r>
            <a:r>
              <a:rPr sz="1547" dirty="0" err="1"/>
              <a:t>nedošlo</a:t>
            </a:r>
            <a:r>
              <a:rPr sz="1547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2387838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ypy poranění mozku"/>
          <p:cNvSpPr txBox="1">
            <a:spLocks noGrp="1"/>
          </p:cNvSpPr>
          <p:nvPr>
            <p:ph type="title"/>
          </p:nvPr>
        </p:nvSpPr>
        <p:spPr>
          <a:xfrm>
            <a:off x="3965040" y="460279"/>
            <a:ext cx="6377940" cy="129302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3375" dirty="0" err="1"/>
              <a:t>Typy</a:t>
            </a:r>
            <a:r>
              <a:rPr sz="3375" dirty="0"/>
              <a:t> </a:t>
            </a:r>
            <a:r>
              <a:rPr sz="3375" dirty="0" err="1"/>
              <a:t>poranění</a:t>
            </a:r>
            <a:r>
              <a:rPr sz="3375" dirty="0"/>
              <a:t> </a:t>
            </a:r>
            <a:r>
              <a:rPr sz="3375" dirty="0" err="1"/>
              <a:t>mozku</a:t>
            </a:r>
            <a:endParaRPr sz="3375" dirty="0"/>
          </a:p>
        </p:txBody>
      </p:sp>
      <p:sp>
        <p:nvSpPr>
          <p:cNvPr id="194" name="Komoce mozková - otřes mozku…"/>
          <p:cNvSpPr txBox="1">
            <a:spLocks noGrp="1"/>
          </p:cNvSpPr>
          <p:nvPr>
            <p:ph type="body" idx="1"/>
          </p:nvPr>
        </p:nvSpPr>
        <p:spPr>
          <a:xfrm>
            <a:off x="1719678" y="1442266"/>
            <a:ext cx="8822532" cy="525644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187517" indent="-187517" defTabSz="246451">
              <a:lnSpc>
                <a:spcPct val="100000"/>
              </a:lnSpc>
              <a:spcBef>
                <a:spcPts val="1758"/>
              </a:spcBef>
              <a:defRPr sz="1920"/>
            </a:pPr>
            <a:r>
              <a:rPr lang="cs-CZ" sz="1547" b="1" dirty="0" err="1"/>
              <a:t>k</a:t>
            </a:r>
            <a:r>
              <a:rPr sz="1547" b="1" dirty="0" err="1"/>
              <a:t>omoce</a:t>
            </a:r>
            <a:r>
              <a:rPr sz="1547" b="1" dirty="0"/>
              <a:t> </a:t>
            </a:r>
            <a:r>
              <a:rPr sz="1547" b="1" dirty="0" err="1"/>
              <a:t>mozková</a:t>
            </a:r>
            <a:r>
              <a:rPr sz="1547" b="1" dirty="0"/>
              <a:t> </a:t>
            </a:r>
            <a:r>
              <a:rPr sz="1547" dirty="0"/>
              <a:t>- </a:t>
            </a:r>
            <a:r>
              <a:rPr sz="1547" dirty="0" err="1"/>
              <a:t>otřes</a:t>
            </a:r>
            <a:r>
              <a:rPr sz="1547" dirty="0"/>
              <a:t> </a:t>
            </a:r>
            <a:r>
              <a:rPr sz="1547" dirty="0" err="1"/>
              <a:t>mozku</a:t>
            </a:r>
            <a:endParaRPr sz="1547" dirty="0"/>
          </a:p>
          <a:p>
            <a:pPr marL="187517" indent="-187517" defTabSz="246451">
              <a:lnSpc>
                <a:spcPct val="100000"/>
              </a:lnSpc>
              <a:spcBef>
                <a:spcPts val="1758"/>
              </a:spcBef>
              <a:defRPr sz="1920"/>
            </a:pPr>
            <a:r>
              <a:rPr sz="1547" dirty="0" err="1"/>
              <a:t>úderem</a:t>
            </a:r>
            <a:r>
              <a:rPr sz="1547" dirty="0"/>
              <a:t> do </a:t>
            </a:r>
            <a:r>
              <a:rPr sz="1547" dirty="0" err="1"/>
              <a:t>hlavy</a:t>
            </a:r>
            <a:r>
              <a:rPr sz="1547" dirty="0"/>
              <a:t> </a:t>
            </a:r>
            <a:r>
              <a:rPr sz="1547" dirty="0" err="1"/>
              <a:t>nebo</a:t>
            </a:r>
            <a:r>
              <a:rPr sz="1547" dirty="0"/>
              <a:t> </a:t>
            </a:r>
            <a:r>
              <a:rPr sz="1547" dirty="0" err="1"/>
              <a:t>hlavy</a:t>
            </a:r>
            <a:r>
              <a:rPr sz="1547" dirty="0"/>
              <a:t> do </a:t>
            </a:r>
            <a:r>
              <a:rPr sz="1547" dirty="0" err="1"/>
              <a:t>něčeho</a:t>
            </a:r>
            <a:r>
              <a:rPr sz="1547" dirty="0"/>
              <a:t>; </a:t>
            </a:r>
            <a:r>
              <a:rPr sz="1547" dirty="0" err="1"/>
              <a:t>nevznikají</a:t>
            </a:r>
            <a:r>
              <a:rPr sz="1547" dirty="0"/>
              <a:t> </a:t>
            </a:r>
            <a:r>
              <a:rPr sz="1547" dirty="0" err="1"/>
              <a:t>zobrazitelné</a:t>
            </a:r>
            <a:r>
              <a:rPr sz="1547" dirty="0"/>
              <a:t> </a:t>
            </a:r>
            <a:r>
              <a:rPr sz="1547" dirty="0" err="1"/>
              <a:t>změny</a:t>
            </a:r>
            <a:r>
              <a:rPr sz="1547" dirty="0"/>
              <a:t> </a:t>
            </a:r>
            <a:r>
              <a:rPr sz="1547" dirty="0" err="1"/>
              <a:t>mozku</a:t>
            </a:r>
            <a:r>
              <a:rPr sz="1547" dirty="0"/>
              <a:t> (CT, MR)</a:t>
            </a:r>
          </a:p>
          <a:p>
            <a:pPr marL="187517" indent="-187517" defTabSz="246451">
              <a:lnSpc>
                <a:spcPct val="100000"/>
              </a:lnSpc>
              <a:spcBef>
                <a:spcPts val="1758"/>
              </a:spcBef>
              <a:defRPr sz="1920"/>
            </a:pPr>
            <a:r>
              <a:rPr lang="cs-CZ" sz="1547" dirty="0" err="1"/>
              <a:t>p</a:t>
            </a:r>
            <a:r>
              <a:rPr sz="1547" dirty="0" err="1"/>
              <a:t>říznaky</a:t>
            </a:r>
            <a:r>
              <a:rPr sz="1547" dirty="0"/>
              <a:t> - </a:t>
            </a:r>
            <a:r>
              <a:rPr sz="1547" dirty="0" err="1"/>
              <a:t>krátkodobé</a:t>
            </a:r>
            <a:r>
              <a:rPr sz="1547" dirty="0"/>
              <a:t> (do 10 </a:t>
            </a:r>
            <a:r>
              <a:rPr sz="1547" dirty="0" err="1"/>
              <a:t>minut</a:t>
            </a:r>
            <a:r>
              <a:rPr sz="1547" dirty="0"/>
              <a:t>) </a:t>
            </a:r>
            <a:r>
              <a:rPr sz="1547" dirty="0" err="1"/>
              <a:t>bezvědomí</a:t>
            </a:r>
            <a:r>
              <a:rPr sz="1547" dirty="0"/>
              <a:t>, </a:t>
            </a:r>
            <a:r>
              <a:rPr sz="1547" dirty="0" err="1"/>
              <a:t>někdy</a:t>
            </a:r>
            <a:r>
              <a:rPr sz="1547" dirty="0"/>
              <a:t> </a:t>
            </a:r>
            <a:r>
              <a:rPr sz="1547" dirty="0" err="1"/>
              <a:t>po</a:t>
            </a:r>
            <a:r>
              <a:rPr sz="1547" dirty="0"/>
              <a:t> </a:t>
            </a:r>
            <a:r>
              <a:rPr sz="1547" dirty="0" err="1"/>
              <a:t>probrání</a:t>
            </a:r>
            <a:r>
              <a:rPr sz="1547" dirty="0"/>
              <a:t> </a:t>
            </a:r>
            <a:r>
              <a:rPr sz="1547" dirty="0" err="1"/>
              <a:t>dočasná</a:t>
            </a:r>
            <a:r>
              <a:rPr sz="1547" dirty="0"/>
              <a:t> </a:t>
            </a:r>
            <a:r>
              <a:rPr sz="1547" dirty="0" err="1"/>
              <a:t>zmatenost</a:t>
            </a:r>
            <a:r>
              <a:rPr sz="1547" dirty="0"/>
              <a:t>, </a:t>
            </a:r>
            <a:r>
              <a:rPr sz="1547" dirty="0" err="1"/>
              <a:t>bolesti</a:t>
            </a:r>
            <a:r>
              <a:rPr sz="1547" dirty="0"/>
              <a:t> </a:t>
            </a:r>
            <a:r>
              <a:rPr sz="1547" dirty="0" err="1"/>
              <a:t>hlavy</a:t>
            </a:r>
            <a:endParaRPr sz="1547" dirty="0"/>
          </a:p>
          <a:p>
            <a:pPr marL="187517" indent="-187517" defTabSz="246451">
              <a:lnSpc>
                <a:spcPct val="100000"/>
              </a:lnSpc>
              <a:spcBef>
                <a:spcPts val="1758"/>
              </a:spcBef>
              <a:defRPr sz="1920"/>
            </a:pPr>
            <a:r>
              <a:rPr lang="cs-CZ" sz="1547" dirty="0"/>
              <a:t>z</a:t>
            </a:r>
            <a:r>
              <a:rPr sz="1547" dirty="0" err="1"/>
              <a:t>ávažn</a:t>
            </a:r>
            <a:r>
              <a:rPr lang="cs-CZ" sz="1547" dirty="0"/>
              <a:t>é</a:t>
            </a:r>
            <a:r>
              <a:rPr sz="1547" dirty="0"/>
              <a:t> - </a:t>
            </a:r>
            <a:r>
              <a:rPr sz="1547" dirty="0" err="1"/>
              <a:t>pokud</a:t>
            </a:r>
            <a:r>
              <a:rPr sz="1547" dirty="0"/>
              <a:t> </a:t>
            </a:r>
            <a:r>
              <a:rPr sz="1547" dirty="0" err="1"/>
              <a:t>dojde</a:t>
            </a:r>
            <a:r>
              <a:rPr sz="1547" dirty="0"/>
              <a:t> k </a:t>
            </a:r>
            <a:r>
              <a:rPr sz="1547" dirty="0" err="1"/>
              <a:t>edému</a:t>
            </a:r>
            <a:r>
              <a:rPr sz="1547" dirty="0"/>
              <a:t> </a:t>
            </a:r>
            <a:r>
              <a:rPr sz="1547" dirty="0" err="1"/>
              <a:t>mozku</a:t>
            </a:r>
            <a:r>
              <a:rPr sz="1547" dirty="0"/>
              <a:t> (a </a:t>
            </a:r>
            <a:r>
              <a:rPr sz="1547" dirty="0" err="1"/>
              <a:t>jeho</a:t>
            </a:r>
            <a:r>
              <a:rPr sz="1547" dirty="0"/>
              <a:t> </a:t>
            </a:r>
            <a:r>
              <a:rPr sz="1547" dirty="0" err="1"/>
              <a:t>následnému</a:t>
            </a:r>
            <a:r>
              <a:rPr sz="1547" dirty="0"/>
              <a:t> </a:t>
            </a:r>
            <a:r>
              <a:rPr sz="1547" dirty="0" err="1"/>
              <a:t>poškození</a:t>
            </a:r>
            <a:r>
              <a:rPr sz="1547" dirty="0"/>
              <a:t>), </a:t>
            </a:r>
            <a:r>
              <a:rPr sz="1547" dirty="0" err="1"/>
              <a:t>nebo</a:t>
            </a:r>
            <a:r>
              <a:rPr sz="1547" dirty="0"/>
              <a:t> je-li </a:t>
            </a:r>
            <a:r>
              <a:rPr sz="1547" dirty="0" err="1"/>
              <a:t>komoce</a:t>
            </a:r>
            <a:r>
              <a:rPr sz="1547" dirty="0"/>
              <a:t> </a:t>
            </a:r>
            <a:r>
              <a:rPr sz="1547" dirty="0" err="1"/>
              <a:t>provázena</a:t>
            </a:r>
            <a:r>
              <a:rPr sz="1547" dirty="0"/>
              <a:t> </a:t>
            </a:r>
            <a:r>
              <a:rPr sz="1547" dirty="0" err="1"/>
              <a:t>vznikem</a:t>
            </a:r>
            <a:r>
              <a:rPr sz="1547" dirty="0"/>
              <a:t> </a:t>
            </a:r>
            <a:r>
              <a:rPr sz="1547" dirty="0" err="1"/>
              <a:t>mozkových</a:t>
            </a:r>
            <a:r>
              <a:rPr sz="1547" dirty="0"/>
              <a:t> </a:t>
            </a:r>
            <a:r>
              <a:rPr sz="1547" dirty="0" err="1"/>
              <a:t>mikrotraumat</a:t>
            </a:r>
            <a:r>
              <a:rPr sz="1547" dirty="0"/>
              <a:t> a </a:t>
            </a:r>
            <a:r>
              <a:rPr sz="1547" dirty="0" err="1"/>
              <a:t>další</a:t>
            </a:r>
            <a:r>
              <a:rPr sz="1547" dirty="0"/>
              <a:t> </a:t>
            </a:r>
            <a:r>
              <a:rPr sz="1547" dirty="0" err="1"/>
              <a:t>patologie</a:t>
            </a:r>
            <a:r>
              <a:rPr sz="1547" dirty="0"/>
              <a:t> (</a:t>
            </a:r>
            <a:r>
              <a:rPr sz="1547" dirty="0" err="1"/>
              <a:t>typicky</a:t>
            </a:r>
            <a:r>
              <a:rPr sz="1547" dirty="0"/>
              <a:t> </a:t>
            </a:r>
            <a:r>
              <a:rPr lang="cs-CZ" sz="1547" dirty="0"/>
              <a:t>                            u</a:t>
            </a:r>
            <a:r>
              <a:rPr sz="1547" dirty="0"/>
              <a:t> </a:t>
            </a:r>
            <a:r>
              <a:rPr sz="1547" dirty="0" err="1"/>
              <a:t>kontaktních</a:t>
            </a:r>
            <a:r>
              <a:rPr sz="1547" dirty="0"/>
              <a:t> </a:t>
            </a:r>
            <a:r>
              <a:rPr sz="1547" dirty="0" err="1"/>
              <a:t>spor</a:t>
            </a:r>
            <a:r>
              <a:rPr lang="cs-CZ" sz="1547" dirty="0"/>
              <a:t>t</a:t>
            </a:r>
            <a:r>
              <a:rPr sz="1547" dirty="0"/>
              <a:t>ů - box)</a:t>
            </a:r>
          </a:p>
          <a:p>
            <a:pPr marL="187517" indent="-187517" defTabSz="246451">
              <a:lnSpc>
                <a:spcPct val="100000"/>
              </a:lnSpc>
              <a:spcBef>
                <a:spcPts val="1758"/>
              </a:spcBef>
              <a:defRPr sz="1920"/>
            </a:pPr>
            <a:r>
              <a:rPr lang="cs-CZ" sz="1547" b="1" dirty="0" err="1"/>
              <a:t>d</a:t>
            </a:r>
            <a:r>
              <a:rPr sz="1547" b="1" dirty="0" err="1"/>
              <a:t>ifúzní</a:t>
            </a:r>
            <a:r>
              <a:rPr sz="1547" b="1" dirty="0"/>
              <a:t> </a:t>
            </a:r>
            <a:r>
              <a:rPr sz="1547" b="1" dirty="0" err="1"/>
              <a:t>axonální</a:t>
            </a:r>
            <a:r>
              <a:rPr sz="1547" b="1" dirty="0"/>
              <a:t> </a:t>
            </a:r>
            <a:r>
              <a:rPr sz="1547" b="1" dirty="0" err="1"/>
              <a:t>poranění</a:t>
            </a:r>
            <a:endParaRPr sz="1547" b="1" dirty="0"/>
          </a:p>
          <a:p>
            <a:pPr marL="187517" indent="-187517" defTabSz="246451">
              <a:lnSpc>
                <a:spcPct val="100000"/>
              </a:lnSpc>
              <a:spcBef>
                <a:spcPts val="1758"/>
              </a:spcBef>
              <a:defRPr sz="1920"/>
            </a:pPr>
            <a:r>
              <a:rPr sz="1547" dirty="0" err="1"/>
              <a:t>vzniká</a:t>
            </a:r>
            <a:r>
              <a:rPr sz="1547" dirty="0"/>
              <a:t> </a:t>
            </a:r>
            <a:r>
              <a:rPr sz="1547" dirty="0" err="1"/>
              <a:t>akceleračními</a:t>
            </a:r>
            <a:r>
              <a:rPr sz="1547" dirty="0"/>
              <a:t>/</a:t>
            </a:r>
            <a:r>
              <a:rPr sz="1547" dirty="0" err="1"/>
              <a:t>deceleračními</a:t>
            </a:r>
            <a:r>
              <a:rPr sz="1547" dirty="0"/>
              <a:t> </a:t>
            </a:r>
            <a:r>
              <a:rPr sz="1547" dirty="0" err="1"/>
              <a:t>mechanismy</a:t>
            </a:r>
            <a:r>
              <a:rPr sz="1547" dirty="0"/>
              <a:t> (</a:t>
            </a:r>
            <a:r>
              <a:rPr sz="1547" dirty="0" err="1"/>
              <a:t>prudkou</a:t>
            </a:r>
            <a:r>
              <a:rPr sz="1547" dirty="0"/>
              <a:t> </a:t>
            </a:r>
            <a:r>
              <a:rPr sz="1547" dirty="0" err="1"/>
              <a:t>změnou</a:t>
            </a:r>
            <a:r>
              <a:rPr sz="1547" dirty="0"/>
              <a:t> </a:t>
            </a:r>
            <a:r>
              <a:rPr sz="1547" dirty="0" err="1"/>
              <a:t>pohybu</a:t>
            </a:r>
            <a:r>
              <a:rPr sz="1547" dirty="0"/>
              <a:t> </a:t>
            </a:r>
            <a:r>
              <a:rPr sz="1547" dirty="0" err="1"/>
              <a:t>při</a:t>
            </a:r>
            <a:r>
              <a:rPr sz="1547" dirty="0"/>
              <a:t> </a:t>
            </a:r>
            <a:r>
              <a:rPr sz="1547" dirty="0" err="1"/>
              <a:t>nehodě</a:t>
            </a:r>
            <a:r>
              <a:rPr sz="1547" dirty="0"/>
              <a:t>, </a:t>
            </a:r>
            <a:r>
              <a:rPr sz="1547" dirty="0" err="1"/>
              <a:t>sportu</a:t>
            </a:r>
            <a:r>
              <a:rPr sz="1547" dirty="0"/>
              <a:t>, </a:t>
            </a:r>
            <a:r>
              <a:rPr sz="1547" dirty="0" err="1"/>
              <a:t>pádu</a:t>
            </a:r>
            <a:r>
              <a:rPr sz="1547" dirty="0"/>
              <a:t>); </a:t>
            </a:r>
            <a:r>
              <a:rPr sz="1547" dirty="0" err="1"/>
              <a:t>dochází</a:t>
            </a:r>
            <a:r>
              <a:rPr sz="1547" dirty="0"/>
              <a:t> k </a:t>
            </a:r>
            <a:r>
              <a:rPr sz="1547" dirty="0" err="1"/>
              <a:t>mnohočetnému</a:t>
            </a:r>
            <a:r>
              <a:rPr sz="1547" dirty="0"/>
              <a:t> </a:t>
            </a:r>
            <a:r>
              <a:rPr sz="1547" dirty="0" err="1"/>
              <a:t>přerušení</a:t>
            </a:r>
            <a:r>
              <a:rPr sz="1547" dirty="0"/>
              <a:t> </a:t>
            </a:r>
            <a:r>
              <a:rPr sz="1547" dirty="0" err="1"/>
              <a:t>axonů</a:t>
            </a:r>
            <a:r>
              <a:rPr sz="1547" dirty="0"/>
              <a:t> v </a:t>
            </a:r>
            <a:r>
              <a:rPr sz="1547" dirty="0" err="1"/>
              <a:t>bílé</a:t>
            </a:r>
            <a:r>
              <a:rPr sz="1547" dirty="0"/>
              <a:t> </a:t>
            </a:r>
            <a:r>
              <a:rPr sz="1547" dirty="0" err="1"/>
              <a:t>hmotě</a:t>
            </a:r>
            <a:r>
              <a:rPr lang="cs-CZ" sz="1547" dirty="0"/>
              <a:t> </a:t>
            </a:r>
            <a:r>
              <a:rPr sz="1547" dirty="0"/>
              <a:t>- </a:t>
            </a:r>
            <a:r>
              <a:rPr sz="1547" dirty="0" err="1"/>
              <a:t>ve</a:t>
            </a:r>
            <a:r>
              <a:rPr sz="1547" dirty="0"/>
              <a:t> </a:t>
            </a:r>
            <a:r>
              <a:rPr sz="1547" dirty="0" err="1"/>
              <a:t>středočá</a:t>
            </a:r>
            <a:r>
              <a:rPr lang="cs-CZ" sz="1547" dirty="0"/>
              <a:t>r</a:t>
            </a:r>
            <a:r>
              <a:rPr sz="1547" dirty="0" err="1"/>
              <a:t>ových</a:t>
            </a:r>
            <a:r>
              <a:rPr sz="1547" dirty="0"/>
              <a:t> </a:t>
            </a:r>
            <a:r>
              <a:rPr sz="1547" dirty="0" err="1"/>
              <a:t>strukturách</a:t>
            </a:r>
            <a:r>
              <a:rPr sz="1547" dirty="0"/>
              <a:t>; </a:t>
            </a:r>
            <a:r>
              <a:rPr sz="1547" dirty="0" err="1"/>
              <a:t>těžký</a:t>
            </a:r>
            <a:r>
              <a:rPr sz="1547" dirty="0"/>
              <a:t> </a:t>
            </a:r>
            <a:r>
              <a:rPr sz="1547" dirty="0" err="1"/>
              <a:t>stav</a:t>
            </a:r>
            <a:r>
              <a:rPr sz="1547" dirty="0"/>
              <a:t> - </a:t>
            </a:r>
            <a:r>
              <a:rPr sz="1547" dirty="0" err="1"/>
              <a:t>vysoká</a:t>
            </a:r>
            <a:r>
              <a:rPr sz="1547" dirty="0"/>
              <a:t> </a:t>
            </a:r>
            <a:r>
              <a:rPr sz="1547" dirty="0" err="1"/>
              <a:t>úmrtnost</a:t>
            </a:r>
            <a:r>
              <a:rPr sz="1547" dirty="0"/>
              <a:t> (30-40%)</a:t>
            </a:r>
          </a:p>
          <a:p>
            <a:pPr marL="187517" indent="-187517" defTabSz="246451">
              <a:lnSpc>
                <a:spcPct val="100000"/>
              </a:lnSpc>
              <a:spcBef>
                <a:spcPts val="1758"/>
              </a:spcBef>
              <a:defRPr sz="1920"/>
            </a:pPr>
            <a:r>
              <a:rPr sz="1547" dirty="0" err="1"/>
              <a:t>typickým</a:t>
            </a:r>
            <a:r>
              <a:rPr sz="1547" dirty="0"/>
              <a:t> </a:t>
            </a:r>
            <a:r>
              <a:rPr sz="1547" dirty="0" err="1"/>
              <a:t>příznakem</a:t>
            </a:r>
            <a:r>
              <a:rPr sz="1547" dirty="0"/>
              <a:t> (ne </a:t>
            </a:r>
            <a:r>
              <a:rPr sz="1547" dirty="0" err="1"/>
              <a:t>vždy</a:t>
            </a:r>
            <a:r>
              <a:rPr sz="1547" dirty="0"/>
              <a:t> </a:t>
            </a:r>
            <a:r>
              <a:rPr sz="1547" dirty="0" err="1"/>
              <a:t>přítomným</a:t>
            </a:r>
            <a:r>
              <a:rPr sz="1547" dirty="0"/>
              <a:t>) </a:t>
            </a:r>
            <a:r>
              <a:rPr sz="1547" dirty="0" err="1"/>
              <a:t>okamžité</a:t>
            </a:r>
            <a:r>
              <a:rPr sz="1547" dirty="0"/>
              <a:t> a </a:t>
            </a:r>
            <a:r>
              <a:rPr sz="1547" dirty="0" err="1"/>
              <a:t>hluboké</a:t>
            </a:r>
            <a:r>
              <a:rPr sz="1547" dirty="0"/>
              <a:t> </a:t>
            </a:r>
            <a:r>
              <a:rPr sz="1547" dirty="0" err="1"/>
              <a:t>bezvědomí</a:t>
            </a:r>
            <a:r>
              <a:rPr sz="1547" dirty="0"/>
              <a:t> </a:t>
            </a:r>
            <a:r>
              <a:rPr lang="cs-CZ" sz="1547" dirty="0"/>
              <a:t>                                     </a:t>
            </a:r>
            <a:r>
              <a:rPr sz="1547" dirty="0"/>
              <a:t>a </a:t>
            </a:r>
            <a:r>
              <a:rPr sz="1547" dirty="0" err="1"/>
              <a:t>kvadruparéza</a:t>
            </a:r>
            <a:endParaRPr lang="cs-CZ" sz="1547" dirty="0"/>
          </a:p>
          <a:p>
            <a:pPr marL="187517" indent="-187517" defTabSz="246451">
              <a:lnSpc>
                <a:spcPct val="100000"/>
              </a:lnSpc>
              <a:spcBef>
                <a:spcPts val="1758"/>
              </a:spcBef>
              <a:defRPr sz="1920"/>
            </a:pPr>
            <a:r>
              <a:rPr sz="1547" dirty="0"/>
              <a:t>CT </a:t>
            </a:r>
            <a:r>
              <a:rPr sz="1547" dirty="0" err="1"/>
              <a:t>ukazuje</a:t>
            </a:r>
            <a:r>
              <a:rPr sz="1547" dirty="0"/>
              <a:t> </a:t>
            </a:r>
            <a:r>
              <a:rPr sz="1547" dirty="0" err="1"/>
              <a:t>drobná</a:t>
            </a:r>
            <a:r>
              <a:rPr sz="1547" dirty="0"/>
              <a:t> </a:t>
            </a:r>
            <a:r>
              <a:rPr sz="1547" dirty="0" err="1"/>
              <a:t>prokrvácená</a:t>
            </a:r>
            <a:r>
              <a:rPr sz="1547" dirty="0"/>
              <a:t> </a:t>
            </a:r>
            <a:r>
              <a:rPr sz="1547" dirty="0" err="1"/>
              <a:t>ložiska</a:t>
            </a:r>
            <a:r>
              <a:rPr sz="1547" dirty="0"/>
              <a:t>, </a:t>
            </a:r>
            <a:r>
              <a:rPr sz="1547" dirty="0" err="1"/>
              <a:t>vzniká</a:t>
            </a:r>
            <a:r>
              <a:rPr sz="1547" dirty="0"/>
              <a:t> </a:t>
            </a:r>
            <a:r>
              <a:rPr sz="1547" dirty="0" err="1"/>
              <a:t>edém</a:t>
            </a:r>
            <a:r>
              <a:rPr sz="1547" dirty="0"/>
              <a:t> </a:t>
            </a:r>
            <a:r>
              <a:rPr sz="1547" dirty="0" err="1"/>
              <a:t>obou</a:t>
            </a:r>
            <a:r>
              <a:rPr sz="1547" dirty="0"/>
              <a:t> </a:t>
            </a:r>
            <a:r>
              <a:rPr sz="1547" dirty="0" err="1"/>
              <a:t>hemisfér</a:t>
            </a:r>
            <a:r>
              <a:rPr sz="1547" dirty="0"/>
              <a:t> - aby se </a:t>
            </a:r>
            <a:r>
              <a:rPr sz="1547" dirty="0" err="1"/>
              <a:t>zabránilo</a:t>
            </a:r>
            <a:r>
              <a:rPr sz="1547" dirty="0"/>
              <a:t> </a:t>
            </a:r>
            <a:r>
              <a:rPr sz="1547" dirty="0" err="1"/>
              <a:t>dramatickým</a:t>
            </a:r>
            <a:r>
              <a:rPr sz="1547" dirty="0"/>
              <a:t> </a:t>
            </a:r>
            <a:r>
              <a:rPr sz="1547" dirty="0" err="1"/>
              <a:t>následkům</a:t>
            </a:r>
            <a:r>
              <a:rPr sz="1547" dirty="0"/>
              <a:t> </a:t>
            </a:r>
            <a:r>
              <a:rPr sz="1547" dirty="0" err="1"/>
              <a:t>edému</a:t>
            </a:r>
            <a:r>
              <a:rPr sz="1547" dirty="0"/>
              <a:t>, </a:t>
            </a:r>
            <a:r>
              <a:rPr sz="1547" dirty="0" err="1"/>
              <a:t>často</a:t>
            </a:r>
            <a:r>
              <a:rPr sz="1547" dirty="0"/>
              <a:t> </a:t>
            </a:r>
            <a:r>
              <a:rPr sz="1547" dirty="0" err="1"/>
              <a:t>nutná</a:t>
            </a:r>
            <a:r>
              <a:rPr sz="1547" dirty="0"/>
              <a:t> </a:t>
            </a:r>
            <a:r>
              <a:rPr sz="1547" dirty="0" err="1"/>
              <a:t>dekompresní</a:t>
            </a:r>
            <a:r>
              <a:rPr sz="1547" dirty="0"/>
              <a:t> </a:t>
            </a:r>
            <a:r>
              <a:rPr sz="1547" dirty="0" err="1"/>
              <a:t>kraniotomie</a:t>
            </a:r>
            <a:r>
              <a:rPr sz="1547" dirty="0"/>
              <a:t>; </a:t>
            </a:r>
            <a:r>
              <a:rPr sz="1547" dirty="0" err="1"/>
              <a:t>následné</a:t>
            </a:r>
            <a:r>
              <a:rPr sz="1547" dirty="0"/>
              <a:t> </a:t>
            </a:r>
            <a:r>
              <a:rPr sz="1547" dirty="0" err="1"/>
              <a:t>komplikace</a:t>
            </a:r>
            <a:r>
              <a:rPr sz="1547" dirty="0"/>
              <a:t> </a:t>
            </a:r>
            <a:r>
              <a:rPr sz="1547" dirty="0" err="1"/>
              <a:t>bývají</a:t>
            </a:r>
            <a:r>
              <a:rPr sz="1547" dirty="0"/>
              <a:t> </a:t>
            </a:r>
            <a:r>
              <a:rPr sz="1547" dirty="0" err="1"/>
              <a:t>četné</a:t>
            </a:r>
            <a:r>
              <a:rPr sz="1547" dirty="0"/>
              <a:t> a </a:t>
            </a:r>
            <a:r>
              <a:rPr sz="1547" dirty="0" err="1"/>
              <a:t>závažné</a:t>
            </a:r>
            <a:endParaRPr sz="1547" dirty="0"/>
          </a:p>
        </p:txBody>
      </p:sp>
    </p:spTree>
    <p:extLst>
      <p:ext uri="{BB962C8B-B14F-4D97-AF65-F5344CB8AC3E}">
        <p14:creationId xmlns:p14="http://schemas.microsoft.com/office/powerpoint/2010/main" val="196446688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Kontuze mozku (zhmoždění)…"/>
          <p:cNvSpPr txBox="1">
            <a:spLocks noGrp="1"/>
          </p:cNvSpPr>
          <p:nvPr>
            <p:ph type="body" idx="1"/>
          </p:nvPr>
        </p:nvSpPr>
        <p:spPr>
          <a:xfrm>
            <a:off x="2193727" y="1110179"/>
            <a:ext cx="7804547" cy="557115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5020" indent="-225020" defTabSz="295741">
              <a:lnSpc>
                <a:spcPct val="100000"/>
              </a:lnSpc>
              <a:spcBef>
                <a:spcPts val="2109"/>
              </a:spcBef>
              <a:defRPr sz="2304"/>
            </a:pPr>
            <a:r>
              <a:rPr lang="cs-CZ" sz="1547" b="1" dirty="0" err="1"/>
              <a:t>k</a:t>
            </a:r>
            <a:r>
              <a:rPr sz="1547" b="1" dirty="0" err="1"/>
              <a:t>ontuze</a:t>
            </a:r>
            <a:r>
              <a:rPr sz="1547" b="1" dirty="0"/>
              <a:t> </a:t>
            </a:r>
            <a:r>
              <a:rPr sz="1547" b="1" dirty="0" err="1"/>
              <a:t>mozku</a:t>
            </a:r>
            <a:r>
              <a:rPr sz="1547" b="1" dirty="0"/>
              <a:t> </a:t>
            </a:r>
            <a:r>
              <a:rPr sz="1547" dirty="0"/>
              <a:t>(</a:t>
            </a:r>
            <a:r>
              <a:rPr sz="1547" dirty="0" err="1"/>
              <a:t>zhmoždění</a:t>
            </a:r>
            <a:r>
              <a:rPr sz="1547" dirty="0"/>
              <a:t>)</a:t>
            </a:r>
          </a:p>
          <a:p>
            <a:pPr marL="225020" indent="-225020" defTabSz="295741">
              <a:lnSpc>
                <a:spcPct val="100000"/>
              </a:lnSpc>
              <a:spcBef>
                <a:spcPts val="2109"/>
              </a:spcBef>
              <a:defRPr sz="2304"/>
            </a:pPr>
            <a:r>
              <a:rPr sz="1547" dirty="0" err="1"/>
              <a:t>nejčastěji</a:t>
            </a:r>
            <a:r>
              <a:rPr sz="1547" dirty="0"/>
              <a:t> </a:t>
            </a:r>
            <a:r>
              <a:rPr sz="1547" dirty="0" err="1"/>
              <a:t>vzniká</a:t>
            </a:r>
            <a:r>
              <a:rPr sz="1547" dirty="0"/>
              <a:t> </a:t>
            </a:r>
            <a:r>
              <a:rPr sz="1547" dirty="0" err="1"/>
              <a:t>nárazem</a:t>
            </a:r>
            <a:r>
              <a:rPr sz="1547" dirty="0"/>
              <a:t> </a:t>
            </a:r>
            <a:r>
              <a:rPr sz="1547" dirty="0" err="1"/>
              <a:t>mozku</a:t>
            </a:r>
            <a:r>
              <a:rPr sz="1547" dirty="0"/>
              <a:t> do </a:t>
            </a:r>
            <a:r>
              <a:rPr sz="1547" dirty="0" err="1"/>
              <a:t>lebky</a:t>
            </a:r>
            <a:r>
              <a:rPr sz="1547" dirty="0"/>
              <a:t>, </a:t>
            </a:r>
            <a:r>
              <a:rPr sz="1547" dirty="0" err="1"/>
              <a:t>následně</a:t>
            </a:r>
            <a:r>
              <a:rPr sz="1547" dirty="0"/>
              <a:t> </a:t>
            </a:r>
            <a:r>
              <a:rPr sz="1547" dirty="0" err="1"/>
              <a:t>dochází</a:t>
            </a:r>
            <a:r>
              <a:rPr sz="1547" dirty="0"/>
              <a:t> </a:t>
            </a:r>
            <a:r>
              <a:rPr sz="1547" dirty="0" err="1"/>
              <a:t>ke</a:t>
            </a:r>
            <a:r>
              <a:rPr sz="1547" dirty="0"/>
              <a:t> </a:t>
            </a:r>
            <a:r>
              <a:rPr sz="1547" dirty="0" err="1"/>
              <a:t>krvácení</a:t>
            </a:r>
            <a:r>
              <a:rPr sz="1547" dirty="0"/>
              <a:t> </a:t>
            </a:r>
            <a:r>
              <a:rPr lang="cs-CZ" sz="1547" dirty="0"/>
              <a:t>               </a:t>
            </a:r>
            <a:r>
              <a:rPr sz="1547" dirty="0"/>
              <a:t>a </a:t>
            </a:r>
            <a:r>
              <a:rPr sz="1547" dirty="0" err="1"/>
              <a:t>někdy</a:t>
            </a:r>
            <a:r>
              <a:rPr sz="1547" dirty="0"/>
              <a:t> k </a:t>
            </a:r>
            <a:r>
              <a:rPr sz="1547" dirty="0" err="1"/>
              <a:t>nekrotizaci</a:t>
            </a:r>
            <a:r>
              <a:rPr sz="1547" dirty="0"/>
              <a:t> </a:t>
            </a:r>
            <a:r>
              <a:rPr sz="1547" dirty="0" err="1"/>
              <a:t>části</a:t>
            </a:r>
            <a:r>
              <a:rPr sz="1547" dirty="0"/>
              <a:t> </a:t>
            </a:r>
            <a:r>
              <a:rPr sz="1547" dirty="0" err="1"/>
              <a:t>mozkové</a:t>
            </a:r>
            <a:r>
              <a:rPr sz="1547" dirty="0"/>
              <a:t> </a:t>
            </a:r>
            <a:r>
              <a:rPr sz="1547" dirty="0" err="1"/>
              <a:t>tkáně</a:t>
            </a:r>
            <a:endParaRPr sz="1547" dirty="0"/>
          </a:p>
          <a:p>
            <a:pPr marL="225020" indent="-225020" defTabSz="295741">
              <a:lnSpc>
                <a:spcPct val="100000"/>
              </a:lnSpc>
              <a:spcBef>
                <a:spcPts val="2109"/>
              </a:spcBef>
              <a:defRPr sz="2304"/>
            </a:pPr>
            <a:r>
              <a:rPr sz="1547" dirty="0" err="1"/>
              <a:t>diagnostika</a:t>
            </a:r>
            <a:r>
              <a:rPr sz="1547" dirty="0"/>
              <a:t> </a:t>
            </a:r>
            <a:r>
              <a:rPr sz="1547" dirty="0" err="1"/>
              <a:t>pomocí</a:t>
            </a:r>
            <a:r>
              <a:rPr sz="1547" dirty="0"/>
              <a:t> </a:t>
            </a:r>
            <a:r>
              <a:rPr sz="1547" dirty="0" err="1"/>
              <a:t>zobrazovacích</a:t>
            </a:r>
            <a:r>
              <a:rPr sz="1547" dirty="0"/>
              <a:t> </a:t>
            </a:r>
            <a:r>
              <a:rPr sz="1547" dirty="0" err="1"/>
              <a:t>metod</a:t>
            </a:r>
            <a:r>
              <a:rPr sz="1547" dirty="0"/>
              <a:t>; </a:t>
            </a:r>
            <a:r>
              <a:rPr sz="1547" dirty="0" err="1"/>
              <a:t>úmrtnost</a:t>
            </a:r>
            <a:r>
              <a:rPr sz="1547" dirty="0"/>
              <a:t> </a:t>
            </a:r>
            <a:r>
              <a:rPr sz="1547" dirty="0" err="1"/>
              <a:t>cca</a:t>
            </a:r>
            <a:r>
              <a:rPr sz="1547" dirty="0"/>
              <a:t> 10-15%, u </a:t>
            </a:r>
            <a:r>
              <a:rPr sz="1547" dirty="0" err="1"/>
              <a:t>přeživších</a:t>
            </a:r>
            <a:r>
              <a:rPr sz="1547" dirty="0"/>
              <a:t> </a:t>
            </a:r>
            <a:r>
              <a:rPr sz="1547" dirty="0" err="1"/>
              <a:t>často</a:t>
            </a:r>
            <a:r>
              <a:rPr sz="1547" dirty="0"/>
              <a:t> </a:t>
            </a:r>
            <a:r>
              <a:rPr sz="1547" dirty="0" err="1"/>
              <a:t>dlouhodobé</a:t>
            </a:r>
            <a:r>
              <a:rPr sz="1547" dirty="0"/>
              <a:t> </a:t>
            </a:r>
            <a:r>
              <a:rPr sz="1547" dirty="0" err="1"/>
              <a:t>nebo</a:t>
            </a:r>
            <a:r>
              <a:rPr sz="1547" dirty="0"/>
              <a:t> </a:t>
            </a:r>
            <a:r>
              <a:rPr sz="1547" dirty="0" err="1"/>
              <a:t>trvalé</a:t>
            </a:r>
            <a:r>
              <a:rPr sz="1547" dirty="0"/>
              <a:t> </a:t>
            </a:r>
            <a:r>
              <a:rPr sz="1547" dirty="0" err="1"/>
              <a:t>následky</a:t>
            </a:r>
            <a:endParaRPr sz="1547" dirty="0"/>
          </a:p>
          <a:p>
            <a:pPr marL="225020" indent="-225020" defTabSz="295741">
              <a:lnSpc>
                <a:spcPct val="100000"/>
              </a:lnSpc>
              <a:spcBef>
                <a:spcPts val="2109"/>
              </a:spcBef>
              <a:defRPr sz="2304"/>
            </a:pPr>
            <a:r>
              <a:rPr sz="1547" dirty="0" err="1"/>
              <a:t>příznaky</a:t>
            </a:r>
            <a:r>
              <a:rPr sz="1547" dirty="0"/>
              <a:t> </a:t>
            </a:r>
            <a:r>
              <a:rPr lang="cs-CZ" sz="1547" dirty="0"/>
              <a:t>–</a:t>
            </a:r>
            <a:r>
              <a:rPr sz="1547" dirty="0"/>
              <a:t> </a:t>
            </a:r>
            <a:r>
              <a:rPr sz="1547" dirty="0" err="1"/>
              <a:t>většinou</a:t>
            </a:r>
            <a:r>
              <a:rPr lang="cs-CZ" sz="1547" dirty="0"/>
              <a:t> </a:t>
            </a:r>
            <a:r>
              <a:rPr sz="1547" dirty="0"/>
              <a:t>(ne </a:t>
            </a:r>
            <a:r>
              <a:rPr sz="1547" dirty="0" err="1"/>
              <a:t>vždy</a:t>
            </a:r>
            <a:r>
              <a:rPr sz="1547" dirty="0"/>
              <a:t>) </a:t>
            </a:r>
            <a:r>
              <a:rPr sz="1547" dirty="0" err="1"/>
              <a:t>bezvědomí</a:t>
            </a:r>
            <a:r>
              <a:rPr sz="1547" dirty="0"/>
              <a:t> a </a:t>
            </a:r>
            <a:r>
              <a:rPr sz="1547" dirty="0" err="1"/>
              <a:t>motorické</a:t>
            </a:r>
            <a:r>
              <a:rPr sz="1547" dirty="0"/>
              <a:t>, </a:t>
            </a:r>
            <a:r>
              <a:rPr sz="1547" dirty="0" err="1"/>
              <a:t>kognitivní</a:t>
            </a:r>
            <a:r>
              <a:rPr sz="1547" dirty="0"/>
              <a:t> a </a:t>
            </a:r>
            <a:r>
              <a:rPr sz="1547" dirty="0" err="1"/>
              <a:t>osobnostní</a:t>
            </a:r>
            <a:r>
              <a:rPr sz="1547" dirty="0"/>
              <a:t> </a:t>
            </a:r>
            <a:r>
              <a:rPr sz="1547" dirty="0" err="1"/>
              <a:t>problémy</a:t>
            </a:r>
            <a:r>
              <a:rPr sz="1547" dirty="0"/>
              <a:t> v </a:t>
            </a:r>
            <a:r>
              <a:rPr sz="1547" dirty="0" err="1"/>
              <a:t>závislosti</a:t>
            </a:r>
            <a:r>
              <a:rPr sz="1547" dirty="0"/>
              <a:t> </a:t>
            </a:r>
            <a:r>
              <a:rPr sz="1547" dirty="0" err="1"/>
              <a:t>na</a:t>
            </a:r>
            <a:r>
              <a:rPr sz="1547" dirty="0"/>
              <a:t> </a:t>
            </a:r>
            <a:r>
              <a:rPr sz="1547" dirty="0" err="1"/>
              <a:t>místě</a:t>
            </a:r>
            <a:r>
              <a:rPr sz="1547" dirty="0"/>
              <a:t> </a:t>
            </a:r>
            <a:r>
              <a:rPr sz="1547" dirty="0" err="1"/>
              <a:t>poškození</a:t>
            </a:r>
            <a:r>
              <a:rPr sz="1547" dirty="0"/>
              <a:t> </a:t>
            </a:r>
            <a:r>
              <a:rPr sz="1547" dirty="0" err="1"/>
              <a:t>mozku</a:t>
            </a:r>
            <a:endParaRPr lang="cs-CZ" sz="1547" dirty="0"/>
          </a:p>
          <a:p>
            <a:pPr marL="0" indent="0" defTabSz="295741">
              <a:lnSpc>
                <a:spcPct val="100000"/>
              </a:lnSpc>
              <a:spcBef>
                <a:spcPts val="2109"/>
              </a:spcBef>
              <a:buNone/>
              <a:defRPr sz="2304"/>
            </a:pPr>
            <a:endParaRPr sz="1547" dirty="0"/>
          </a:p>
          <a:p>
            <a:pPr marL="225020" indent="-225020" defTabSz="295741">
              <a:lnSpc>
                <a:spcPct val="100000"/>
              </a:lnSpc>
              <a:spcBef>
                <a:spcPts val="2109"/>
              </a:spcBef>
              <a:defRPr sz="2304"/>
            </a:pPr>
            <a:r>
              <a:rPr lang="cs-CZ" sz="1547" dirty="0" err="1"/>
              <a:t>v</a:t>
            </a:r>
            <a:r>
              <a:rPr sz="1547" dirty="0" err="1"/>
              <a:t>ztah</a:t>
            </a:r>
            <a:r>
              <a:rPr sz="1547" dirty="0"/>
              <a:t> </a:t>
            </a:r>
            <a:r>
              <a:rPr sz="1547" dirty="0" err="1"/>
              <a:t>poškození</a:t>
            </a:r>
            <a:r>
              <a:rPr sz="1547" dirty="0"/>
              <a:t> </a:t>
            </a:r>
            <a:r>
              <a:rPr sz="1547" dirty="0" err="1"/>
              <a:t>mozku</a:t>
            </a:r>
            <a:r>
              <a:rPr sz="1547" dirty="0"/>
              <a:t> - </a:t>
            </a:r>
            <a:r>
              <a:rPr sz="1547" dirty="0" err="1"/>
              <a:t>porucha</a:t>
            </a:r>
            <a:r>
              <a:rPr sz="1547" dirty="0"/>
              <a:t> </a:t>
            </a:r>
            <a:r>
              <a:rPr sz="1547" dirty="0" err="1"/>
              <a:t>fcí</a:t>
            </a:r>
            <a:r>
              <a:rPr sz="1547" dirty="0"/>
              <a:t> </a:t>
            </a:r>
            <a:r>
              <a:rPr sz="1547" dirty="0" err="1"/>
              <a:t>není</a:t>
            </a:r>
            <a:r>
              <a:rPr sz="1547" dirty="0"/>
              <a:t> </a:t>
            </a:r>
            <a:r>
              <a:rPr sz="1547" dirty="0" err="1"/>
              <a:t>automatický</a:t>
            </a:r>
            <a:r>
              <a:rPr sz="1547" dirty="0"/>
              <a:t>, </a:t>
            </a:r>
            <a:r>
              <a:rPr sz="1547" dirty="0" err="1"/>
              <a:t>mechanický</a:t>
            </a:r>
            <a:r>
              <a:rPr sz="1547" dirty="0"/>
              <a:t> - </a:t>
            </a:r>
            <a:r>
              <a:rPr sz="1547" dirty="0" err="1"/>
              <a:t>nikdy</a:t>
            </a:r>
            <a:r>
              <a:rPr sz="1547" dirty="0"/>
              <a:t> </a:t>
            </a:r>
            <a:r>
              <a:rPr sz="1547" dirty="0" err="1"/>
              <a:t>není</a:t>
            </a:r>
            <a:r>
              <a:rPr sz="1547" dirty="0"/>
              <a:t> </a:t>
            </a:r>
            <a:r>
              <a:rPr sz="1547" dirty="0" err="1"/>
              <a:t>předem</a:t>
            </a:r>
            <a:r>
              <a:rPr sz="1547" dirty="0"/>
              <a:t> </a:t>
            </a:r>
            <a:r>
              <a:rPr sz="1547" dirty="0" err="1"/>
              <a:t>evidentní</a:t>
            </a:r>
            <a:r>
              <a:rPr sz="1547" dirty="0"/>
              <a:t> </a:t>
            </a:r>
            <a:r>
              <a:rPr sz="1547" dirty="0" err="1"/>
              <a:t>míra</a:t>
            </a:r>
            <a:r>
              <a:rPr sz="1547" dirty="0"/>
              <a:t> </a:t>
            </a:r>
            <a:r>
              <a:rPr sz="1547" dirty="0" err="1"/>
              <a:t>poškození</a:t>
            </a:r>
            <a:r>
              <a:rPr sz="1547" dirty="0"/>
              <a:t> (</a:t>
            </a:r>
            <a:r>
              <a:rPr sz="1547" dirty="0" err="1"/>
              <a:t>někdy</a:t>
            </a:r>
            <a:r>
              <a:rPr sz="1547" dirty="0"/>
              <a:t> je </a:t>
            </a:r>
            <a:r>
              <a:rPr sz="1547" dirty="0" err="1"/>
              <a:t>velmi</a:t>
            </a:r>
            <a:r>
              <a:rPr sz="1547" dirty="0"/>
              <a:t> </a:t>
            </a:r>
            <a:r>
              <a:rPr sz="1547" dirty="0" err="1"/>
              <a:t>trvalé</a:t>
            </a:r>
            <a:r>
              <a:rPr sz="1547" dirty="0"/>
              <a:t> a </a:t>
            </a:r>
            <a:r>
              <a:rPr sz="1547" dirty="0" err="1"/>
              <a:t>dramatické</a:t>
            </a:r>
            <a:r>
              <a:rPr sz="1547" dirty="0"/>
              <a:t>, </a:t>
            </a:r>
            <a:r>
              <a:rPr sz="1547" dirty="0" err="1"/>
              <a:t>někdy</a:t>
            </a:r>
            <a:r>
              <a:rPr sz="1547" dirty="0"/>
              <a:t> </a:t>
            </a:r>
            <a:r>
              <a:rPr sz="1547" dirty="0" err="1"/>
              <a:t>nikoli</a:t>
            </a:r>
            <a:r>
              <a:rPr sz="1547" dirty="0"/>
              <a:t> a </a:t>
            </a:r>
            <a:r>
              <a:rPr sz="1547" dirty="0" err="1"/>
              <a:t>přitom</a:t>
            </a:r>
            <a:r>
              <a:rPr sz="1547" dirty="0"/>
              <a:t> </a:t>
            </a:r>
            <a:r>
              <a:rPr sz="1547" dirty="0" err="1"/>
              <a:t>topický</a:t>
            </a:r>
            <a:r>
              <a:rPr sz="1547" dirty="0"/>
              <a:t> </a:t>
            </a:r>
            <a:r>
              <a:rPr sz="1547" dirty="0" err="1"/>
              <a:t>nález</a:t>
            </a:r>
            <a:r>
              <a:rPr sz="1547" dirty="0"/>
              <a:t> </a:t>
            </a:r>
            <a:r>
              <a:rPr sz="1547" dirty="0" err="1"/>
              <a:t>může</a:t>
            </a:r>
            <a:r>
              <a:rPr sz="1547" dirty="0"/>
              <a:t> </a:t>
            </a:r>
            <a:r>
              <a:rPr sz="1547" dirty="0" err="1"/>
              <a:t>být</a:t>
            </a:r>
            <a:r>
              <a:rPr sz="1547" dirty="0"/>
              <a:t> </a:t>
            </a:r>
            <a:r>
              <a:rPr sz="1547" dirty="0" err="1"/>
              <a:t>identický</a:t>
            </a:r>
            <a:r>
              <a:rPr sz="1547" dirty="0"/>
              <a:t>)</a:t>
            </a:r>
          </a:p>
          <a:p>
            <a:pPr marL="225020" indent="-225020" defTabSz="295741">
              <a:lnSpc>
                <a:spcPct val="100000"/>
              </a:lnSpc>
              <a:spcBef>
                <a:spcPts val="2109"/>
              </a:spcBef>
              <a:defRPr sz="2304"/>
            </a:pPr>
            <a:r>
              <a:rPr lang="cs-CZ" sz="1547" dirty="0" err="1"/>
              <a:t>o</a:t>
            </a:r>
            <a:r>
              <a:rPr sz="1547" dirty="0" err="1"/>
              <a:t>dečítat</a:t>
            </a:r>
            <a:r>
              <a:rPr sz="1547" dirty="0"/>
              <a:t> </a:t>
            </a:r>
            <a:r>
              <a:rPr sz="1547" dirty="0" err="1"/>
              <a:t>strukturu</a:t>
            </a:r>
            <a:r>
              <a:rPr sz="1547" dirty="0"/>
              <a:t> a </a:t>
            </a:r>
            <a:r>
              <a:rPr sz="1547" dirty="0" err="1"/>
              <a:t>intenzitu</a:t>
            </a:r>
            <a:r>
              <a:rPr sz="1547" dirty="0"/>
              <a:t> </a:t>
            </a:r>
            <a:r>
              <a:rPr sz="1547" dirty="0" err="1"/>
              <a:t>poškození</a:t>
            </a:r>
            <a:r>
              <a:rPr sz="1547" dirty="0"/>
              <a:t> </a:t>
            </a:r>
            <a:r>
              <a:rPr sz="1547" dirty="0" err="1"/>
              <a:t>fcí</a:t>
            </a:r>
            <a:r>
              <a:rPr sz="1547" dirty="0"/>
              <a:t> </a:t>
            </a:r>
            <a:r>
              <a:rPr sz="1547" dirty="0" err="1"/>
              <a:t>ze</a:t>
            </a:r>
            <a:r>
              <a:rPr sz="1547" dirty="0"/>
              <a:t> </a:t>
            </a:r>
            <a:r>
              <a:rPr sz="1547" dirty="0" err="1"/>
              <a:t>zobrazovacího</a:t>
            </a:r>
            <a:r>
              <a:rPr sz="1547" dirty="0"/>
              <a:t> </a:t>
            </a:r>
            <a:r>
              <a:rPr sz="1547" dirty="0" err="1"/>
              <a:t>vyšetření</a:t>
            </a:r>
            <a:r>
              <a:rPr sz="1547" dirty="0"/>
              <a:t> je </a:t>
            </a:r>
            <a:r>
              <a:rPr sz="1547" dirty="0" err="1"/>
              <a:t>lákavé</a:t>
            </a:r>
            <a:r>
              <a:rPr sz="1547" dirty="0"/>
              <a:t>, ale v </a:t>
            </a:r>
            <a:r>
              <a:rPr sz="1547" dirty="0" err="1"/>
              <a:t>dohledné</a:t>
            </a:r>
            <a:r>
              <a:rPr sz="1547" dirty="0"/>
              <a:t> </a:t>
            </a:r>
            <a:r>
              <a:rPr sz="1547" dirty="0" err="1"/>
              <a:t>době</a:t>
            </a:r>
            <a:r>
              <a:rPr sz="1547" dirty="0"/>
              <a:t> </a:t>
            </a:r>
            <a:r>
              <a:rPr sz="1547" dirty="0" err="1"/>
              <a:t>nebude</a:t>
            </a:r>
            <a:r>
              <a:rPr sz="1547" dirty="0"/>
              <a:t> </a:t>
            </a:r>
            <a:r>
              <a:rPr sz="1547" dirty="0" err="1"/>
              <a:t>asi</a:t>
            </a:r>
            <a:r>
              <a:rPr sz="1547" dirty="0"/>
              <a:t> </a:t>
            </a:r>
            <a:r>
              <a:rPr sz="1547" dirty="0" err="1"/>
              <a:t>možné</a:t>
            </a:r>
            <a:r>
              <a:rPr sz="1547" dirty="0"/>
              <a:t> - </a:t>
            </a:r>
            <a:r>
              <a:rPr sz="1547" dirty="0" err="1"/>
              <a:t>diagnostika</a:t>
            </a:r>
            <a:r>
              <a:rPr sz="1547" dirty="0"/>
              <a:t> </a:t>
            </a:r>
            <a:r>
              <a:rPr sz="1547" dirty="0" err="1"/>
              <a:t>povahy</a:t>
            </a:r>
            <a:r>
              <a:rPr sz="1547" dirty="0"/>
              <a:t> a </a:t>
            </a:r>
            <a:r>
              <a:rPr sz="1547" dirty="0" err="1"/>
              <a:t>míry</a:t>
            </a:r>
            <a:r>
              <a:rPr sz="1547" dirty="0"/>
              <a:t> </a:t>
            </a:r>
            <a:r>
              <a:rPr sz="1547" dirty="0" err="1"/>
              <a:t>poškození</a:t>
            </a:r>
            <a:r>
              <a:rPr sz="1547" dirty="0"/>
              <a:t> </a:t>
            </a:r>
            <a:r>
              <a:rPr sz="1547" dirty="0" err="1"/>
              <a:t>na</a:t>
            </a:r>
            <a:r>
              <a:rPr sz="1547" dirty="0"/>
              <a:t> </a:t>
            </a:r>
            <a:r>
              <a:rPr sz="1547" dirty="0" err="1"/>
              <a:t>řadě</a:t>
            </a:r>
            <a:r>
              <a:rPr sz="1547" dirty="0"/>
              <a:t> </a:t>
            </a:r>
            <a:r>
              <a:rPr sz="1547" dirty="0" err="1"/>
              <a:t>odborníků</a:t>
            </a:r>
            <a:r>
              <a:rPr sz="1547" dirty="0"/>
              <a:t> z </a:t>
            </a:r>
            <a:r>
              <a:rPr sz="1547" dirty="0" err="1"/>
              <a:t>neurologických</a:t>
            </a:r>
            <a:r>
              <a:rPr sz="1547" dirty="0"/>
              <a:t> </a:t>
            </a:r>
            <a:r>
              <a:rPr sz="1547" dirty="0" err="1"/>
              <a:t>nebo</a:t>
            </a:r>
            <a:r>
              <a:rPr sz="1547" dirty="0"/>
              <a:t> </a:t>
            </a:r>
            <a:r>
              <a:rPr sz="1547" dirty="0" err="1"/>
              <a:t>rehabilitačních</a:t>
            </a:r>
            <a:r>
              <a:rPr sz="1547" dirty="0"/>
              <a:t> </a:t>
            </a:r>
            <a:r>
              <a:rPr sz="1547" dirty="0" err="1"/>
              <a:t>pracovišť</a:t>
            </a:r>
            <a:r>
              <a:rPr sz="1547" dirty="0"/>
              <a:t> - </a:t>
            </a:r>
            <a:r>
              <a:rPr sz="1547" dirty="0" err="1"/>
              <a:t>psychologů</a:t>
            </a:r>
            <a:r>
              <a:rPr sz="1547" dirty="0"/>
              <a:t>, </a:t>
            </a:r>
            <a:r>
              <a:rPr sz="1547" dirty="0" err="1"/>
              <a:t>logopedů</a:t>
            </a:r>
            <a:r>
              <a:rPr sz="1547" dirty="0"/>
              <a:t>, </a:t>
            </a:r>
            <a:r>
              <a:rPr sz="1547" dirty="0" err="1"/>
              <a:t>fyzioterapeutů</a:t>
            </a:r>
            <a:r>
              <a:rPr sz="1547" dirty="0"/>
              <a:t>, </a:t>
            </a:r>
            <a:r>
              <a:rPr sz="1547" dirty="0" err="1"/>
              <a:t>ergoterapeutů</a:t>
            </a:r>
            <a:r>
              <a:rPr sz="1547" dirty="0"/>
              <a:t>,.. </a:t>
            </a:r>
            <a:r>
              <a:rPr sz="1547" dirty="0" err="1"/>
              <a:t>na</a:t>
            </a:r>
            <a:r>
              <a:rPr sz="1547" dirty="0"/>
              <a:t> </a:t>
            </a:r>
            <a:r>
              <a:rPr sz="1547" dirty="0" err="1"/>
              <a:t>nich</a:t>
            </a:r>
            <a:r>
              <a:rPr sz="1547" dirty="0"/>
              <a:t> </a:t>
            </a:r>
            <a:r>
              <a:rPr sz="1547" dirty="0" err="1"/>
              <a:t>i</a:t>
            </a:r>
            <a:r>
              <a:rPr sz="1547" dirty="0"/>
              <a:t> </a:t>
            </a:r>
            <a:r>
              <a:rPr sz="1547" dirty="0" err="1"/>
              <a:t>část</a:t>
            </a:r>
            <a:r>
              <a:rPr sz="1547" dirty="0"/>
              <a:t> </a:t>
            </a:r>
            <a:r>
              <a:rPr sz="1547" dirty="0" err="1"/>
              <a:t>léčby</a:t>
            </a:r>
            <a:r>
              <a:rPr sz="1547" dirty="0"/>
              <a:t> (</a:t>
            </a:r>
            <a:r>
              <a:rPr sz="1547" dirty="0" err="1"/>
              <a:t>po</a:t>
            </a:r>
            <a:r>
              <a:rPr sz="1547" dirty="0"/>
              <a:t> </a:t>
            </a:r>
            <a:r>
              <a:rPr sz="1547" dirty="0" err="1"/>
              <a:t>neurochirurgii</a:t>
            </a:r>
            <a:r>
              <a:rPr sz="1547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178258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enetrující poškození mozku…"/>
          <p:cNvSpPr txBox="1">
            <a:spLocks noGrp="1"/>
          </p:cNvSpPr>
          <p:nvPr>
            <p:ph type="body" idx="1"/>
          </p:nvPr>
        </p:nvSpPr>
        <p:spPr>
          <a:xfrm>
            <a:off x="2193727" y="1396895"/>
            <a:ext cx="7804547" cy="507206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1547" b="1" dirty="0" err="1"/>
              <a:t>p</a:t>
            </a:r>
            <a:r>
              <a:rPr sz="1547" b="1" dirty="0" err="1"/>
              <a:t>enetrující</a:t>
            </a:r>
            <a:r>
              <a:rPr sz="1547" b="1" dirty="0"/>
              <a:t> </a:t>
            </a:r>
            <a:r>
              <a:rPr sz="1547" b="1" dirty="0" err="1"/>
              <a:t>poškození</a:t>
            </a:r>
            <a:r>
              <a:rPr sz="1547" b="1" dirty="0"/>
              <a:t> </a:t>
            </a:r>
            <a:r>
              <a:rPr sz="1547" b="1" dirty="0" err="1"/>
              <a:t>mozku</a:t>
            </a:r>
            <a:endParaRPr sz="1547" b="1" dirty="0"/>
          </a:p>
          <a:p>
            <a:pPr>
              <a:lnSpc>
                <a:spcPct val="100000"/>
              </a:lnSpc>
            </a:pPr>
            <a:r>
              <a:rPr sz="1547" dirty="0" err="1"/>
              <a:t>statisticky</a:t>
            </a:r>
            <a:r>
              <a:rPr sz="1547" dirty="0"/>
              <a:t> </a:t>
            </a:r>
            <a:r>
              <a:rPr sz="1547" dirty="0" err="1"/>
              <a:t>nejčastěji</a:t>
            </a:r>
            <a:r>
              <a:rPr sz="1547" dirty="0"/>
              <a:t> </a:t>
            </a:r>
            <a:r>
              <a:rPr sz="1547" dirty="0" err="1"/>
              <a:t>poranění</a:t>
            </a:r>
            <a:r>
              <a:rPr sz="1547" dirty="0"/>
              <a:t> </a:t>
            </a:r>
            <a:r>
              <a:rPr sz="1547" dirty="0" err="1"/>
              <a:t>střelná</a:t>
            </a:r>
            <a:r>
              <a:rPr sz="1547" dirty="0"/>
              <a:t> </a:t>
            </a:r>
            <a:r>
              <a:rPr sz="1547" dirty="0" err="1"/>
              <a:t>nebo</a:t>
            </a:r>
            <a:r>
              <a:rPr sz="1547" dirty="0"/>
              <a:t> </a:t>
            </a:r>
            <a:r>
              <a:rPr sz="1547" dirty="0" err="1"/>
              <a:t>sečná</a:t>
            </a:r>
            <a:r>
              <a:rPr sz="1547" dirty="0"/>
              <a:t> </a:t>
            </a:r>
            <a:r>
              <a:rPr sz="1547" dirty="0" err="1"/>
              <a:t>či</a:t>
            </a:r>
            <a:r>
              <a:rPr sz="1547" dirty="0"/>
              <a:t> </a:t>
            </a:r>
            <a:r>
              <a:rPr sz="1547" dirty="0" err="1"/>
              <a:t>bodná</a:t>
            </a:r>
            <a:r>
              <a:rPr sz="1547" dirty="0"/>
              <a:t>, </a:t>
            </a:r>
            <a:r>
              <a:rPr sz="1547" dirty="0" err="1"/>
              <a:t>obecně</a:t>
            </a:r>
            <a:r>
              <a:rPr sz="1547" dirty="0"/>
              <a:t> </a:t>
            </a:r>
            <a:r>
              <a:rPr sz="1547" dirty="0" err="1"/>
              <a:t>lebku</a:t>
            </a:r>
            <a:r>
              <a:rPr sz="1547" dirty="0"/>
              <a:t> </a:t>
            </a:r>
            <a:r>
              <a:rPr sz="1547" dirty="0" err="1"/>
              <a:t>může</a:t>
            </a:r>
            <a:r>
              <a:rPr sz="1547" dirty="0"/>
              <a:t> </a:t>
            </a:r>
            <a:r>
              <a:rPr sz="1547" dirty="0" err="1"/>
              <a:t>prorazit</a:t>
            </a:r>
            <a:r>
              <a:rPr sz="1547" dirty="0"/>
              <a:t> </a:t>
            </a:r>
            <a:r>
              <a:rPr sz="1547" dirty="0" err="1"/>
              <a:t>cokoli</a:t>
            </a:r>
            <a:r>
              <a:rPr sz="1547" dirty="0"/>
              <a:t> (</a:t>
            </a:r>
            <a:r>
              <a:rPr sz="1547" dirty="0" err="1"/>
              <a:t>trubka</a:t>
            </a:r>
            <a:r>
              <a:rPr sz="1547" dirty="0"/>
              <a:t>, </a:t>
            </a:r>
            <a:r>
              <a:rPr sz="1547" dirty="0" err="1"/>
              <a:t>cihla</a:t>
            </a:r>
            <a:r>
              <a:rPr sz="1547" dirty="0"/>
              <a:t>, </a:t>
            </a:r>
            <a:r>
              <a:rPr sz="1547" dirty="0" err="1"/>
              <a:t>kámen</a:t>
            </a:r>
            <a:r>
              <a:rPr sz="1547" dirty="0"/>
              <a:t>, led,...)</a:t>
            </a:r>
          </a:p>
          <a:p>
            <a:pPr>
              <a:lnSpc>
                <a:spcPct val="100000"/>
              </a:lnSpc>
            </a:pPr>
            <a:r>
              <a:rPr sz="1547" dirty="0" err="1"/>
              <a:t>projevem</a:t>
            </a:r>
            <a:r>
              <a:rPr sz="1547" dirty="0"/>
              <a:t> je </a:t>
            </a:r>
            <a:r>
              <a:rPr sz="1547" dirty="0" err="1"/>
              <a:t>většinou</a:t>
            </a:r>
            <a:r>
              <a:rPr sz="1547" dirty="0"/>
              <a:t> </a:t>
            </a:r>
            <a:r>
              <a:rPr sz="1547" dirty="0" err="1"/>
              <a:t>těžké</a:t>
            </a:r>
            <a:r>
              <a:rPr sz="1547" dirty="0"/>
              <a:t> </a:t>
            </a:r>
            <a:r>
              <a:rPr sz="1547" dirty="0" err="1"/>
              <a:t>poškození</a:t>
            </a:r>
            <a:r>
              <a:rPr sz="1547" dirty="0"/>
              <a:t> </a:t>
            </a:r>
            <a:r>
              <a:rPr sz="1547" dirty="0" err="1"/>
              <a:t>části</a:t>
            </a:r>
            <a:r>
              <a:rPr sz="1547" dirty="0"/>
              <a:t> </a:t>
            </a:r>
            <a:r>
              <a:rPr sz="1547" dirty="0" err="1"/>
              <a:t>mozku</a:t>
            </a:r>
            <a:r>
              <a:rPr sz="1547" dirty="0"/>
              <a:t>, </a:t>
            </a:r>
            <a:r>
              <a:rPr sz="1547" dirty="0" err="1"/>
              <a:t>opět</a:t>
            </a:r>
            <a:r>
              <a:rPr sz="1547" dirty="0"/>
              <a:t> s </a:t>
            </a:r>
            <a:r>
              <a:rPr sz="1547" dirty="0" err="1"/>
              <a:t>následky</a:t>
            </a:r>
            <a:r>
              <a:rPr sz="1547" dirty="0"/>
              <a:t> </a:t>
            </a:r>
            <a:r>
              <a:rPr sz="1547" dirty="0" err="1"/>
              <a:t>motorickými</a:t>
            </a:r>
            <a:r>
              <a:rPr sz="1547" dirty="0"/>
              <a:t>, </a:t>
            </a:r>
            <a:r>
              <a:rPr sz="1547" dirty="0" err="1"/>
              <a:t>kognitivními</a:t>
            </a:r>
            <a:r>
              <a:rPr sz="1547" dirty="0"/>
              <a:t> a </a:t>
            </a:r>
            <a:r>
              <a:rPr sz="1547" dirty="0" err="1"/>
              <a:t>osobnostními</a:t>
            </a:r>
            <a:r>
              <a:rPr sz="1547" dirty="0"/>
              <a:t>, </a:t>
            </a:r>
            <a:r>
              <a:rPr sz="1547" dirty="0" err="1"/>
              <a:t>jako</a:t>
            </a:r>
            <a:r>
              <a:rPr sz="1547" dirty="0"/>
              <a:t> u </a:t>
            </a:r>
            <a:r>
              <a:rPr sz="1547" dirty="0" err="1"/>
              <a:t>kontuzí</a:t>
            </a:r>
            <a:endParaRPr sz="1547" dirty="0"/>
          </a:p>
          <a:p>
            <a:pPr>
              <a:lnSpc>
                <a:spcPct val="100000"/>
              </a:lnSpc>
            </a:pPr>
            <a:r>
              <a:rPr sz="1547" dirty="0" err="1"/>
              <a:t>komplikací</a:t>
            </a:r>
            <a:r>
              <a:rPr sz="1547" dirty="0"/>
              <a:t> </a:t>
            </a:r>
            <a:r>
              <a:rPr sz="1547" dirty="0" err="1"/>
              <a:t>může</a:t>
            </a:r>
            <a:r>
              <a:rPr sz="1547" dirty="0"/>
              <a:t> </a:t>
            </a:r>
            <a:r>
              <a:rPr sz="1547" dirty="0" err="1"/>
              <a:t>být</a:t>
            </a:r>
            <a:r>
              <a:rPr sz="1547" dirty="0"/>
              <a:t> </a:t>
            </a:r>
            <a:r>
              <a:rPr sz="1547" dirty="0" err="1"/>
              <a:t>zavlečení</a:t>
            </a:r>
            <a:r>
              <a:rPr sz="1547" dirty="0"/>
              <a:t> </a:t>
            </a:r>
            <a:r>
              <a:rPr sz="1547" dirty="0" err="1"/>
              <a:t>infekce</a:t>
            </a:r>
            <a:r>
              <a:rPr sz="1547" dirty="0"/>
              <a:t>, </a:t>
            </a:r>
            <a:r>
              <a:rPr sz="1547" dirty="0" err="1"/>
              <a:t>hnisání</a:t>
            </a:r>
            <a:r>
              <a:rPr sz="1547" dirty="0"/>
              <a:t> (</a:t>
            </a:r>
            <a:r>
              <a:rPr sz="1547" dirty="0" err="1"/>
              <a:t>absces</a:t>
            </a:r>
            <a:r>
              <a:rPr sz="1547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693012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oranění mozku lehké, střední a těžké"/>
          <p:cNvSpPr txBox="1">
            <a:spLocks noGrp="1"/>
          </p:cNvSpPr>
          <p:nvPr>
            <p:ph type="title"/>
          </p:nvPr>
        </p:nvSpPr>
        <p:spPr>
          <a:xfrm>
            <a:off x="3695700" y="286512"/>
            <a:ext cx="6377940" cy="1293028"/>
          </a:xfrm>
          <a:prstGeom prst="rect">
            <a:avLst/>
          </a:prstGeom>
        </p:spPr>
        <p:txBody>
          <a:bodyPr>
            <a:normAutofit/>
          </a:bodyPr>
          <a:lstStyle>
            <a:lvl1pPr defTabSz="484886">
              <a:defRPr sz="6640"/>
            </a:lvl1pPr>
          </a:lstStyle>
          <a:p>
            <a:r>
              <a:rPr sz="3375" dirty="0" err="1"/>
              <a:t>Poranění</a:t>
            </a:r>
            <a:r>
              <a:rPr sz="3375" dirty="0"/>
              <a:t> </a:t>
            </a:r>
            <a:r>
              <a:rPr sz="3375" dirty="0" err="1"/>
              <a:t>mozku</a:t>
            </a:r>
            <a:r>
              <a:rPr sz="3375" dirty="0"/>
              <a:t> </a:t>
            </a:r>
            <a:r>
              <a:rPr sz="3375" dirty="0" err="1"/>
              <a:t>lehké</a:t>
            </a:r>
            <a:r>
              <a:rPr sz="3375" dirty="0"/>
              <a:t>, </a:t>
            </a:r>
            <a:r>
              <a:rPr sz="3375" dirty="0" err="1"/>
              <a:t>střední</a:t>
            </a:r>
            <a:r>
              <a:rPr sz="3375" dirty="0"/>
              <a:t> a </a:t>
            </a:r>
            <a:r>
              <a:rPr sz="3375" dirty="0" err="1"/>
              <a:t>těžké</a:t>
            </a:r>
            <a:endParaRPr sz="3375" dirty="0"/>
          </a:p>
        </p:txBody>
      </p:sp>
      <p:sp>
        <p:nvSpPr>
          <p:cNvPr id="201" name="Lehké - pacient může/nemusí zůstat při vědomí; pokud bezvědomí tak krátké (do 10 minut); lehká zmatenost, zhoršená fce paměti a pozornosti - může trvat i několik dnů; subj.- bolest hlavy, zhoršená orientace, diplopie (dvojité, rozostřené vidění), problémy s koncentrací pozornosti, problémy s pamětí, závratě…"/>
          <p:cNvSpPr txBox="1">
            <a:spLocks noGrp="1"/>
          </p:cNvSpPr>
          <p:nvPr>
            <p:ph type="body" idx="1"/>
          </p:nvPr>
        </p:nvSpPr>
        <p:spPr>
          <a:xfrm>
            <a:off x="1680390" y="1779373"/>
            <a:ext cx="8879488" cy="521474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145" indent="-228145" defTabSz="299848">
              <a:lnSpc>
                <a:spcPct val="100000"/>
              </a:lnSpc>
              <a:spcBef>
                <a:spcPts val="2109"/>
              </a:spcBef>
              <a:defRPr sz="2336"/>
            </a:pPr>
            <a:r>
              <a:rPr lang="cs-CZ" sz="1547" b="1" dirty="0" err="1"/>
              <a:t>l</a:t>
            </a:r>
            <a:r>
              <a:rPr sz="1547" b="1" dirty="0" err="1"/>
              <a:t>ehké</a:t>
            </a:r>
            <a:r>
              <a:rPr sz="1547" b="1" dirty="0"/>
              <a:t> </a:t>
            </a:r>
            <a:r>
              <a:rPr sz="1547" dirty="0"/>
              <a:t>- </a:t>
            </a:r>
            <a:r>
              <a:rPr sz="1547" dirty="0" err="1"/>
              <a:t>pacient</a:t>
            </a:r>
            <a:r>
              <a:rPr sz="1547" dirty="0"/>
              <a:t> </a:t>
            </a:r>
            <a:r>
              <a:rPr sz="1547" dirty="0" err="1"/>
              <a:t>může</a:t>
            </a:r>
            <a:r>
              <a:rPr sz="1547" dirty="0"/>
              <a:t>/</a:t>
            </a:r>
            <a:r>
              <a:rPr sz="1547" dirty="0" err="1"/>
              <a:t>nemusí</a:t>
            </a:r>
            <a:r>
              <a:rPr sz="1547" dirty="0"/>
              <a:t> </a:t>
            </a:r>
            <a:r>
              <a:rPr sz="1547" dirty="0" err="1"/>
              <a:t>zůstat</a:t>
            </a:r>
            <a:r>
              <a:rPr sz="1547" dirty="0"/>
              <a:t> </a:t>
            </a:r>
            <a:r>
              <a:rPr sz="1547" dirty="0" err="1"/>
              <a:t>při</a:t>
            </a:r>
            <a:r>
              <a:rPr sz="1547" dirty="0"/>
              <a:t> </a:t>
            </a:r>
            <a:r>
              <a:rPr sz="1547" dirty="0" err="1"/>
              <a:t>vědomí</a:t>
            </a:r>
            <a:r>
              <a:rPr sz="1547" dirty="0"/>
              <a:t>; </a:t>
            </a:r>
            <a:r>
              <a:rPr sz="1547" dirty="0" err="1"/>
              <a:t>pokud</a:t>
            </a:r>
            <a:r>
              <a:rPr sz="1547" dirty="0"/>
              <a:t> </a:t>
            </a:r>
            <a:r>
              <a:rPr sz="1547" dirty="0" err="1"/>
              <a:t>bezvědomí</a:t>
            </a:r>
            <a:r>
              <a:rPr sz="1547" dirty="0"/>
              <a:t> </a:t>
            </a:r>
            <a:r>
              <a:rPr sz="1547" dirty="0" err="1"/>
              <a:t>tak</a:t>
            </a:r>
            <a:r>
              <a:rPr sz="1547" dirty="0"/>
              <a:t> </a:t>
            </a:r>
            <a:r>
              <a:rPr sz="1547" dirty="0" err="1"/>
              <a:t>krátké</a:t>
            </a:r>
            <a:r>
              <a:rPr sz="1547" dirty="0"/>
              <a:t> (do 10 </a:t>
            </a:r>
            <a:r>
              <a:rPr sz="1547" dirty="0" err="1"/>
              <a:t>minut</a:t>
            </a:r>
            <a:r>
              <a:rPr sz="1547" dirty="0"/>
              <a:t>); </a:t>
            </a:r>
            <a:r>
              <a:rPr sz="1547" dirty="0" err="1"/>
              <a:t>lehká</a:t>
            </a:r>
            <a:r>
              <a:rPr sz="1547" dirty="0"/>
              <a:t> </a:t>
            </a:r>
            <a:r>
              <a:rPr sz="1547" dirty="0" err="1"/>
              <a:t>zmatenost</a:t>
            </a:r>
            <a:r>
              <a:rPr sz="1547" dirty="0"/>
              <a:t>, </a:t>
            </a:r>
            <a:r>
              <a:rPr sz="1547" dirty="0" err="1"/>
              <a:t>zhoršená</a:t>
            </a:r>
            <a:r>
              <a:rPr sz="1547" dirty="0"/>
              <a:t> </a:t>
            </a:r>
            <a:r>
              <a:rPr sz="1547" dirty="0" err="1"/>
              <a:t>fce</a:t>
            </a:r>
            <a:r>
              <a:rPr sz="1547" dirty="0"/>
              <a:t> </a:t>
            </a:r>
            <a:r>
              <a:rPr sz="1547" dirty="0" err="1"/>
              <a:t>paměti</a:t>
            </a:r>
            <a:r>
              <a:rPr sz="1547" dirty="0"/>
              <a:t> a </a:t>
            </a:r>
            <a:r>
              <a:rPr sz="1547" dirty="0" err="1"/>
              <a:t>pozornosti</a:t>
            </a:r>
            <a:r>
              <a:rPr sz="1547" dirty="0"/>
              <a:t> - </a:t>
            </a:r>
            <a:r>
              <a:rPr sz="1547" dirty="0" err="1"/>
              <a:t>může</a:t>
            </a:r>
            <a:r>
              <a:rPr sz="1547" dirty="0"/>
              <a:t> </a:t>
            </a:r>
            <a:r>
              <a:rPr sz="1547" dirty="0" err="1"/>
              <a:t>trvat</a:t>
            </a:r>
            <a:r>
              <a:rPr sz="1547" dirty="0"/>
              <a:t> </a:t>
            </a:r>
            <a:r>
              <a:rPr sz="1547" dirty="0" err="1"/>
              <a:t>i</a:t>
            </a:r>
            <a:r>
              <a:rPr sz="1547" dirty="0"/>
              <a:t> </a:t>
            </a:r>
            <a:r>
              <a:rPr sz="1547" dirty="0" err="1"/>
              <a:t>několik</a:t>
            </a:r>
            <a:r>
              <a:rPr sz="1547" dirty="0"/>
              <a:t> </a:t>
            </a:r>
            <a:r>
              <a:rPr sz="1547" dirty="0" err="1"/>
              <a:t>dnů</a:t>
            </a:r>
            <a:r>
              <a:rPr sz="1547" dirty="0"/>
              <a:t>; subj.- </a:t>
            </a:r>
            <a:r>
              <a:rPr sz="1547" dirty="0" err="1"/>
              <a:t>bolest</a:t>
            </a:r>
            <a:r>
              <a:rPr sz="1547" dirty="0"/>
              <a:t> </a:t>
            </a:r>
            <a:r>
              <a:rPr sz="1547" dirty="0" err="1"/>
              <a:t>hlavy</a:t>
            </a:r>
            <a:r>
              <a:rPr sz="1547" dirty="0"/>
              <a:t>, </a:t>
            </a:r>
            <a:r>
              <a:rPr sz="1547" dirty="0" err="1"/>
              <a:t>zhoršená</a:t>
            </a:r>
            <a:r>
              <a:rPr sz="1547" dirty="0"/>
              <a:t> </a:t>
            </a:r>
            <a:r>
              <a:rPr sz="1547" dirty="0" err="1"/>
              <a:t>orientace</a:t>
            </a:r>
            <a:r>
              <a:rPr sz="1547" dirty="0"/>
              <a:t>, </a:t>
            </a:r>
            <a:r>
              <a:rPr sz="1547" dirty="0" err="1"/>
              <a:t>diplopie</a:t>
            </a:r>
            <a:r>
              <a:rPr sz="1547" dirty="0"/>
              <a:t> (</a:t>
            </a:r>
            <a:r>
              <a:rPr sz="1547" dirty="0" err="1"/>
              <a:t>dvojité</a:t>
            </a:r>
            <a:r>
              <a:rPr sz="1547" dirty="0"/>
              <a:t>, </a:t>
            </a:r>
            <a:r>
              <a:rPr sz="1547" dirty="0" err="1"/>
              <a:t>rozostřené</a:t>
            </a:r>
            <a:r>
              <a:rPr sz="1547" dirty="0"/>
              <a:t> </a:t>
            </a:r>
            <a:r>
              <a:rPr sz="1547" dirty="0" err="1"/>
              <a:t>vidění</a:t>
            </a:r>
            <a:r>
              <a:rPr sz="1547" dirty="0"/>
              <a:t>), </a:t>
            </a:r>
            <a:r>
              <a:rPr sz="1547" dirty="0" err="1"/>
              <a:t>problémy</a:t>
            </a:r>
            <a:r>
              <a:rPr sz="1547" dirty="0"/>
              <a:t> </a:t>
            </a:r>
            <a:r>
              <a:rPr lang="cs-CZ" sz="1547" dirty="0"/>
              <a:t>                </a:t>
            </a:r>
            <a:r>
              <a:rPr sz="1547" dirty="0"/>
              <a:t>s </a:t>
            </a:r>
            <a:r>
              <a:rPr sz="1547" dirty="0" err="1"/>
              <a:t>koncentrací</a:t>
            </a:r>
            <a:r>
              <a:rPr sz="1547" dirty="0"/>
              <a:t> </a:t>
            </a:r>
            <a:r>
              <a:rPr sz="1547" dirty="0" err="1"/>
              <a:t>pozornosti</a:t>
            </a:r>
            <a:r>
              <a:rPr sz="1547" dirty="0"/>
              <a:t>, </a:t>
            </a:r>
            <a:r>
              <a:rPr sz="1547" dirty="0" err="1"/>
              <a:t>problémy</a:t>
            </a:r>
            <a:r>
              <a:rPr sz="1547" dirty="0"/>
              <a:t> s </a:t>
            </a:r>
            <a:r>
              <a:rPr sz="1547" dirty="0" err="1"/>
              <a:t>pamětí</a:t>
            </a:r>
            <a:r>
              <a:rPr sz="1547" dirty="0"/>
              <a:t>, </a:t>
            </a:r>
            <a:r>
              <a:rPr sz="1547" dirty="0" err="1"/>
              <a:t>závratě</a:t>
            </a:r>
            <a:endParaRPr sz="1547" dirty="0"/>
          </a:p>
          <a:p>
            <a:pPr marL="228145" indent="-228145" defTabSz="299848">
              <a:lnSpc>
                <a:spcPct val="100000"/>
              </a:lnSpc>
              <a:spcBef>
                <a:spcPts val="2109"/>
              </a:spcBef>
              <a:defRPr sz="2336"/>
            </a:pPr>
            <a:r>
              <a:rPr lang="cs-CZ" sz="1547" b="1" dirty="0" err="1"/>
              <a:t>s</a:t>
            </a:r>
            <a:r>
              <a:rPr sz="1547" b="1" dirty="0" err="1"/>
              <a:t>tředně</a:t>
            </a:r>
            <a:r>
              <a:rPr sz="1547" b="1" dirty="0"/>
              <a:t> </a:t>
            </a:r>
            <a:r>
              <a:rPr sz="1547" b="1" dirty="0" err="1"/>
              <a:t>těžké</a:t>
            </a:r>
            <a:r>
              <a:rPr sz="1547" b="1" dirty="0"/>
              <a:t> </a:t>
            </a:r>
            <a:r>
              <a:rPr sz="1547" dirty="0"/>
              <a:t>- </a:t>
            </a:r>
            <a:r>
              <a:rPr sz="1547" dirty="0" err="1"/>
              <a:t>pacient</a:t>
            </a:r>
            <a:r>
              <a:rPr sz="1547" dirty="0"/>
              <a:t> </a:t>
            </a:r>
            <a:r>
              <a:rPr sz="1547" dirty="0" err="1"/>
              <a:t>může</a:t>
            </a:r>
            <a:r>
              <a:rPr sz="1547" dirty="0"/>
              <a:t>/</a:t>
            </a:r>
            <a:r>
              <a:rPr sz="1547" dirty="0" err="1"/>
              <a:t>nemusí</a:t>
            </a:r>
            <a:r>
              <a:rPr sz="1547" dirty="0"/>
              <a:t> </a:t>
            </a:r>
            <a:r>
              <a:rPr sz="1547" dirty="0" err="1"/>
              <a:t>zůstat</a:t>
            </a:r>
            <a:r>
              <a:rPr sz="1547" dirty="0"/>
              <a:t> </a:t>
            </a:r>
            <a:r>
              <a:rPr sz="1547" dirty="0" err="1"/>
              <a:t>při</a:t>
            </a:r>
            <a:r>
              <a:rPr sz="1547" dirty="0"/>
              <a:t> </a:t>
            </a:r>
            <a:r>
              <a:rPr sz="1547" dirty="0" err="1"/>
              <a:t>vědomí</a:t>
            </a:r>
            <a:r>
              <a:rPr sz="1547" dirty="0"/>
              <a:t>; </a:t>
            </a:r>
            <a:r>
              <a:rPr sz="1547" dirty="0" err="1"/>
              <a:t>bolesti</a:t>
            </a:r>
            <a:r>
              <a:rPr sz="1547" dirty="0"/>
              <a:t> </a:t>
            </a:r>
            <a:r>
              <a:rPr sz="1547" dirty="0" err="1"/>
              <a:t>hlavy</a:t>
            </a:r>
            <a:r>
              <a:rPr sz="1547" dirty="0"/>
              <a:t>, </a:t>
            </a:r>
            <a:r>
              <a:rPr sz="1547" dirty="0" err="1"/>
              <a:t>nauzea</a:t>
            </a:r>
            <a:r>
              <a:rPr sz="1547" dirty="0"/>
              <a:t>, </a:t>
            </a:r>
            <a:r>
              <a:rPr sz="1547" dirty="0" err="1"/>
              <a:t>závratě</a:t>
            </a:r>
            <a:r>
              <a:rPr sz="1547" dirty="0"/>
              <a:t> </a:t>
            </a:r>
            <a:r>
              <a:rPr sz="1547" dirty="0" err="1"/>
              <a:t>mohou</a:t>
            </a:r>
            <a:r>
              <a:rPr sz="1547" dirty="0"/>
              <a:t> </a:t>
            </a:r>
            <a:r>
              <a:rPr sz="1547" dirty="0" err="1"/>
              <a:t>být</a:t>
            </a:r>
            <a:r>
              <a:rPr sz="1547" dirty="0"/>
              <a:t> </a:t>
            </a:r>
            <a:r>
              <a:rPr sz="1547" dirty="0" err="1"/>
              <a:t>úporné</a:t>
            </a:r>
            <a:r>
              <a:rPr sz="1547" dirty="0"/>
              <a:t> a </a:t>
            </a:r>
            <a:r>
              <a:rPr sz="1547" dirty="0" err="1"/>
              <a:t>dlouhodobé</a:t>
            </a:r>
            <a:r>
              <a:rPr sz="1547" dirty="0"/>
              <a:t>; </a:t>
            </a:r>
            <a:r>
              <a:rPr sz="1547" dirty="0" err="1"/>
              <a:t>může</a:t>
            </a:r>
            <a:r>
              <a:rPr sz="1547" dirty="0"/>
              <a:t> </a:t>
            </a:r>
            <a:r>
              <a:rPr sz="1547" dirty="0" err="1"/>
              <a:t>být</a:t>
            </a:r>
            <a:r>
              <a:rPr sz="1547" dirty="0"/>
              <a:t> </a:t>
            </a:r>
            <a:r>
              <a:rPr sz="1547" dirty="0" err="1"/>
              <a:t>postižena</a:t>
            </a:r>
            <a:r>
              <a:rPr sz="1547" dirty="0"/>
              <a:t> </a:t>
            </a:r>
            <a:r>
              <a:rPr sz="1547" dirty="0" err="1"/>
              <a:t>motorika</a:t>
            </a:r>
            <a:r>
              <a:rPr sz="1547" dirty="0"/>
              <a:t> (</a:t>
            </a:r>
            <a:r>
              <a:rPr sz="1547" dirty="0" err="1"/>
              <a:t>parézy</a:t>
            </a:r>
            <a:r>
              <a:rPr sz="1547" dirty="0"/>
              <a:t>, </a:t>
            </a:r>
            <a:r>
              <a:rPr sz="1547" dirty="0" err="1"/>
              <a:t>plegie</a:t>
            </a:r>
            <a:r>
              <a:rPr sz="1547" dirty="0"/>
              <a:t>, </a:t>
            </a:r>
            <a:r>
              <a:rPr sz="1547" dirty="0" err="1"/>
              <a:t>ataxie</a:t>
            </a:r>
            <a:r>
              <a:rPr sz="1547" dirty="0"/>
              <a:t>), </a:t>
            </a:r>
            <a:r>
              <a:rPr sz="1547" dirty="0" err="1"/>
              <a:t>řeč</a:t>
            </a:r>
            <a:r>
              <a:rPr sz="1547" dirty="0"/>
              <a:t>, </a:t>
            </a:r>
            <a:r>
              <a:rPr sz="1547" dirty="0" err="1"/>
              <a:t>koordinace</a:t>
            </a:r>
            <a:r>
              <a:rPr sz="1547" dirty="0"/>
              <a:t>, KF (</a:t>
            </a:r>
            <a:r>
              <a:rPr sz="1547" dirty="0" err="1"/>
              <a:t>myšlení</a:t>
            </a:r>
            <a:r>
              <a:rPr sz="1547" dirty="0"/>
              <a:t>, </a:t>
            </a:r>
            <a:r>
              <a:rPr sz="1547" dirty="0" err="1"/>
              <a:t>paměť</a:t>
            </a:r>
            <a:r>
              <a:rPr sz="1547" dirty="0"/>
              <a:t>, </a:t>
            </a:r>
            <a:r>
              <a:rPr sz="1547" dirty="0" err="1"/>
              <a:t>pozornost</a:t>
            </a:r>
            <a:r>
              <a:rPr sz="1547" dirty="0"/>
              <a:t>, </a:t>
            </a:r>
            <a:r>
              <a:rPr sz="1547" dirty="0" err="1"/>
              <a:t>exekutivní</a:t>
            </a:r>
            <a:r>
              <a:rPr sz="1547" dirty="0"/>
              <a:t> </a:t>
            </a:r>
            <a:r>
              <a:rPr sz="1547" dirty="0" err="1"/>
              <a:t>fce</a:t>
            </a:r>
            <a:r>
              <a:rPr sz="1547" dirty="0"/>
              <a:t>), </a:t>
            </a:r>
            <a:r>
              <a:rPr sz="1547" dirty="0" err="1"/>
              <a:t>osobnostní</a:t>
            </a:r>
            <a:r>
              <a:rPr sz="1547" dirty="0"/>
              <a:t> </a:t>
            </a:r>
            <a:r>
              <a:rPr sz="1547" dirty="0" err="1"/>
              <a:t>fce</a:t>
            </a:r>
            <a:r>
              <a:rPr sz="1547" dirty="0"/>
              <a:t>; </a:t>
            </a:r>
            <a:r>
              <a:rPr sz="1547" dirty="0" err="1"/>
              <a:t>často</a:t>
            </a:r>
            <a:r>
              <a:rPr sz="1547" dirty="0"/>
              <a:t> </a:t>
            </a:r>
            <a:r>
              <a:rPr sz="1547" dirty="0" err="1"/>
              <a:t>zmatenost</a:t>
            </a:r>
            <a:r>
              <a:rPr sz="1547" dirty="0"/>
              <a:t>, </a:t>
            </a:r>
            <a:r>
              <a:rPr sz="1547" dirty="0" err="1"/>
              <a:t>neklid</a:t>
            </a:r>
            <a:r>
              <a:rPr sz="1547" dirty="0"/>
              <a:t>, </a:t>
            </a:r>
            <a:r>
              <a:rPr sz="1547" dirty="0" err="1"/>
              <a:t>agitovanost</a:t>
            </a:r>
            <a:r>
              <a:rPr sz="1547" dirty="0"/>
              <a:t> </a:t>
            </a:r>
            <a:r>
              <a:rPr sz="1547" dirty="0" err="1"/>
              <a:t>nebo</a:t>
            </a:r>
            <a:r>
              <a:rPr sz="1547" dirty="0"/>
              <a:t> </a:t>
            </a:r>
            <a:r>
              <a:rPr sz="1547" dirty="0" err="1"/>
              <a:t>deprese</a:t>
            </a:r>
            <a:r>
              <a:rPr sz="1547" dirty="0"/>
              <a:t>, </a:t>
            </a:r>
            <a:r>
              <a:rPr sz="1547" dirty="0" err="1"/>
              <a:t>apatie</a:t>
            </a:r>
            <a:r>
              <a:rPr sz="1547" dirty="0"/>
              <a:t>, </a:t>
            </a:r>
            <a:r>
              <a:rPr sz="1547" dirty="0" err="1"/>
              <a:t>abulie</a:t>
            </a:r>
            <a:r>
              <a:rPr sz="1547" dirty="0"/>
              <a:t>, </a:t>
            </a:r>
            <a:r>
              <a:rPr sz="1547" dirty="0" err="1"/>
              <a:t>snížené</a:t>
            </a:r>
            <a:r>
              <a:rPr sz="1547" dirty="0"/>
              <a:t> PM tempo, </a:t>
            </a:r>
            <a:r>
              <a:rPr sz="1547" dirty="0" err="1"/>
              <a:t>snížená</a:t>
            </a:r>
            <a:r>
              <a:rPr sz="1547" dirty="0"/>
              <a:t> </a:t>
            </a:r>
            <a:r>
              <a:rPr sz="1547" dirty="0" err="1"/>
              <a:t>reaktivita</a:t>
            </a:r>
            <a:endParaRPr sz="1547" dirty="0"/>
          </a:p>
          <a:p>
            <a:pPr marL="228145" indent="-228145" defTabSz="299848">
              <a:lnSpc>
                <a:spcPct val="100000"/>
              </a:lnSpc>
              <a:spcBef>
                <a:spcPts val="2109"/>
              </a:spcBef>
              <a:defRPr sz="2336"/>
            </a:pPr>
            <a:r>
              <a:rPr lang="cs-CZ" sz="1547" b="1" dirty="0" err="1"/>
              <a:t>t</a:t>
            </a:r>
            <a:r>
              <a:rPr sz="1547" b="1" dirty="0" err="1"/>
              <a:t>ěžké</a:t>
            </a:r>
            <a:r>
              <a:rPr sz="1547" b="1" dirty="0"/>
              <a:t> </a:t>
            </a:r>
            <a:r>
              <a:rPr sz="1547" dirty="0"/>
              <a:t>- </a:t>
            </a:r>
            <a:r>
              <a:rPr sz="1547" dirty="0" err="1"/>
              <a:t>dlouhé</a:t>
            </a:r>
            <a:r>
              <a:rPr sz="1547" dirty="0"/>
              <a:t> </a:t>
            </a:r>
            <a:r>
              <a:rPr sz="1547" dirty="0" err="1"/>
              <a:t>bezvědomí</a:t>
            </a:r>
            <a:r>
              <a:rPr sz="1547" dirty="0"/>
              <a:t> (</a:t>
            </a:r>
            <a:r>
              <a:rPr sz="1547" dirty="0" err="1"/>
              <a:t>alespoň</a:t>
            </a:r>
            <a:r>
              <a:rPr sz="1547" dirty="0"/>
              <a:t> 24 </a:t>
            </a:r>
            <a:r>
              <a:rPr sz="1547" dirty="0" err="1"/>
              <a:t>hodin</a:t>
            </a:r>
            <a:r>
              <a:rPr sz="1547" dirty="0"/>
              <a:t>) </a:t>
            </a:r>
            <a:r>
              <a:rPr sz="1547" dirty="0" err="1"/>
              <a:t>i</a:t>
            </a:r>
            <a:r>
              <a:rPr sz="1547" dirty="0"/>
              <a:t> </a:t>
            </a:r>
            <a:r>
              <a:rPr sz="1547" dirty="0" err="1"/>
              <a:t>týdny</a:t>
            </a:r>
            <a:r>
              <a:rPr sz="1547" dirty="0"/>
              <a:t> a </a:t>
            </a:r>
            <a:r>
              <a:rPr sz="1547" dirty="0" err="1"/>
              <a:t>měsíce</a:t>
            </a:r>
            <a:r>
              <a:rPr sz="1547" dirty="0"/>
              <a:t>; </a:t>
            </a:r>
            <a:r>
              <a:rPr sz="1547" dirty="0" err="1"/>
              <a:t>ireverzibilní</a:t>
            </a:r>
            <a:r>
              <a:rPr sz="1547" dirty="0"/>
              <a:t> </a:t>
            </a:r>
            <a:r>
              <a:rPr sz="1547" dirty="0" err="1"/>
              <a:t>změny</a:t>
            </a:r>
            <a:r>
              <a:rPr sz="1547" dirty="0"/>
              <a:t> </a:t>
            </a:r>
            <a:r>
              <a:rPr sz="1547" dirty="0" err="1"/>
              <a:t>mozkové</a:t>
            </a:r>
            <a:r>
              <a:rPr sz="1547" dirty="0"/>
              <a:t> </a:t>
            </a:r>
            <a:r>
              <a:rPr sz="1547" dirty="0" err="1"/>
              <a:t>tkáně</a:t>
            </a:r>
            <a:r>
              <a:rPr sz="1547" dirty="0"/>
              <a:t> - </a:t>
            </a:r>
            <a:r>
              <a:rPr sz="1547" dirty="0" err="1"/>
              <a:t>mozek</a:t>
            </a:r>
            <a:r>
              <a:rPr sz="1547" dirty="0"/>
              <a:t> s</a:t>
            </a:r>
            <a:r>
              <a:rPr lang="cs-CZ" sz="1547" dirty="0"/>
              <a:t>e</a:t>
            </a:r>
            <a:r>
              <a:rPr sz="1547" dirty="0"/>
              <a:t> s </a:t>
            </a:r>
            <a:r>
              <a:rPr sz="1547" dirty="0" err="1"/>
              <a:t>nimi</a:t>
            </a:r>
            <a:r>
              <a:rPr sz="1547" dirty="0"/>
              <a:t> </a:t>
            </a:r>
            <a:r>
              <a:rPr sz="1547" dirty="0" err="1"/>
              <a:t>ani</a:t>
            </a:r>
            <a:r>
              <a:rPr sz="1547" dirty="0"/>
              <a:t> v </a:t>
            </a:r>
            <a:r>
              <a:rPr sz="1547" dirty="0" err="1"/>
              <a:t>dlouhodobém</a:t>
            </a:r>
            <a:r>
              <a:rPr sz="1547" dirty="0"/>
              <a:t> </a:t>
            </a:r>
            <a:r>
              <a:rPr sz="1547" dirty="0" err="1"/>
              <a:t>horizontu</a:t>
            </a:r>
            <a:r>
              <a:rPr sz="1547" dirty="0"/>
              <a:t> v </a:t>
            </a:r>
            <a:r>
              <a:rPr sz="1547" dirty="0" err="1"/>
              <a:t>rámci</a:t>
            </a:r>
            <a:r>
              <a:rPr sz="1547" dirty="0"/>
              <a:t> neuroplasticity </a:t>
            </a:r>
            <a:r>
              <a:rPr sz="1547" dirty="0" err="1"/>
              <a:t>nedokáže</a:t>
            </a:r>
            <a:r>
              <a:rPr sz="1547" dirty="0"/>
              <a:t> </a:t>
            </a:r>
            <a:r>
              <a:rPr sz="1547" dirty="0" err="1"/>
              <a:t>poradit</a:t>
            </a:r>
            <a:r>
              <a:rPr sz="1547" dirty="0"/>
              <a:t> -</a:t>
            </a:r>
            <a:r>
              <a:rPr lang="cs-CZ" sz="1547" dirty="0"/>
              <a:t> </a:t>
            </a:r>
            <a:r>
              <a:rPr sz="1547" dirty="0" err="1"/>
              <a:t>poruchy</a:t>
            </a:r>
            <a:r>
              <a:rPr sz="1547" dirty="0"/>
              <a:t> </a:t>
            </a:r>
            <a:r>
              <a:rPr sz="1547" dirty="0" err="1"/>
              <a:t>motorických</a:t>
            </a:r>
            <a:r>
              <a:rPr sz="1547" dirty="0"/>
              <a:t>, </a:t>
            </a:r>
            <a:r>
              <a:rPr sz="1547" dirty="0" err="1"/>
              <a:t>kognitivních</a:t>
            </a:r>
            <a:r>
              <a:rPr sz="1547" dirty="0"/>
              <a:t> (</a:t>
            </a:r>
            <a:r>
              <a:rPr sz="1547" dirty="0" err="1"/>
              <a:t>včetně</a:t>
            </a:r>
            <a:r>
              <a:rPr sz="1547" dirty="0"/>
              <a:t> </a:t>
            </a:r>
            <a:r>
              <a:rPr sz="1547" dirty="0" err="1"/>
              <a:t>fatických</a:t>
            </a:r>
            <a:r>
              <a:rPr sz="1547" dirty="0"/>
              <a:t>) a </a:t>
            </a:r>
            <a:r>
              <a:rPr sz="1547" dirty="0" err="1"/>
              <a:t>osobnostních</a:t>
            </a:r>
            <a:r>
              <a:rPr sz="1547" dirty="0"/>
              <a:t> </a:t>
            </a:r>
            <a:r>
              <a:rPr sz="1547" dirty="0" err="1"/>
              <a:t>fcí</a:t>
            </a:r>
            <a:r>
              <a:rPr sz="1547" dirty="0"/>
              <a:t> - </a:t>
            </a:r>
            <a:r>
              <a:rPr sz="1547" dirty="0" err="1"/>
              <a:t>velmi</a:t>
            </a:r>
            <a:r>
              <a:rPr sz="1547" dirty="0"/>
              <a:t> </a:t>
            </a:r>
            <a:r>
              <a:rPr sz="1547" dirty="0" err="1"/>
              <a:t>dlouhodobé</a:t>
            </a:r>
            <a:r>
              <a:rPr sz="1547" dirty="0"/>
              <a:t> a </a:t>
            </a:r>
            <a:r>
              <a:rPr sz="1547" dirty="0" err="1"/>
              <a:t>závažné</a:t>
            </a:r>
            <a:r>
              <a:rPr sz="1547" dirty="0"/>
              <a:t>; </a:t>
            </a:r>
            <a:r>
              <a:rPr sz="1547" dirty="0" err="1"/>
              <a:t>prognóza</a:t>
            </a:r>
            <a:r>
              <a:rPr sz="1547" dirty="0"/>
              <a:t> </a:t>
            </a:r>
            <a:r>
              <a:rPr sz="1547" dirty="0" err="1"/>
              <a:t>závisí</a:t>
            </a:r>
            <a:r>
              <a:rPr sz="1547" dirty="0"/>
              <a:t> </a:t>
            </a:r>
            <a:r>
              <a:rPr sz="1547" dirty="0" err="1"/>
              <a:t>na</a:t>
            </a:r>
            <a:r>
              <a:rPr sz="1547" dirty="0"/>
              <a:t> </a:t>
            </a:r>
            <a:r>
              <a:rPr sz="1547" dirty="0" err="1"/>
              <a:t>kvalitě</a:t>
            </a:r>
            <a:r>
              <a:rPr sz="1547" dirty="0"/>
              <a:t> </a:t>
            </a:r>
            <a:r>
              <a:rPr sz="1547" dirty="0" err="1"/>
              <a:t>péče</a:t>
            </a:r>
            <a:r>
              <a:rPr sz="1547" dirty="0"/>
              <a:t> - </a:t>
            </a:r>
            <a:r>
              <a:rPr sz="1547" dirty="0" err="1"/>
              <a:t>ve</a:t>
            </a:r>
            <a:r>
              <a:rPr sz="1547" dirty="0"/>
              <a:t> </a:t>
            </a:r>
            <a:r>
              <a:rPr sz="1547" dirty="0" err="1"/>
              <a:t>smyslu</a:t>
            </a:r>
            <a:r>
              <a:rPr sz="1547" dirty="0"/>
              <a:t>, </a:t>
            </a:r>
            <a:r>
              <a:rPr sz="1547" dirty="0" err="1"/>
              <a:t>zda</a:t>
            </a:r>
            <a:r>
              <a:rPr sz="1547" dirty="0"/>
              <a:t> se </a:t>
            </a:r>
            <a:r>
              <a:rPr sz="1547" dirty="0" err="1"/>
              <a:t>určitými</a:t>
            </a:r>
            <a:r>
              <a:rPr sz="1547" dirty="0"/>
              <a:t> </a:t>
            </a:r>
            <a:r>
              <a:rPr sz="1547" dirty="0" err="1"/>
              <a:t>problémy</a:t>
            </a:r>
            <a:r>
              <a:rPr sz="1547" dirty="0"/>
              <a:t> </a:t>
            </a:r>
            <a:r>
              <a:rPr sz="1547" dirty="0" err="1"/>
              <a:t>vůbec</a:t>
            </a:r>
            <a:r>
              <a:rPr sz="1547" dirty="0"/>
              <a:t> </a:t>
            </a:r>
            <a:r>
              <a:rPr sz="1547" dirty="0" err="1"/>
              <a:t>někdo</a:t>
            </a:r>
            <a:r>
              <a:rPr sz="1547" dirty="0"/>
              <a:t> </a:t>
            </a:r>
            <a:r>
              <a:rPr sz="1547" dirty="0" err="1"/>
              <a:t>zabývá</a:t>
            </a:r>
            <a:r>
              <a:rPr sz="1547" dirty="0"/>
              <a:t>, </a:t>
            </a:r>
            <a:r>
              <a:rPr sz="1547" dirty="0" err="1"/>
              <a:t>zkouší</a:t>
            </a:r>
            <a:r>
              <a:rPr sz="1547" dirty="0"/>
              <a:t> je </a:t>
            </a:r>
            <a:r>
              <a:rPr sz="1547" dirty="0" err="1"/>
              <a:t>rehabilitovat</a:t>
            </a:r>
            <a:r>
              <a:rPr sz="1547" dirty="0"/>
              <a:t>, </a:t>
            </a:r>
            <a:r>
              <a:rPr sz="1547" dirty="0" err="1"/>
              <a:t>radí</a:t>
            </a:r>
            <a:r>
              <a:rPr sz="1547" dirty="0"/>
              <a:t>,</a:t>
            </a:r>
            <a:r>
              <a:rPr lang="cs-CZ" sz="1547" dirty="0"/>
              <a:t> </a:t>
            </a:r>
            <a:r>
              <a:rPr sz="1547" dirty="0" err="1"/>
              <a:t>jak</a:t>
            </a:r>
            <a:r>
              <a:rPr sz="1547" dirty="0"/>
              <a:t> </a:t>
            </a:r>
            <a:r>
              <a:rPr sz="1547" dirty="0" err="1"/>
              <a:t>na</a:t>
            </a:r>
            <a:r>
              <a:rPr sz="1547" dirty="0"/>
              <a:t> </a:t>
            </a:r>
            <a:r>
              <a:rPr sz="1547" dirty="0" err="1"/>
              <a:t>ně</a:t>
            </a:r>
            <a:r>
              <a:rPr sz="1547" dirty="0"/>
              <a:t> a </a:t>
            </a:r>
            <a:r>
              <a:rPr sz="1547" dirty="0" err="1"/>
              <a:t>nejsou</a:t>
            </a:r>
            <a:r>
              <a:rPr sz="1547" dirty="0"/>
              <a:t> </a:t>
            </a:r>
            <a:r>
              <a:rPr sz="1547" dirty="0" err="1"/>
              <a:t>ponechány</a:t>
            </a:r>
            <a:r>
              <a:rPr sz="1547" dirty="0"/>
              <a:t> bez </a:t>
            </a:r>
            <a:r>
              <a:rPr sz="1547" dirty="0" err="1"/>
              <a:t>péče</a:t>
            </a:r>
            <a:endParaRPr sz="1547" dirty="0"/>
          </a:p>
        </p:txBody>
      </p:sp>
    </p:spTree>
    <p:extLst>
      <p:ext uri="{BB962C8B-B14F-4D97-AF65-F5344CB8AC3E}">
        <p14:creationId xmlns:p14="http://schemas.microsoft.com/office/powerpoint/2010/main" val="20560630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Nejčastější posttraumatické komplikace - lékařské"/>
          <p:cNvSpPr txBox="1">
            <a:spLocks noGrp="1"/>
          </p:cNvSpPr>
          <p:nvPr>
            <p:ph type="title"/>
          </p:nvPr>
        </p:nvSpPr>
        <p:spPr>
          <a:xfrm>
            <a:off x="3704389" y="312577"/>
            <a:ext cx="6377940" cy="1293028"/>
          </a:xfrm>
          <a:prstGeom prst="rect">
            <a:avLst/>
          </a:prstGeom>
        </p:spPr>
        <p:txBody>
          <a:bodyPr>
            <a:noAutofit/>
          </a:bodyPr>
          <a:lstStyle>
            <a:lvl1pPr defTabSz="484886">
              <a:defRPr sz="6640"/>
            </a:lvl1pPr>
          </a:lstStyle>
          <a:p>
            <a:r>
              <a:rPr sz="3375" dirty="0" err="1"/>
              <a:t>Nejčastější</a:t>
            </a:r>
            <a:r>
              <a:rPr sz="3375" dirty="0"/>
              <a:t> </a:t>
            </a:r>
            <a:r>
              <a:rPr sz="3375" dirty="0" err="1"/>
              <a:t>posttraumatické</a:t>
            </a:r>
            <a:r>
              <a:rPr sz="3375" dirty="0"/>
              <a:t> </a:t>
            </a:r>
            <a:r>
              <a:rPr sz="3375" dirty="0" err="1"/>
              <a:t>komplikace</a:t>
            </a:r>
            <a:r>
              <a:rPr sz="3375" dirty="0"/>
              <a:t> - </a:t>
            </a:r>
            <a:r>
              <a:rPr sz="3375" dirty="0" err="1"/>
              <a:t>lékařské</a:t>
            </a:r>
            <a:endParaRPr sz="3375" dirty="0"/>
          </a:p>
        </p:txBody>
      </p:sp>
      <p:sp>
        <p:nvSpPr>
          <p:cNvPr id="204" name="Posttraumatický hydrocepfalus…"/>
          <p:cNvSpPr txBox="1">
            <a:spLocks noGrp="1"/>
          </p:cNvSpPr>
          <p:nvPr>
            <p:ph type="body" idx="1"/>
          </p:nvPr>
        </p:nvSpPr>
        <p:spPr>
          <a:xfrm>
            <a:off x="1732829" y="2015695"/>
            <a:ext cx="8740165" cy="46569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00017" indent="-200017" defTabSz="262880">
              <a:lnSpc>
                <a:spcPct val="100000"/>
              </a:lnSpc>
              <a:spcBef>
                <a:spcPts val="1828"/>
              </a:spcBef>
              <a:defRPr sz="2048"/>
            </a:pPr>
            <a:r>
              <a:rPr lang="cs-CZ" sz="1547" dirty="0" err="1"/>
              <a:t>p</a:t>
            </a:r>
            <a:r>
              <a:rPr sz="1547" dirty="0" err="1"/>
              <a:t>osttraumatický</a:t>
            </a:r>
            <a:r>
              <a:rPr sz="1547" dirty="0"/>
              <a:t> </a:t>
            </a:r>
            <a:r>
              <a:rPr sz="1547" dirty="0" err="1"/>
              <a:t>hydrocepfalus</a:t>
            </a:r>
            <a:endParaRPr sz="1547" dirty="0"/>
          </a:p>
          <a:p>
            <a:pPr marL="200017" indent="-200017" defTabSz="262880">
              <a:lnSpc>
                <a:spcPct val="100000"/>
              </a:lnSpc>
              <a:spcBef>
                <a:spcPts val="1828"/>
              </a:spcBef>
              <a:defRPr sz="2048"/>
            </a:pPr>
            <a:r>
              <a:rPr lang="cs-CZ" sz="1547" dirty="0"/>
              <a:t>p</a:t>
            </a:r>
            <a:r>
              <a:rPr sz="1547" dirty="0" err="1"/>
              <a:t>osttraumatická</a:t>
            </a:r>
            <a:r>
              <a:rPr sz="1547" dirty="0"/>
              <a:t> </a:t>
            </a:r>
            <a:r>
              <a:rPr sz="1547" dirty="0" err="1"/>
              <a:t>epilepsie</a:t>
            </a:r>
            <a:endParaRPr sz="1547" dirty="0"/>
          </a:p>
          <a:p>
            <a:pPr marL="200017" indent="-200017" defTabSz="262880">
              <a:lnSpc>
                <a:spcPct val="100000"/>
              </a:lnSpc>
              <a:spcBef>
                <a:spcPts val="1828"/>
              </a:spcBef>
              <a:defRPr sz="2048"/>
            </a:pPr>
            <a:r>
              <a:rPr lang="cs-CZ" sz="1547" dirty="0" err="1"/>
              <a:t>p</a:t>
            </a:r>
            <a:r>
              <a:rPr sz="1547" dirty="0" err="1"/>
              <a:t>osttraumatická</a:t>
            </a:r>
            <a:r>
              <a:rPr sz="1547" dirty="0"/>
              <a:t> </a:t>
            </a:r>
            <a:r>
              <a:rPr sz="1547" dirty="0" err="1"/>
              <a:t>encefalopatie</a:t>
            </a:r>
            <a:endParaRPr sz="1547" dirty="0"/>
          </a:p>
          <a:p>
            <a:pPr marL="200017" indent="-200017" defTabSz="262880">
              <a:lnSpc>
                <a:spcPct val="100000"/>
              </a:lnSpc>
              <a:spcBef>
                <a:spcPts val="1828"/>
              </a:spcBef>
              <a:defRPr sz="2048"/>
            </a:pPr>
            <a:r>
              <a:rPr lang="cs-CZ" sz="1547" dirty="0"/>
              <a:t>p</a:t>
            </a:r>
            <a:r>
              <a:rPr sz="1547" dirty="0" err="1"/>
              <a:t>osttraumatický</a:t>
            </a:r>
            <a:r>
              <a:rPr sz="1547" dirty="0"/>
              <a:t> </a:t>
            </a:r>
            <a:r>
              <a:rPr sz="1547" dirty="0" err="1"/>
              <a:t>parkinsonský</a:t>
            </a:r>
            <a:r>
              <a:rPr sz="1547" dirty="0"/>
              <a:t> </a:t>
            </a:r>
            <a:r>
              <a:rPr sz="1547" dirty="0" err="1"/>
              <a:t>syndrom</a:t>
            </a:r>
            <a:endParaRPr sz="1547" dirty="0"/>
          </a:p>
          <a:p>
            <a:pPr marL="200017" indent="-200017" defTabSz="262880">
              <a:lnSpc>
                <a:spcPct val="100000"/>
              </a:lnSpc>
              <a:spcBef>
                <a:spcPts val="1828"/>
              </a:spcBef>
              <a:defRPr sz="2048"/>
            </a:pPr>
            <a:r>
              <a:rPr lang="cs-CZ" sz="1547" dirty="0" err="1"/>
              <a:t>p</a:t>
            </a:r>
            <a:r>
              <a:rPr sz="1547" dirty="0" err="1"/>
              <a:t>oranění</a:t>
            </a:r>
            <a:r>
              <a:rPr sz="1547" dirty="0"/>
              <a:t> </a:t>
            </a:r>
            <a:r>
              <a:rPr sz="1547" dirty="0" err="1"/>
              <a:t>hlavových</a:t>
            </a:r>
            <a:r>
              <a:rPr sz="1547" dirty="0"/>
              <a:t> </a:t>
            </a:r>
            <a:r>
              <a:rPr sz="1547" dirty="0" err="1"/>
              <a:t>nervů</a:t>
            </a:r>
            <a:endParaRPr sz="1547" dirty="0"/>
          </a:p>
          <a:p>
            <a:pPr marL="200017" indent="-200017" defTabSz="262880">
              <a:lnSpc>
                <a:spcPct val="100000"/>
              </a:lnSpc>
              <a:spcBef>
                <a:spcPts val="1828"/>
              </a:spcBef>
              <a:defRPr sz="2048"/>
            </a:pPr>
            <a:r>
              <a:rPr lang="cs-CZ" sz="1547" dirty="0" err="1"/>
              <a:t>p</a:t>
            </a:r>
            <a:r>
              <a:rPr sz="1547" dirty="0" err="1"/>
              <a:t>osttraumatický</a:t>
            </a:r>
            <a:r>
              <a:rPr sz="1547" dirty="0"/>
              <a:t> </a:t>
            </a:r>
            <a:r>
              <a:rPr sz="1547" dirty="0" err="1"/>
              <a:t>pneumocefalus</a:t>
            </a:r>
            <a:r>
              <a:rPr sz="1547" dirty="0"/>
              <a:t> (</a:t>
            </a:r>
            <a:r>
              <a:rPr sz="1547" dirty="0" err="1"/>
              <a:t>vzduch</a:t>
            </a:r>
            <a:r>
              <a:rPr sz="1547" dirty="0"/>
              <a:t> v </a:t>
            </a:r>
            <a:r>
              <a:rPr sz="1547" dirty="0" err="1"/>
              <a:t>likvorovém</a:t>
            </a:r>
            <a:r>
              <a:rPr sz="1547" dirty="0"/>
              <a:t> </a:t>
            </a:r>
            <a:r>
              <a:rPr sz="1547" dirty="0" err="1"/>
              <a:t>prostoru</a:t>
            </a:r>
            <a:r>
              <a:rPr sz="1547" dirty="0"/>
              <a:t>)</a:t>
            </a:r>
          </a:p>
          <a:p>
            <a:pPr marL="200017" indent="-200017" defTabSz="262880">
              <a:lnSpc>
                <a:spcPct val="100000"/>
              </a:lnSpc>
              <a:spcBef>
                <a:spcPts val="1828"/>
              </a:spcBef>
              <a:defRPr sz="2048"/>
            </a:pPr>
            <a:r>
              <a:rPr lang="cs-CZ" sz="1547" dirty="0" err="1"/>
              <a:t>m</a:t>
            </a:r>
            <a:r>
              <a:rPr sz="1547" dirty="0" err="1"/>
              <a:t>ozková</a:t>
            </a:r>
            <a:r>
              <a:rPr sz="1547" dirty="0"/>
              <a:t> </a:t>
            </a:r>
            <a:r>
              <a:rPr sz="1547" dirty="0" err="1"/>
              <a:t>turgescence</a:t>
            </a:r>
            <a:r>
              <a:rPr sz="1547" dirty="0"/>
              <a:t> (</a:t>
            </a:r>
            <a:r>
              <a:rPr sz="1547" dirty="0" err="1"/>
              <a:t>kongesce</a:t>
            </a:r>
            <a:r>
              <a:rPr sz="1547" dirty="0"/>
              <a:t> </a:t>
            </a:r>
            <a:r>
              <a:rPr sz="1547" dirty="0" err="1"/>
              <a:t>či</a:t>
            </a:r>
            <a:r>
              <a:rPr sz="1547" dirty="0"/>
              <a:t> </a:t>
            </a:r>
            <a:r>
              <a:rPr sz="1547" dirty="0" err="1"/>
              <a:t>hyperemie</a:t>
            </a:r>
            <a:r>
              <a:rPr sz="1547" dirty="0"/>
              <a:t> </a:t>
            </a:r>
            <a:r>
              <a:rPr sz="1547" dirty="0" err="1"/>
              <a:t>mozku</a:t>
            </a:r>
            <a:r>
              <a:rPr sz="1547" dirty="0"/>
              <a:t> ) - </a:t>
            </a:r>
            <a:r>
              <a:rPr sz="1547" dirty="0" err="1"/>
              <a:t>zvětšení</a:t>
            </a:r>
            <a:r>
              <a:rPr sz="1547" dirty="0"/>
              <a:t> </a:t>
            </a:r>
            <a:r>
              <a:rPr sz="1547" dirty="0" err="1"/>
              <a:t>mozkového</a:t>
            </a:r>
            <a:r>
              <a:rPr sz="1547" dirty="0"/>
              <a:t> </a:t>
            </a:r>
            <a:r>
              <a:rPr sz="1547" dirty="0" err="1"/>
              <a:t>krevního</a:t>
            </a:r>
            <a:r>
              <a:rPr sz="1547" dirty="0"/>
              <a:t> </a:t>
            </a:r>
            <a:r>
              <a:rPr sz="1547" dirty="0" err="1"/>
              <a:t>objemu</a:t>
            </a:r>
            <a:r>
              <a:rPr sz="1547" dirty="0"/>
              <a:t> </a:t>
            </a:r>
            <a:r>
              <a:rPr sz="1547" dirty="0" err="1"/>
              <a:t>např</a:t>
            </a:r>
            <a:r>
              <a:rPr sz="1547" dirty="0"/>
              <a:t>. </a:t>
            </a:r>
            <a:r>
              <a:rPr sz="1547" dirty="0" err="1"/>
              <a:t>při</a:t>
            </a:r>
            <a:r>
              <a:rPr sz="1547" dirty="0"/>
              <a:t> </a:t>
            </a:r>
            <a:r>
              <a:rPr sz="1547" dirty="0" err="1"/>
              <a:t>hypoxii</a:t>
            </a:r>
            <a:r>
              <a:rPr sz="1547" dirty="0"/>
              <a:t>, </a:t>
            </a:r>
            <a:r>
              <a:rPr sz="1547" dirty="0" err="1"/>
              <a:t>hyperkapnii</a:t>
            </a:r>
            <a:r>
              <a:rPr sz="1547" dirty="0"/>
              <a:t> a </a:t>
            </a:r>
            <a:r>
              <a:rPr sz="1547" dirty="0" err="1"/>
              <a:t>laktátové</a:t>
            </a:r>
            <a:r>
              <a:rPr sz="1547" dirty="0"/>
              <a:t> </a:t>
            </a:r>
            <a:r>
              <a:rPr sz="1547" dirty="0" err="1"/>
              <a:t>acidóze</a:t>
            </a:r>
            <a:endParaRPr sz="1547" dirty="0"/>
          </a:p>
          <a:p>
            <a:pPr marL="200017" indent="-200017" defTabSz="262880">
              <a:lnSpc>
                <a:spcPct val="100000"/>
              </a:lnSpc>
              <a:spcBef>
                <a:spcPts val="1828"/>
              </a:spcBef>
              <a:defRPr sz="2048"/>
            </a:pPr>
            <a:r>
              <a:rPr lang="cs-CZ" sz="1547" dirty="0"/>
              <a:t>t</a:t>
            </a:r>
            <a:r>
              <a:rPr sz="1547" dirty="0" err="1"/>
              <a:t>oto</a:t>
            </a:r>
            <a:r>
              <a:rPr sz="1547" dirty="0"/>
              <a:t> </a:t>
            </a:r>
            <a:r>
              <a:rPr sz="1547" dirty="0" err="1"/>
              <a:t>vše</a:t>
            </a:r>
            <a:r>
              <a:rPr sz="1547" dirty="0"/>
              <a:t> </a:t>
            </a:r>
            <a:r>
              <a:rPr sz="1547" dirty="0" err="1"/>
              <a:t>způsobuje</a:t>
            </a:r>
            <a:r>
              <a:rPr sz="1547" dirty="0"/>
              <a:t> </a:t>
            </a:r>
            <a:r>
              <a:rPr sz="1547" dirty="0" err="1"/>
              <a:t>komplikace</a:t>
            </a:r>
            <a:r>
              <a:rPr sz="1547" dirty="0"/>
              <a:t> </a:t>
            </a:r>
            <a:r>
              <a:rPr sz="1547" dirty="0" err="1"/>
              <a:t>při</a:t>
            </a:r>
            <a:r>
              <a:rPr sz="1547" dirty="0"/>
              <a:t> </a:t>
            </a:r>
            <a:r>
              <a:rPr sz="1547" dirty="0" err="1"/>
              <a:t>následné</a:t>
            </a:r>
            <a:r>
              <a:rPr sz="1547" dirty="0"/>
              <a:t> </a:t>
            </a:r>
            <a:r>
              <a:rPr sz="1547" dirty="0" err="1"/>
              <a:t>léčbě</a:t>
            </a:r>
            <a:r>
              <a:rPr sz="1547" dirty="0"/>
              <a:t> (</a:t>
            </a:r>
            <a:r>
              <a:rPr sz="1547" dirty="0" err="1"/>
              <a:t>rehabilitaci</a:t>
            </a:r>
            <a:r>
              <a:rPr sz="1547" dirty="0"/>
              <a:t>)</a:t>
            </a:r>
          </a:p>
          <a:p>
            <a:pPr marL="200017" indent="-200017" defTabSz="262880">
              <a:lnSpc>
                <a:spcPct val="100000"/>
              </a:lnSpc>
              <a:spcBef>
                <a:spcPts val="1828"/>
              </a:spcBef>
              <a:defRPr sz="2048"/>
            </a:pPr>
            <a:r>
              <a:rPr lang="cs-CZ" sz="1547" b="1" dirty="0" err="1"/>
              <a:t>o</a:t>
            </a:r>
            <a:r>
              <a:rPr sz="1547" b="1" dirty="0" err="1"/>
              <a:t>becně</a:t>
            </a:r>
            <a:r>
              <a:rPr sz="1547" b="1" dirty="0"/>
              <a:t> </a:t>
            </a:r>
            <a:r>
              <a:rPr sz="1547" dirty="0"/>
              <a:t>- s </a:t>
            </a:r>
            <a:r>
              <a:rPr sz="1547" dirty="0" err="1"/>
              <a:t>lidmi</a:t>
            </a:r>
            <a:r>
              <a:rPr sz="1547" dirty="0"/>
              <a:t> </a:t>
            </a:r>
            <a:r>
              <a:rPr sz="1547" dirty="0" err="1"/>
              <a:t>po</a:t>
            </a:r>
            <a:r>
              <a:rPr sz="1547" dirty="0"/>
              <a:t> </a:t>
            </a:r>
            <a:r>
              <a:rPr sz="1547" dirty="0" err="1"/>
              <a:t>poranění</a:t>
            </a:r>
            <a:r>
              <a:rPr sz="1547" dirty="0"/>
              <a:t> </a:t>
            </a:r>
            <a:r>
              <a:rPr sz="1547" dirty="0" err="1"/>
              <a:t>mozku</a:t>
            </a:r>
            <a:r>
              <a:rPr sz="1547" dirty="0"/>
              <a:t> je </a:t>
            </a:r>
            <a:r>
              <a:rPr sz="1547" dirty="0" err="1"/>
              <a:t>práce</a:t>
            </a:r>
            <a:r>
              <a:rPr sz="1547" dirty="0"/>
              <a:t> </a:t>
            </a:r>
            <a:r>
              <a:rPr sz="1547" dirty="0" err="1"/>
              <a:t>těžší</a:t>
            </a:r>
            <a:r>
              <a:rPr sz="1547" dirty="0"/>
              <a:t> a </a:t>
            </a:r>
            <a:r>
              <a:rPr sz="1547" dirty="0" err="1"/>
              <a:t>často</a:t>
            </a:r>
            <a:r>
              <a:rPr sz="1547" dirty="0"/>
              <a:t> </a:t>
            </a:r>
            <a:r>
              <a:rPr sz="1547" dirty="0" err="1"/>
              <a:t>méně</a:t>
            </a:r>
            <a:r>
              <a:rPr sz="1547" dirty="0"/>
              <a:t> </a:t>
            </a:r>
            <a:r>
              <a:rPr sz="1547" dirty="0" err="1"/>
              <a:t>úspěšná</a:t>
            </a:r>
            <a:r>
              <a:rPr sz="1547" dirty="0"/>
              <a:t>, </a:t>
            </a:r>
            <a:r>
              <a:rPr sz="1547" dirty="0" err="1"/>
              <a:t>nežli</a:t>
            </a:r>
            <a:r>
              <a:rPr sz="1547" dirty="0"/>
              <a:t> s </a:t>
            </a:r>
            <a:r>
              <a:rPr sz="1547" dirty="0" err="1"/>
              <a:t>jinými</a:t>
            </a:r>
            <a:r>
              <a:rPr sz="1547" dirty="0"/>
              <a:t> </a:t>
            </a:r>
            <a:r>
              <a:rPr sz="1547" dirty="0" err="1"/>
              <a:t>lidmi</a:t>
            </a:r>
            <a:r>
              <a:rPr sz="1547" dirty="0"/>
              <a:t> </a:t>
            </a:r>
            <a:r>
              <a:rPr sz="1547" dirty="0" err="1"/>
              <a:t>po</a:t>
            </a:r>
            <a:r>
              <a:rPr sz="1547" dirty="0"/>
              <a:t> </a:t>
            </a:r>
            <a:r>
              <a:rPr sz="1547" dirty="0" err="1"/>
              <a:t>poškození</a:t>
            </a:r>
            <a:r>
              <a:rPr sz="1547" dirty="0"/>
              <a:t> </a:t>
            </a:r>
            <a:r>
              <a:rPr sz="1547" dirty="0" err="1"/>
              <a:t>mozku</a:t>
            </a:r>
            <a:r>
              <a:rPr sz="1547" dirty="0"/>
              <a:t> </a:t>
            </a:r>
            <a:r>
              <a:rPr sz="1547" dirty="0" err="1"/>
              <a:t>např</a:t>
            </a:r>
            <a:r>
              <a:rPr sz="1547" dirty="0"/>
              <a:t>: CMP - </a:t>
            </a:r>
            <a:r>
              <a:rPr sz="1547" dirty="0" err="1"/>
              <a:t>mívají</a:t>
            </a:r>
            <a:r>
              <a:rPr sz="1547" dirty="0"/>
              <a:t> </a:t>
            </a:r>
            <a:r>
              <a:rPr sz="1547" dirty="0" err="1"/>
              <a:t>příliš</a:t>
            </a:r>
            <a:r>
              <a:rPr sz="1547" dirty="0"/>
              <a:t> </a:t>
            </a:r>
            <a:r>
              <a:rPr sz="1547" dirty="0" err="1"/>
              <a:t>mnoho</a:t>
            </a:r>
            <a:r>
              <a:rPr sz="1547" dirty="0"/>
              <a:t> </a:t>
            </a:r>
            <a:r>
              <a:rPr sz="1547" dirty="0" err="1"/>
              <a:t>příliš</a:t>
            </a:r>
            <a:r>
              <a:rPr sz="1547" dirty="0"/>
              <a:t> </a:t>
            </a:r>
            <a:r>
              <a:rPr sz="1547" dirty="0" err="1"/>
              <a:t>závažných</a:t>
            </a:r>
            <a:r>
              <a:rPr sz="1547" dirty="0"/>
              <a:t> </a:t>
            </a:r>
            <a:r>
              <a:rPr sz="1547" dirty="0" err="1"/>
              <a:t>komplikací</a:t>
            </a:r>
            <a:r>
              <a:rPr lang="cs-CZ" sz="1547" dirty="0"/>
              <a:t> !!</a:t>
            </a:r>
            <a:endParaRPr sz="1547" dirty="0"/>
          </a:p>
        </p:txBody>
      </p:sp>
    </p:spTree>
    <p:extLst>
      <p:ext uri="{BB962C8B-B14F-4D97-AF65-F5344CB8AC3E}">
        <p14:creationId xmlns:p14="http://schemas.microsoft.com/office/powerpoint/2010/main" val="14850753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Metody vyšetření mozku"/>
          <p:cNvSpPr txBox="1">
            <a:spLocks noGrp="1"/>
          </p:cNvSpPr>
          <p:nvPr>
            <p:ph type="title"/>
          </p:nvPr>
        </p:nvSpPr>
        <p:spPr>
          <a:xfrm>
            <a:off x="3904222" y="312577"/>
            <a:ext cx="6377940" cy="1293028"/>
          </a:xfrm>
          <a:prstGeom prst="rect">
            <a:avLst/>
          </a:prstGeom>
        </p:spPr>
        <p:txBody>
          <a:bodyPr>
            <a:normAutofit/>
          </a:bodyPr>
          <a:lstStyle>
            <a:lvl1pPr defTabSz="554990">
              <a:defRPr sz="7600"/>
            </a:lvl1pPr>
          </a:lstStyle>
          <a:p>
            <a:r>
              <a:rPr sz="3375" dirty="0" err="1"/>
              <a:t>Metody</a:t>
            </a:r>
            <a:r>
              <a:rPr sz="3375" dirty="0"/>
              <a:t> </a:t>
            </a:r>
            <a:r>
              <a:rPr sz="3375" dirty="0" err="1"/>
              <a:t>vyšetření</a:t>
            </a:r>
            <a:r>
              <a:rPr sz="3375" dirty="0"/>
              <a:t> </a:t>
            </a:r>
            <a:r>
              <a:rPr sz="3375" dirty="0" err="1"/>
              <a:t>mozku</a:t>
            </a:r>
            <a:endParaRPr sz="3375" dirty="0"/>
          </a:p>
        </p:txBody>
      </p:sp>
      <p:sp>
        <p:nvSpPr>
          <p:cNvPr id="207" name="Elektroencefalografie EEG…"/>
          <p:cNvSpPr txBox="1">
            <a:spLocks noGrp="1"/>
          </p:cNvSpPr>
          <p:nvPr>
            <p:ph type="body" idx="1"/>
          </p:nvPr>
        </p:nvSpPr>
        <p:spPr>
          <a:xfrm>
            <a:off x="2118360" y="1902747"/>
            <a:ext cx="7955280" cy="470908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18770" indent="-218770" defTabSz="287526">
              <a:spcBef>
                <a:spcPts val="2039"/>
              </a:spcBef>
              <a:defRPr sz="2240"/>
            </a:pPr>
            <a:r>
              <a:rPr lang="cs-CZ" sz="1547" dirty="0" err="1"/>
              <a:t>e</a:t>
            </a:r>
            <a:r>
              <a:rPr sz="1547" dirty="0" err="1"/>
              <a:t>lektroencefalografie</a:t>
            </a:r>
            <a:r>
              <a:rPr sz="1547" dirty="0"/>
              <a:t> </a:t>
            </a:r>
            <a:r>
              <a:rPr lang="cs-CZ" sz="1547" dirty="0"/>
              <a:t> (</a:t>
            </a:r>
            <a:r>
              <a:rPr sz="1547" dirty="0"/>
              <a:t>EEG</a:t>
            </a:r>
            <a:r>
              <a:rPr lang="cs-CZ" sz="1547" dirty="0"/>
              <a:t>)</a:t>
            </a:r>
            <a:endParaRPr sz="1547" dirty="0"/>
          </a:p>
          <a:p>
            <a:pPr marL="218770" indent="-218770" defTabSz="287526">
              <a:spcBef>
                <a:spcPts val="2039"/>
              </a:spcBef>
              <a:defRPr sz="2240"/>
            </a:pPr>
            <a:r>
              <a:rPr lang="cs-CZ" sz="1547" dirty="0" err="1"/>
              <a:t>m</a:t>
            </a:r>
            <a:r>
              <a:rPr sz="1547" dirty="0" err="1"/>
              <a:t>agnetická</a:t>
            </a:r>
            <a:r>
              <a:rPr sz="1547" dirty="0"/>
              <a:t> </a:t>
            </a:r>
            <a:r>
              <a:rPr sz="1547" dirty="0" err="1"/>
              <a:t>rezonance</a:t>
            </a:r>
            <a:r>
              <a:rPr sz="1547" dirty="0"/>
              <a:t> </a:t>
            </a:r>
            <a:r>
              <a:rPr lang="cs-CZ" sz="1547" dirty="0"/>
              <a:t>(</a:t>
            </a:r>
            <a:r>
              <a:rPr sz="1547" dirty="0"/>
              <a:t>MR</a:t>
            </a:r>
            <a:r>
              <a:rPr lang="cs-CZ" sz="1547" dirty="0"/>
              <a:t>)</a:t>
            </a:r>
            <a:endParaRPr sz="1547" dirty="0"/>
          </a:p>
          <a:p>
            <a:pPr marL="218770" indent="-218770" defTabSz="287526">
              <a:spcBef>
                <a:spcPts val="2039"/>
              </a:spcBef>
              <a:defRPr sz="2240"/>
            </a:pPr>
            <a:r>
              <a:rPr lang="cs-CZ" sz="1547" dirty="0" err="1"/>
              <a:t>v</a:t>
            </a:r>
            <a:r>
              <a:rPr sz="1547" dirty="0" err="1"/>
              <a:t>ýpočetní</a:t>
            </a:r>
            <a:r>
              <a:rPr sz="1547" dirty="0"/>
              <a:t> </a:t>
            </a:r>
            <a:r>
              <a:rPr sz="1547" dirty="0" err="1"/>
              <a:t>tomografie</a:t>
            </a:r>
            <a:r>
              <a:rPr sz="1547" dirty="0"/>
              <a:t> </a:t>
            </a:r>
            <a:r>
              <a:rPr lang="cs-CZ" sz="1547" dirty="0"/>
              <a:t>(</a:t>
            </a:r>
            <a:r>
              <a:rPr sz="1547" dirty="0"/>
              <a:t>CT</a:t>
            </a:r>
            <a:r>
              <a:rPr lang="cs-CZ" sz="1547" dirty="0"/>
              <a:t>)</a:t>
            </a:r>
            <a:endParaRPr sz="1547" dirty="0"/>
          </a:p>
          <a:p>
            <a:pPr marL="218770" indent="-218770" defTabSz="287526">
              <a:spcBef>
                <a:spcPts val="2039"/>
              </a:spcBef>
              <a:defRPr sz="2240"/>
            </a:pPr>
            <a:r>
              <a:rPr lang="cs-CZ" sz="1547" dirty="0" err="1"/>
              <a:t>l</a:t>
            </a:r>
            <a:r>
              <a:rPr sz="1547" dirty="0" err="1"/>
              <a:t>umbální</a:t>
            </a:r>
            <a:r>
              <a:rPr sz="1547" dirty="0"/>
              <a:t> </a:t>
            </a:r>
            <a:r>
              <a:rPr sz="1547" dirty="0" err="1"/>
              <a:t>punkce</a:t>
            </a:r>
            <a:endParaRPr sz="1547" dirty="0"/>
          </a:p>
          <a:p>
            <a:pPr marL="218770" indent="-218770" defTabSz="287526">
              <a:spcBef>
                <a:spcPts val="2039"/>
              </a:spcBef>
              <a:defRPr sz="2240"/>
            </a:pPr>
            <a:r>
              <a:rPr lang="cs-CZ" sz="1547" dirty="0" err="1"/>
              <a:t>p</a:t>
            </a:r>
            <a:r>
              <a:rPr sz="1547" dirty="0" err="1"/>
              <a:t>ozitronová</a:t>
            </a:r>
            <a:r>
              <a:rPr sz="1547" dirty="0"/>
              <a:t> </a:t>
            </a:r>
            <a:r>
              <a:rPr sz="1547" dirty="0" err="1"/>
              <a:t>emisní</a:t>
            </a:r>
            <a:r>
              <a:rPr sz="1547" dirty="0"/>
              <a:t> </a:t>
            </a:r>
            <a:r>
              <a:rPr sz="1547" dirty="0" err="1"/>
              <a:t>tomografie</a:t>
            </a:r>
            <a:r>
              <a:rPr sz="1547" dirty="0"/>
              <a:t> </a:t>
            </a:r>
            <a:r>
              <a:rPr lang="cs-CZ" sz="1547" dirty="0"/>
              <a:t>(</a:t>
            </a:r>
            <a:r>
              <a:rPr sz="1547" dirty="0"/>
              <a:t>PET</a:t>
            </a:r>
            <a:r>
              <a:rPr lang="cs-CZ" sz="1547" dirty="0"/>
              <a:t>)</a:t>
            </a:r>
            <a:endParaRPr sz="1547" dirty="0"/>
          </a:p>
          <a:p>
            <a:pPr marL="218770" indent="-218770" defTabSz="287526">
              <a:spcBef>
                <a:spcPts val="2039"/>
              </a:spcBef>
              <a:defRPr sz="2240"/>
            </a:pPr>
            <a:r>
              <a:rPr lang="cs-CZ" sz="1547" dirty="0" err="1"/>
              <a:t>j</a:t>
            </a:r>
            <a:r>
              <a:rPr sz="1547" dirty="0" err="1"/>
              <a:t>ednofotonová</a:t>
            </a:r>
            <a:r>
              <a:rPr sz="1547" dirty="0"/>
              <a:t> </a:t>
            </a:r>
            <a:r>
              <a:rPr sz="1547" dirty="0" err="1"/>
              <a:t>emisní</a:t>
            </a:r>
            <a:r>
              <a:rPr sz="1547" dirty="0"/>
              <a:t> </a:t>
            </a:r>
            <a:r>
              <a:rPr sz="1547" dirty="0" err="1"/>
              <a:t>výpočetní</a:t>
            </a:r>
            <a:r>
              <a:rPr sz="1547" dirty="0"/>
              <a:t> </a:t>
            </a:r>
            <a:r>
              <a:rPr sz="1547" dirty="0" err="1"/>
              <a:t>tomografie</a:t>
            </a:r>
            <a:r>
              <a:rPr sz="1547" dirty="0"/>
              <a:t> </a:t>
            </a:r>
            <a:r>
              <a:rPr lang="cs-CZ" sz="1547" dirty="0"/>
              <a:t>(</a:t>
            </a:r>
            <a:r>
              <a:rPr sz="1547" dirty="0"/>
              <a:t>SPECT</a:t>
            </a:r>
            <a:r>
              <a:rPr lang="cs-CZ" sz="1547" dirty="0"/>
              <a:t>)</a:t>
            </a:r>
            <a:endParaRPr sz="1547" dirty="0"/>
          </a:p>
          <a:p>
            <a:pPr marL="218770" indent="-218770" defTabSz="287526">
              <a:spcBef>
                <a:spcPts val="2039"/>
              </a:spcBef>
              <a:defRPr sz="2240"/>
            </a:pPr>
            <a:r>
              <a:rPr lang="cs-CZ" sz="1547" dirty="0" err="1"/>
              <a:t>a</a:t>
            </a:r>
            <a:r>
              <a:rPr sz="1547" dirty="0" err="1"/>
              <a:t>ngiografie</a:t>
            </a:r>
            <a:endParaRPr sz="1547" dirty="0"/>
          </a:p>
          <a:p>
            <a:pPr marL="218770" indent="-218770" defTabSz="287526">
              <a:spcBef>
                <a:spcPts val="2039"/>
              </a:spcBef>
              <a:defRPr sz="2240"/>
            </a:pPr>
            <a:r>
              <a:rPr lang="cs-CZ" sz="1547" dirty="0" err="1"/>
              <a:t>v</a:t>
            </a:r>
            <a:r>
              <a:rPr sz="1547" dirty="0" err="1"/>
              <a:t>yšetření</a:t>
            </a:r>
            <a:r>
              <a:rPr sz="1547" dirty="0"/>
              <a:t> </a:t>
            </a:r>
            <a:r>
              <a:rPr sz="1547" dirty="0" err="1"/>
              <a:t>hlavy</a:t>
            </a:r>
            <a:r>
              <a:rPr sz="1547" dirty="0"/>
              <a:t> </a:t>
            </a:r>
            <a:r>
              <a:rPr sz="1547" dirty="0" err="1"/>
              <a:t>ultrazvukem</a:t>
            </a:r>
            <a:r>
              <a:rPr sz="1547" dirty="0"/>
              <a:t> - </a:t>
            </a:r>
            <a:r>
              <a:rPr sz="1547" dirty="0" err="1"/>
              <a:t>sonografie</a:t>
            </a:r>
            <a:endParaRPr sz="1547" dirty="0"/>
          </a:p>
        </p:txBody>
      </p:sp>
    </p:spTree>
    <p:extLst>
      <p:ext uri="{BB962C8B-B14F-4D97-AF65-F5344CB8AC3E}">
        <p14:creationId xmlns:p14="http://schemas.microsoft.com/office/powerpoint/2010/main" val="13692156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denzační stopa">
  <a:themeElements>
    <a:clrScheme name="Kondenzační stop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Kondenzační stop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denzační stop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3057</Words>
  <Application>Microsoft Office PowerPoint</Application>
  <PresentationFormat>Širokoúhlá obrazovka</PresentationFormat>
  <Paragraphs>176</Paragraphs>
  <Slides>22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Century Gothic</vt:lpstr>
      <vt:lpstr>Kondenzační stopa</vt:lpstr>
      <vt:lpstr>Poranění mozku</vt:lpstr>
      <vt:lpstr>Epidemiologie</vt:lpstr>
      <vt:lpstr>Patofyziologie</vt:lpstr>
      <vt:lpstr>Typy poranění mozku</vt:lpstr>
      <vt:lpstr>Prezentace aplikace PowerPoint</vt:lpstr>
      <vt:lpstr>Prezentace aplikace PowerPoint</vt:lpstr>
      <vt:lpstr>Poranění mozku lehké, střední a těžké</vt:lpstr>
      <vt:lpstr>Nejčastější posttraumatické komplikace - lékařské</vt:lpstr>
      <vt:lpstr>Metody vyšetření mozku</vt:lpstr>
      <vt:lpstr>Poruchy vědomí</vt:lpstr>
      <vt:lpstr>Prezentace aplikace PowerPoint</vt:lpstr>
      <vt:lpstr>Poškození KF a klinická diagnostika</vt:lpstr>
      <vt:lpstr>Mentální (inteligenční) testy</vt:lpstr>
      <vt:lpstr>Testy paměti</vt:lpstr>
      <vt:lpstr>Testy pozornosti</vt:lpstr>
      <vt:lpstr>Problém laterality</vt:lpstr>
      <vt:lpstr>Poruchy vizuální percepce </vt:lpstr>
      <vt:lpstr>Poruchy řeči</vt:lpstr>
      <vt:lpstr>Poruchy čtení</vt:lpstr>
      <vt:lpstr>Grafomotorika - kvalita písma a kresby</vt:lpstr>
      <vt:lpstr>FL, jejich fce a poruchy</vt:lpstr>
      <vt:lpstr>Diagnostika osobnosti a případné psychopatologie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Poranění mozku</dc:title>
  <dc:creator>Hana Přikrylová Kučerová</dc:creator>
  <cp:lastModifiedBy>Hana Přikrylová Kučerová</cp:lastModifiedBy>
  <cp:revision>2</cp:revision>
  <dcterms:created xsi:type="dcterms:W3CDTF">2019-10-29T07:24:43Z</dcterms:created>
  <dcterms:modified xsi:type="dcterms:W3CDTF">2019-11-13T07:47:54Z</dcterms:modified>
</cp:coreProperties>
</file>