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0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  <p:sldId id="302" r:id="rId34"/>
    <p:sldId id="286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303" r:id="rId44"/>
    <p:sldId id="298" r:id="rId45"/>
    <p:sldId id="297" r:id="rId46"/>
    <p:sldId id="299" r:id="rId47"/>
    <p:sldId id="301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err="1" smtClean="0"/>
              <a:t>Neurodegenerativní</a:t>
            </a:r>
            <a:r>
              <a:rPr lang="cs-CZ" dirty="0" smtClean="0"/>
              <a:t> onemocnění - demence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4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685010"/>
            <a:ext cx="10820400" cy="4172989"/>
          </a:xfrm>
        </p:spPr>
        <p:txBody>
          <a:bodyPr>
            <a:normAutofit/>
          </a:bodyPr>
          <a:lstStyle/>
          <a:p>
            <a:r>
              <a:rPr lang="cs-CZ" dirty="0" smtClean="0"/>
              <a:t>podstatou </a:t>
            </a:r>
            <a:r>
              <a:rPr lang="cs-CZ" dirty="0"/>
              <a:t>CJD je progresivní spongiformní (</a:t>
            </a:r>
            <a:r>
              <a:rPr lang="cs-CZ" dirty="0" err="1"/>
              <a:t>houbotvárná</a:t>
            </a:r>
            <a:r>
              <a:rPr lang="cs-CZ" dirty="0"/>
              <a:t>) </a:t>
            </a:r>
            <a:r>
              <a:rPr lang="cs-CZ" dirty="0" err="1"/>
              <a:t>vakuolizace</a:t>
            </a:r>
            <a:r>
              <a:rPr lang="cs-CZ" dirty="0"/>
              <a:t> mozkové tkáně, z čehož vyplývá celková </a:t>
            </a:r>
            <a:r>
              <a:rPr lang="cs-CZ" dirty="0" smtClean="0"/>
              <a:t>degenerace centrální nervové soustavy</a:t>
            </a:r>
          </a:p>
          <a:p>
            <a:r>
              <a:rPr lang="cs-CZ" dirty="0" err="1" smtClean="0"/>
              <a:t>Creutzfeldtova</a:t>
            </a:r>
            <a:r>
              <a:rPr lang="cs-CZ" dirty="0" smtClean="0"/>
              <a:t>–Jakobova </a:t>
            </a:r>
            <a:r>
              <a:rPr lang="cs-CZ" dirty="0"/>
              <a:t>nemoc tedy není nemocí ve smyslu nákazy živočicha odlišným organismem, jakými jsou např</a:t>
            </a:r>
            <a:r>
              <a:rPr lang="cs-CZ" dirty="0" smtClean="0"/>
              <a:t>. viry, bakterie či parazité, </a:t>
            </a:r>
            <a:r>
              <a:rPr lang="cs-CZ" dirty="0"/>
              <a:t>ale právě hromadění přirozeně se vyskytující molekuly, kterou tělo v její chorobné podobě </a:t>
            </a:r>
            <a:r>
              <a:rPr lang="cs-CZ" dirty="0" smtClean="0"/>
              <a:t>neumí metabolizovat </a:t>
            </a:r>
          </a:p>
          <a:p>
            <a:r>
              <a:rPr lang="cs-CZ" dirty="0" smtClean="0"/>
              <a:t>inkubační </a:t>
            </a:r>
            <a:r>
              <a:rPr lang="cs-CZ" dirty="0"/>
              <a:t>doba v případě variantní CJD (tedy zapříčiněné konzumací nemocné tkáně) se pohybuje v rozmezí 6 měsíců až 40 </a:t>
            </a:r>
            <a:r>
              <a:rPr lang="cs-CZ" dirty="0" smtClean="0"/>
              <a:t>let</a:t>
            </a:r>
          </a:p>
          <a:p>
            <a:pPr lvl="1"/>
            <a:r>
              <a:rPr lang="cs-CZ" dirty="0" smtClean="0"/>
              <a:t>proto </a:t>
            </a:r>
            <a:r>
              <a:rPr lang="cs-CZ" dirty="0"/>
              <a:t>také </a:t>
            </a:r>
            <a:r>
              <a:rPr lang="cs-CZ" dirty="0" smtClean="0"/>
              <a:t>darování krve </a:t>
            </a:r>
            <a:r>
              <a:rPr lang="cs-CZ" dirty="0"/>
              <a:t>není možné, pokud člověk pobýval v letech 1980–1996 ve </a:t>
            </a:r>
            <a:r>
              <a:rPr lang="cs-CZ" dirty="0" smtClean="0"/>
              <a:t>VB </a:t>
            </a:r>
            <a:r>
              <a:rPr lang="cs-CZ" dirty="0"/>
              <a:t>a </a:t>
            </a:r>
            <a:r>
              <a:rPr lang="cs-CZ" dirty="0" smtClean="0"/>
              <a:t>Francii </a:t>
            </a:r>
            <a:r>
              <a:rPr lang="cs-CZ" dirty="0"/>
              <a:t>déle než 6 </a:t>
            </a:r>
            <a:r>
              <a:rPr lang="cs-CZ" dirty="0" smtClean="0"/>
              <a:t>měsíců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6102" y="247651"/>
            <a:ext cx="2611755" cy="22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39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73430" y="756135"/>
            <a:ext cx="10352903" cy="1293028"/>
          </a:xfrm>
        </p:spPr>
        <p:txBody>
          <a:bodyPr/>
          <a:lstStyle/>
          <a:p>
            <a:r>
              <a:rPr lang="cs-CZ" dirty="0" smtClean="0"/>
              <a:t>Onemocnění s opakováním tripletů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rototypem -  </a:t>
            </a:r>
            <a:r>
              <a:rPr lang="cs-CZ" b="1" dirty="0" err="1" smtClean="0"/>
              <a:t>Huntingtonova</a:t>
            </a:r>
            <a:r>
              <a:rPr lang="cs-CZ" b="1" dirty="0" smtClean="0"/>
              <a:t> nemoc </a:t>
            </a:r>
            <a:r>
              <a:rPr lang="cs-CZ" dirty="0" smtClean="0"/>
              <a:t>– mutace genu, který kóduje protein </a:t>
            </a:r>
            <a:r>
              <a:rPr lang="cs-CZ" dirty="0" err="1" smtClean="0"/>
              <a:t>huntingtin</a:t>
            </a:r>
            <a:r>
              <a:rPr lang="cs-CZ" dirty="0" smtClean="0"/>
              <a:t>, na 4. chromozómu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čím je počet repetic vyšší, tím dříve choroba nastupuje a tím těžší má průběh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m</a:t>
            </a:r>
            <a:r>
              <a:rPr lang="cs-CZ" dirty="0" smtClean="0"/>
              <a:t>akroskopické změny v mozku odpovídají v 80% případů atrofii čelního laloku             s často přidruženým postižením i bílé hmoty, v 95% případů je patrná atrofie  </a:t>
            </a:r>
            <a:r>
              <a:rPr lang="cs-CZ" dirty="0" err="1" smtClean="0"/>
              <a:t>striata</a:t>
            </a:r>
            <a:endParaRPr lang="cs-CZ" dirty="0" smtClean="0"/>
          </a:p>
          <a:p>
            <a:pPr lvl="1">
              <a:lnSpc>
                <a:spcPct val="100000"/>
              </a:lnSpc>
            </a:pPr>
            <a:r>
              <a:rPr lang="cs-CZ" dirty="0"/>
              <a:t>n</a:t>
            </a:r>
            <a:r>
              <a:rPr lang="cs-CZ" dirty="0" smtClean="0"/>
              <a:t>ejpostiženější oblastí je ocas </a:t>
            </a:r>
            <a:r>
              <a:rPr lang="cs-CZ" dirty="0" err="1" smtClean="0"/>
              <a:t>nc</a:t>
            </a:r>
            <a:r>
              <a:rPr lang="cs-CZ" dirty="0" smtClean="0"/>
              <a:t>. </a:t>
            </a:r>
            <a:r>
              <a:rPr lang="cs-CZ" dirty="0" err="1" smtClean="0"/>
              <a:t>caudati</a:t>
            </a:r>
            <a:r>
              <a:rPr lang="cs-CZ" dirty="0" smtClean="0"/>
              <a:t> a kaudální část </a:t>
            </a:r>
            <a:r>
              <a:rPr lang="cs-CZ" dirty="0" err="1" smtClean="0"/>
              <a:t>putamen</a:t>
            </a:r>
            <a:endParaRPr lang="cs-CZ" dirty="0" smtClean="0"/>
          </a:p>
          <a:p>
            <a:pPr lvl="1"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ři vyšších stupních postižení atrofují </a:t>
            </a:r>
            <a:r>
              <a:rPr lang="cs-CZ" dirty="0" err="1" smtClean="0"/>
              <a:t>palidum</a:t>
            </a:r>
            <a:r>
              <a:rPr lang="cs-CZ" dirty="0" smtClean="0"/>
              <a:t>, čelní kůra, talamus, </a:t>
            </a:r>
            <a:r>
              <a:rPr lang="cs-CZ" dirty="0" err="1" smtClean="0"/>
              <a:t>nc</a:t>
            </a:r>
            <a:r>
              <a:rPr lang="cs-CZ" dirty="0" smtClean="0"/>
              <a:t>. </a:t>
            </a:r>
            <a:r>
              <a:rPr lang="cs-CZ" dirty="0" err="1"/>
              <a:t>s</a:t>
            </a:r>
            <a:r>
              <a:rPr lang="cs-CZ" dirty="0" err="1" smtClean="0"/>
              <a:t>ubthalamicus</a:t>
            </a:r>
            <a:r>
              <a:rPr lang="cs-CZ" dirty="0" smtClean="0"/>
              <a:t> a mozeček</a:t>
            </a:r>
          </a:p>
        </p:txBody>
      </p:sp>
    </p:spTree>
    <p:extLst>
      <p:ext uri="{BB962C8B-B14F-4D97-AF65-F5344CB8AC3E}">
        <p14:creationId xmlns:p14="http://schemas.microsoft.com/office/powerpoint/2010/main" val="189679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01550" y="764373"/>
            <a:ext cx="8610600" cy="1293028"/>
          </a:xfrm>
        </p:spPr>
        <p:txBody>
          <a:bodyPr/>
          <a:lstStyle/>
          <a:p>
            <a:r>
              <a:rPr lang="cs-CZ" dirty="0" smtClean="0"/>
              <a:t>Paměť u </a:t>
            </a:r>
            <a:r>
              <a:rPr lang="cs-CZ" dirty="0" err="1" smtClean="0"/>
              <a:t>parkinsonovy</a:t>
            </a:r>
            <a:r>
              <a:rPr lang="cs-CZ" dirty="0" smtClean="0"/>
              <a:t> nemoci (PN)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PN vzniká jako důsledek degenerativního zániku neuronů v </a:t>
            </a:r>
            <a:r>
              <a:rPr lang="cs-CZ" dirty="0" err="1" smtClean="0"/>
              <a:t>pars</a:t>
            </a:r>
            <a:r>
              <a:rPr lang="cs-CZ" dirty="0" smtClean="0"/>
              <a:t> </a:t>
            </a:r>
            <a:r>
              <a:rPr lang="cs-CZ" dirty="0" err="1" smtClean="0"/>
              <a:t>compacta</a:t>
            </a:r>
            <a:r>
              <a:rPr lang="cs-CZ" dirty="0" smtClean="0"/>
              <a:t> </a:t>
            </a:r>
            <a:r>
              <a:rPr lang="cs-CZ" dirty="0" err="1" smtClean="0"/>
              <a:t>substantiae</a:t>
            </a:r>
            <a:r>
              <a:rPr lang="cs-CZ" dirty="0" smtClean="0"/>
              <a:t> </a:t>
            </a:r>
            <a:r>
              <a:rPr lang="cs-CZ" dirty="0" err="1" smtClean="0"/>
              <a:t>nigrae</a:t>
            </a:r>
            <a:r>
              <a:rPr lang="cs-CZ" dirty="0" smtClean="0"/>
              <a:t> v mozkovém kmeni – to vede k nedostatku dopaminu              a jiných </a:t>
            </a:r>
            <a:r>
              <a:rPr lang="cs-CZ" dirty="0" err="1" smtClean="0"/>
              <a:t>neuromediátorů</a:t>
            </a:r>
            <a:r>
              <a:rPr lang="cs-CZ" dirty="0" smtClean="0"/>
              <a:t> v bazálních gangliích mozku (BG)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BG – systém, který interakcí s mozkovou kůrou zajišťuje řadu kognitivních, dále </a:t>
            </a:r>
            <a:r>
              <a:rPr lang="cs-CZ" dirty="0" err="1" smtClean="0"/>
              <a:t>skeletomotorických</a:t>
            </a:r>
            <a:r>
              <a:rPr lang="cs-CZ" dirty="0" smtClean="0"/>
              <a:t>, okulomotorických a emočních </a:t>
            </a:r>
            <a:r>
              <a:rPr lang="cs-CZ" dirty="0" err="1" smtClean="0"/>
              <a:t>fcí</a:t>
            </a:r>
            <a:endParaRPr lang="cs-CZ" dirty="0" smtClean="0"/>
          </a:p>
          <a:p>
            <a:pPr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ostižení paměti se považuje za nespecifický projev rozvoje KD u PN, který  se rozvíjí u většiny pacientů (až u 78% do 8 let od začátku nemoci) postupně do obrazu demence</a:t>
            </a:r>
          </a:p>
          <a:p>
            <a:pPr>
              <a:lnSpc>
                <a:spcPct val="100000"/>
              </a:lnSpc>
            </a:pPr>
            <a:r>
              <a:rPr lang="cs-CZ" dirty="0"/>
              <a:t>n</a:t>
            </a:r>
            <a:r>
              <a:rPr lang="cs-CZ" dirty="0" smtClean="0"/>
              <a:t>ěkteré paměťové komponenty jsou postižené, jiné relativně zachovalé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679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13222" y="195962"/>
            <a:ext cx="8610600" cy="1293028"/>
          </a:xfrm>
        </p:spPr>
        <p:txBody>
          <a:bodyPr/>
          <a:lstStyle/>
          <a:p>
            <a:r>
              <a:rPr lang="cs-CZ" dirty="0" smtClean="0"/>
              <a:t>Krátkodobá paměť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2465" y="1276865"/>
            <a:ext cx="11450594" cy="5321643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cs-CZ" dirty="0"/>
              <a:t>p</a:t>
            </a:r>
            <a:r>
              <a:rPr lang="cs-CZ" dirty="0" smtClean="0"/>
              <a:t>asivní a bezprostřední opakování sekvence čísel – krátkodobá sluchová paměť – většinou nenarušena, a to i u pacientů s pozdním začátkem PN, i chabou odpovědí na léčbu pomocí L-</a:t>
            </a:r>
            <a:r>
              <a:rPr lang="cs-CZ" dirty="0" err="1" smtClean="0"/>
              <a:t>dopy</a:t>
            </a:r>
            <a:r>
              <a:rPr lang="cs-CZ" dirty="0" smtClean="0"/>
              <a:t>, nebo syndromem demence</a:t>
            </a:r>
          </a:p>
          <a:p>
            <a:pPr>
              <a:lnSpc>
                <a:spcPct val="110000"/>
              </a:lnSpc>
            </a:pPr>
            <a:r>
              <a:rPr lang="cs-CZ" dirty="0"/>
              <a:t>u</a:t>
            </a:r>
            <a:r>
              <a:rPr lang="cs-CZ" dirty="0" smtClean="0"/>
              <a:t>spořádání čísel a písmen z WMS-III – výkon klesne na úroveň pacientů s AN – deficit se zlepšuje po terapii L-</a:t>
            </a:r>
            <a:r>
              <a:rPr lang="cs-CZ" dirty="0" err="1" smtClean="0"/>
              <a:t>dopou</a:t>
            </a:r>
            <a:r>
              <a:rPr lang="cs-CZ" dirty="0" smtClean="0"/>
              <a:t> – </a:t>
            </a:r>
            <a:r>
              <a:rPr lang="cs-CZ" b="1" dirty="0" smtClean="0"/>
              <a:t>pracovní paměť je jednou z KF ovlivnitelných </a:t>
            </a:r>
            <a:r>
              <a:rPr lang="cs-CZ" b="1" dirty="0" err="1" smtClean="0"/>
              <a:t>dopaminergní</a:t>
            </a:r>
            <a:r>
              <a:rPr lang="cs-CZ" b="1" dirty="0" smtClean="0"/>
              <a:t> modulací</a:t>
            </a:r>
          </a:p>
          <a:p>
            <a:pPr>
              <a:lnSpc>
                <a:spcPct val="110000"/>
              </a:lnSpc>
            </a:pPr>
            <a:r>
              <a:rPr lang="cs-CZ" dirty="0"/>
              <a:t>p</a:t>
            </a:r>
            <a:r>
              <a:rPr lang="cs-CZ" dirty="0" smtClean="0"/>
              <a:t>rostorová pracovní paměť – narušena, předpoklad, že se jedná o poruchu zrakově-prostorového náčrtníku v rámci systému pracovní paměti; jiná hypotéza ji vztahuje                    k poruše exekutivních </a:t>
            </a:r>
            <a:r>
              <a:rPr lang="cs-CZ" dirty="0" err="1" smtClean="0"/>
              <a:t>fcí</a:t>
            </a:r>
            <a:r>
              <a:rPr lang="cs-CZ" dirty="0" smtClean="0"/>
              <a:t>, tj. centrální exekutivy v pracovní paměti, přičemž </a:t>
            </a:r>
            <a:r>
              <a:rPr lang="cs-CZ" dirty="0" err="1" smtClean="0"/>
              <a:t>vizuo</a:t>
            </a:r>
            <a:r>
              <a:rPr lang="cs-CZ" dirty="0" smtClean="0"/>
              <a:t>-prostorový náčrtník nemusí být narušen</a:t>
            </a:r>
          </a:p>
          <a:p>
            <a:pPr lvl="1">
              <a:lnSpc>
                <a:spcPct val="110000"/>
              </a:lnSpc>
            </a:pPr>
            <a:r>
              <a:rPr lang="cs-CZ" b="1" dirty="0"/>
              <a:t>n</a:t>
            </a:r>
            <a:r>
              <a:rPr lang="cs-CZ" b="1" dirty="0" smtClean="0"/>
              <a:t>arušená centrální exekutiva </a:t>
            </a:r>
            <a:r>
              <a:rPr lang="cs-CZ" dirty="0" smtClean="0"/>
              <a:t>vysvětluje deficity v kapacitě pracovní paměti v řadě úloh – iniciace či udržení efektivní strategie</a:t>
            </a:r>
          </a:p>
          <a:p>
            <a:pPr>
              <a:lnSpc>
                <a:spcPct val="110000"/>
              </a:lnSpc>
            </a:pPr>
            <a:r>
              <a:rPr lang="cs-CZ" b="1" dirty="0"/>
              <a:t>d</a:t>
            </a:r>
            <a:r>
              <a:rPr lang="cs-CZ" b="1" dirty="0" smtClean="0"/>
              <a:t>eficit v pracovní paměti je prokazatelnou součástí KD, souvisí s exekutivními procesy               a jsou to pravděpodobně </a:t>
            </a:r>
            <a:r>
              <a:rPr lang="cs-CZ" b="1" dirty="0" err="1" smtClean="0"/>
              <a:t>striatofrontální</a:t>
            </a:r>
            <a:r>
              <a:rPr lang="cs-CZ" b="1" dirty="0" smtClean="0"/>
              <a:t> okruhy</a:t>
            </a:r>
            <a:r>
              <a:rPr lang="cs-CZ" dirty="0" smtClean="0"/>
              <a:t>, které ovlivňují činnost pracovní paměti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696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Dlouhodobá paměť - explicitní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057401"/>
            <a:ext cx="10820400" cy="458229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dirty="0"/>
              <a:t>o</a:t>
            </a:r>
            <a:r>
              <a:rPr lang="cs-CZ" dirty="0" smtClean="0"/>
              <a:t>dvislá od vědomého vyhledávání a vybavení</a:t>
            </a:r>
          </a:p>
          <a:p>
            <a:pPr>
              <a:lnSpc>
                <a:spcPct val="100000"/>
              </a:lnSpc>
            </a:pPr>
            <a:r>
              <a:rPr lang="cs-CZ" dirty="0"/>
              <a:t>d</a:t>
            </a:r>
            <a:r>
              <a:rPr lang="cs-CZ" dirty="0" smtClean="0"/>
              <a:t>eficit ve vybavení je přítomen již u PN s raným začátkem a významně se nemění ani u PN s pozdním začátkem; také i u neléčené PN – není tedy důsledkem </a:t>
            </a:r>
            <a:r>
              <a:rPr lang="cs-CZ" dirty="0" err="1" smtClean="0"/>
              <a:t>dopaminergní</a:t>
            </a:r>
            <a:r>
              <a:rPr lang="cs-CZ" dirty="0" smtClean="0"/>
              <a:t> léčby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z</a:t>
            </a:r>
            <a:r>
              <a:rPr lang="cs-CZ" dirty="0" smtClean="0"/>
              <a:t>achována </a:t>
            </a:r>
            <a:r>
              <a:rPr lang="cs-CZ" dirty="0" err="1" smtClean="0"/>
              <a:t>rekognice</a:t>
            </a:r>
            <a:r>
              <a:rPr lang="cs-CZ" dirty="0" smtClean="0"/>
              <a:t> u verbálního i zrakově-prostorového materiálu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k</a:t>
            </a:r>
            <a:r>
              <a:rPr lang="cs-CZ" dirty="0" smtClean="0"/>
              <a:t>řivka učení se jeví být srovnatelná se ZO bez ztráty informace po oddálení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deficity v rychlosti učení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n</a:t>
            </a:r>
            <a:r>
              <a:rPr lang="cs-CZ" dirty="0" smtClean="0"/>
              <a:t>ápověda může zvýšit paměťový výkon na normu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l</a:t>
            </a:r>
            <a:r>
              <a:rPr lang="cs-CZ" dirty="0" smtClean="0"/>
              <a:t>ze pozorovat disociaci mezi zachovalým záměrným učením a narušeným náhodným učení</a:t>
            </a:r>
          </a:p>
          <a:p>
            <a:pPr lvl="2">
              <a:lnSpc>
                <a:spcPct val="100000"/>
              </a:lnSpc>
            </a:pPr>
            <a:r>
              <a:rPr lang="cs-CZ" dirty="0" smtClean="0"/>
              <a:t>svědčí o vlivu pozornostních zdrojů na poruchu paměti u PN</a:t>
            </a:r>
          </a:p>
          <a:p>
            <a:pPr lvl="1"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002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orucha paměti frontálního typu – zejména tam, kde je potřeba strategické plánování</a:t>
            </a:r>
          </a:p>
          <a:p>
            <a:r>
              <a:rPr lang="cs-CZ" dirty="0"/>
              <a:t>z</a:t>
            </a:r>
            <a:r>
              <a:rPr lang="cs-CZ" dirty="0" smtClean="0"/>
              <a:t>rakově-prostorová explicitní paměť – postižena vizuální </a:t>
            </a:r>
            <a:r>
              <a:rPr lang="cs-CZ" dirty="0" err="1" smtClean="0"/>
              <a:t>rekognice</a:t>
            </a:r>
            <a:r>
              <a:rPr lang="cs-CZ" dirty="0" smtClean="0"/>
              <a:t>,                        i u rozpoznávání tváří</a:t>
            </a:r>
          </a:p>
          <a:p>
            <a:r>
              <a:rPr lang="cs-CZ" dirty="0"/>
              <a:t>d</a:t>
            </a:r>
            <a:r>
              <a:rPr lang="cs-CZ" dirty="0" smtClean="0"/>
              <a:t>louhodobá paměť a její subsystém epizodická paměť je u pacientů se syndromem demence významně postižená – míra postižení retrográdní paměti (30-40 let zpět) nemá časový gradient (postižení je rovnoměrné směrem do minulosti), výrazný deficit ve vyhledávání (s vodítky se může vybavení výrazně zlepšit)</a:t>
            </a:r>
          </a:p>
          <a:p>
            <a:r>
              <a:rPr lang="cs-CZ" dirty="0" smtClean="0"/>
              <a:t>X sémantická paměť u PN bez syndromu demence zachovalá, avšak obtíže ve vyhledání informací sémantické povahy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66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 explicitní paměť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šechny paměťové úkoly, které jsou citlivé na </a:t>
            </a:r>
            <a:r>
              <a:rPr lang="cs-CZ" dirty="0" err="1" smtClean="0"/>
              <a:t>dysfci</a:t>
            </a:r>
            <a:r>
              <a:rPr lang="cs-CZ" dirty="0" smtClean="0"/>
              <a:t> FL – tj. jsou závislé na spontánní tvorbě efektivní strategie, jak se daný materiál učit – jsou u PN podprůměrné</a:t>
            </a:r>
          </a:p>
          <a:p>
            <a:r>
              <a:rPr lang="cs-CZ" dirty="0"/>
              <a:t>e</a:t>
            </a:r>
            <a:r>
              <a:rPr lang="cs-CZ" dirty="0" smtClean="0"/>
              <a:t>xistuje korelace mezi mírou poruchy paměti a exekutivní </a:t>
            </a:r>
            <a:r>
              <a:rPr lang="cs-CZ" dirty="0" err="1" smtClean="0"/>
              <a:t>dysfcí</a:t>
            </a:r>
            <a:endParaRPr lang="cs-CZ" dirty="0" smtClean="0"/>
          </a:p>
          <a:p>
            <a:r>
              <a:rPr lang="cs-CZ" dirty="0"/>
              <a:t>m</a:t>
            </a:r>
            <a:r>
              <a:rPr lang="cs-CZ" dirty="0" smtClean="0"/>
              <a:t>íra paměťového deficitu souvisí s délkou a průběhem PN</a:t>
            </a:r>
          </a:p>
          <a:p>
            <a:r>
              <a:rPr lang="cs-CZ" dirty="0" smtClean="0"/>
              <a:t>+ porucha paměti hipokampálního typu – rozvíjí se až v pozdějších fázích,               u PN se syndromem demence či u MCI u PN</a:t>
            </a:r>
          </a:p>
        </p:txBody>
      </p:sp>
    </p:spTree>
    <p:extLst>
      <p:ext uri="{BB962C8B-B14F-4D97-AF65-F5344CB8AC3E}">
        <p14:creationId xmlns:p14="http://schemas.microsoft.com/office/powerpoint/2010/main" val="272278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Implicitní paměť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eficit v procedurálním učení a paměti</a:t>
            </a:r>
          </a:p>
          <a:p>
            <a:pPr lvl="1"/>
            <a:r>
              <a:rPr lang="cs-CZ" dirty="0" smtClean="0"/>
              <a:t>závisí na </a:t>
            </a:r>
            <a:r>
              <a:rPr lang="cs-CZ" dirty="0" err="1" smtClean="0"/>
              <a:t>intengritě</a:t>
            </a:r>
            <a:r>
              <a:rPr lang="cs-CZ" dirty="0" smtClean="0"/>
              <a:t> BG, klíčová role </a:t>
            </a:r>
            <a:r>
              <a:rPr lang="cs-CZ" dirty="0" err="1" smtClean="0"/>
              <a:t>nucleus</a:t>
            </a:r>
            <a:r>
              <a:rPr lang="cs-CZ" dirty="0" smtClean="0"/>
              <a:t> </a:t>
            </a:r>
            <a:r>
              <a:rPr lang="cs-CZ" dirty="0" err="1" smtClean="0"/>
              <a:t>caudatus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926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73431" y="0"/>
            <a:ext cx="8610600" cy="1293028"/>
          </a:xfrm>
        </p:spPr>
        <p:txBody>
          <a:bodyPr/>
          <a:lstStyle/>
          <a:p>
            <a:r>
              <a:rPr lang="cs-CZ" dirty="0" smtClean="0"/>
              <a:t>Vyšetření paměti u PN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2557"/>
            <a:ext cx="5410200" cy="5126259"/>
          </a:xfrm>
        </p:spPr>
        <p:txBody>
          <a:bodyPr>
            <a:normAutofit/>
          </a:bodyPr>
          <a:lstStyle/>
          <a:p>
            <a:r>
              <a:rPr lang="cs-CZ" b="1" dirty="0"/>
              <a:t>m</a:t>
            </a:r>
            <a:r>
              <a:rPr lang="cs-CZ" b="1" dirty="0" smtClean="0"/>
              <a:t>írná kognitivní porucha (MCI) </a:t>
            </a:r>
            <a:r>
              <a:rPr lang="cs-CZ" dirty="0" smtClean="0"/>
              <a:t>u PN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tadium mezi normálním stárnutím                                                                                      a </a:t>
            </a:r>
            <a:r>
              <a:rPr lang="cs-CZ" dirty="0" err="1" smtClean="0"/>
              <a:t>sy</a:t>
            </a:r>
            <a:r>
              <a:rPr lang="cs-CZ" dirty="0" smtClean="0"/>
              <a:t> demence</a:t>
            </a:r>
          </a:p>
          <a:p>
            <a:pPr lvl="1"/>
            <a:r>
              <a:rPr lang="cs-CZ" dirty="0"/>
              <a:t>m</a:t>
            </a:r>
            <a:r>
              <a:rPr lang="cs-CZ" dirty="0" smtClean="0"/>
              <a:t>ůže být znakem přechodu                                                                                                  do syndromu demence u PN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rvní úroveň vyšetření kognitivní                                                                                    výkonnosti – </a:t>
            </a:r>
            <a:r>
              <a:rPr lang="cs-CZ" sz="1400" dirty="0" smtClean="0"/>
              <a:t>je orientační, nerozlišuje podtypy                                                                                                                              </a:t>
            </a:r>
            <a:r>
              <a:rPr lang="cs-CZ" dirty="0" smtClean="0"/>
              <a:t>a druhá úroveň –                                                                                                           </a:t>
            </a:r>
            <a:r>
              <a:rPr lang="cs-CZ" sz="1600" dirty="0" smtClean="0"/>
              <a:t>komplexní NPS vyšetření</a:t>
            </a:r>
          </a:p>
          <a:p>
            <a:pPr lvl="1"/>
            <a:r>
              <a:rPr lang="cs-CZ" dirty="0" smtClean="0"/>
              <a:t>algoritmus </a:t>
            </a:r>
            <a:r>
              <a:rPr lang="cs-CZ" dirty="0"/>
              <a:t>– z doporučených testů by měly být použity dva libovolné testy (ne více ani méně), měly by zahrnovat verbální i vizuální komponentu</a:t>
            </a:r>
          </a:p>
          <a:p>
            <a:pPr lvl="1"/>
            <a:r>
              <a:rPr lang="cs-CZ" dirty="0" smtClean="0"/>
              <a:t>MCI </a:t>
            </a:r>
            <a:r>
              <a:rPr lang="cs-CZ" dirty="0"/>
              <a:t>u PN – pokud je výkon v rozmezí -1 až – 2 </a:t>
            </a:r>
            <a:r>
              <a:rPr lang="cs-CZ" dirty="0" smtClean="0"/>
              <a:t>SD + </a:t>
            </a:r>
            <a:r>
              <a:rPr lang="cs-CZ" dirty="0"/>
              <a:t>bez poruchy aktivit denního života</a:t>
            </a:r>
          </a:p>
          <a:p>
            <a:pPr lvl="1"/>
            <a:endParaRPr lang="cs-CZ" dirty="0" smtClean="0"/>
          </a:p>
        </p:txBody>
      </p:sp>
      <p:pic>
        <p:nvPicPr>
          <p:cNvPr id="4" name="Picture 7"/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6093776" y="746292"/>
            <a:ext cx="5298948" cy="666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5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Sy</a:t>
            </a:r>
            <a:r>
              <a:rPr lang="cs-CZ" dirty="0" smtClean="0"/>
              <a:t> demence u PN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</a:t>
            </a:r>
            <a:r>
              <a:rPr lang="cs-CZ" dirty="0" smtClean="0"/>
              <a:t>utná součinnost neurologa a neuropsychologa + diagnostika poruch paměti hraje zásadní roli</a:t>
            </a:r>
          </a:p>
          <a:p>
            <a:r>
              <a:rPr lang="cs-CZ" dirty="0" smtClean="0"/>
              <a:t>RAVLT a Test 16 slov</a:t>
            </a:r>
          </a:p>
          <a:p>
            <a:r>
              <a:rPr lang="cs-CZ" dirty="0"/>
              <a:t>d</a:t>
            </a:r>
            <a:r>
              <a:rPr lang="cs-CZ" dirty="0" smtClean="0"/>
              <a:t>eficit by měl být větší než – 2 SD + deficit v aktivitách běžného denního života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071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18273" y="673755"/>
            <a:ext cx="9677400" cy="1293028"/>
          </a:xfrm>
        </p:spPr>
        <p:txBody>
          <a:bodyPr>
            <a:noAutofit/>
          </a:bodyPr>
          <a:lstStyle/>
          <a:p>
            <a:r>
              <a:rPr lang="cs-CZ" dirty="0" smtClean="0"/>
              <a:t>Neuropatologický obraz                         – v kostce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9021" y="1966783"/>
            <a:ext cx="10820400" cy="481152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dirty="0"/>
              <a:t>v</a:t>
            </a:r>
            <a:r>
              <a:rPr lang="cs-CZ" dirty="0" smtClean="0"/>
              <a:t>yznačují se postupným zánikem specifické skupiny neuronů, což přímo ovlivňuje klinické projevy dané nemoci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podstatou je proces ukládání určitého – pro dané onemocnění typického – proteinu do mozkové tkáně v kombinaci s obecnými mechanizmy </a:t>
            </a:r>
            <a:r>
              <a:rPr lang="cs-CZ" dirty="0" err="1" smtClean="0"/>
              <a:t>apoptózy</a:t>
            </a:r>
            <a:r>
              <a:rPr lang="cs-CZ" dirty="0" smtClean="0"/>
              <a:t> (řízené smrti buňky)</a:t>
            </a:r>
          </a:p>
          <a:p>
            <a:pPr>
              <a:lnSpc>
                <a:spcPct val="100000"/>
              </a:lnSpc>
            </a:pPr>
            <a:r>
              <a:rPr lang="cs-CZ" dirty="0"/>
              <a:t>u</a:t>
            </a:r>
            <a:r>
              <a:rPr lang="cs-CZ" dirty="0" smtClean="0"/>
              <a:t> většiny onemocnění existují i geneticky podmíněné hereditární formy</a:t>
            </a:r>
          </a:p>
          <a:p>
            <a:pPr>
              <a:lnSpc>
                <a:spcPct val="100000"/>
              </a:lnSpc>
            </a:pPr>
            <a:r>
              <a:rPr lang="cs-CZ" dirty="0"/>
              <a:t>d</a:t>
            </a:r>
            <a:r>
              <a:rPr lang="cs-CZ" dirty="0" smtClean="0"/>
              <a:t>efinitivní potvrzení nemoci vyžaduje neuropatologický průkaz depozita klíčového patogenního proteinu v mozkové tkání (odběr vzorku probíhá výjimečně biopsií, nejčastěji post </a:t>
            </a:r>
            <a:r>
              <a:rPr lang="cs-CZ" dirty="0" err="1" smtClean="0"/>
              <a:t>mortem</a:t>
            </a:r>
            <a:r>
              <a:rPr lang="cs-CZ" dirty="0" smtClean="0"/>
              <a:t> – autopsie) nebo nález kauzální mutace v genetickém vyšetření u pacienta s klinicky manifestním onemocněním</a:t>
            </a:r>
          </a:p>
          <a:p>
            <a:pPr>
              <a:lnSpc>
                <a:spcPct val="100000"/>
              </a:lnSpc>
            </a:pPr>
            <a:r>
              <a:rPr lang="cs-CZ" dirty="0"/>
              <a:t>n</a:t>
            </a:r>
            <a:r>
              <a:rPr lang="cs-CZ" dirty="0" smtClean="0"/>
              <a:t>esoulad mezi klinickou dg a neuropatologickým průkazem nemoci                          až v 15-20%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297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0"/>
            <a:ext cx="8610600" cy="1293028"/>
          </a:xfrm>
        </p:spPr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470581"/>
            <a:ext cx="10820400" cy="5241304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cs-CZ" dirty="0"/>
              <a:t>p</a:t>
            </a:r>
            <a:r>
              <a:rPr lang="cs-CZ" dirty="0" smtClean="0"/>
              <a:t>rvním znakem je deplece dopaminu – vede k poruše regulace BG a </a:t>
            </a:r>
            <a:r>
              <a:rPr lang="cs-CZ" dirty="0" err="1" smtClean="0"/>
              <a:t>dysfci</a:t>
            </a:r>
            <a:r>
              <a:rPr lang="cs-CZ" dirty="0" smtClean="0"/>
              <a:t> FL – deficity lze pozorovat v testech EF – </a:t>
            </a:r>
            <a:r>
              <a:rPr lang="cs-CZ" dirty="0" err="1" smtClean="0"/>
              <a:t>Stroopův</a:t>
            </a:r>
            <a:r>
              <a:rPr lang="cs-CZ" dirty="0" smtClean="0"/>
              <a:t> test, Test cesty B, WCST</a:t>
            </a:r>
          </a:p>
          <a:p>
            <a:pPr>
              <a:lnSpc>
                <a:spcPct val="110000"/>
              </a:lnSpc>
            </a:pPr>
            <a:r>
              <a:rPr lang="cs-CZ" dirty="0"/>
              <a:t>t</a:t>
            </a:r>
            <a:r>
              <a:rPr lang="cs-CZ" dirty="0" smtClean="0"/>
              <a:t>yto deficity je vidět nepřímo např. v RAVLT- jako kolísající či chabě stoupající křivku učení, silnější vliv interference, vyšší procento chyb v opakování, mírně horší volné vybavení oproti zlepšení v </a:t>
            </a:r>
            <a:r>
              <a:rPr lang="cs-CZ" dirty="0" err="1" smtClean="0"/>
              <a:t>rekognici</a:t>
            </a:r>
            <a:endParaRPr lang="cs-CZ" dirty="0" smtClean="0"/>
          </a:p>
          <a:p>
            <a:pPr>
              <a:lnSpc>
                <a:spcPct val="110000"/>
              </a:lnSpc>
            </a:pPr>
            <a:r>
              <a:rPr lang="cs-CZ" dirty="0"/>
              <a:t>i</a:t>
            </a:r>
            <a:r>
              <a:rPr lang="cs-CZ" dirty="0" smtClean="0"/>
              <a:t> v časných fázích – klinický obraz připomínající frontální </a:t>
            </a:r>
            <a:r>
              <a:rPr lang="cs-CZ" dirty="0" err="1" smtClean="0"/>
              <a:t>sy</a:t>
            </a:r>
            <a:r>
              <a:rPr lang="cs-CZ" dirty="0" smtClean="0"/>
              <a:t> – frontální porucha paměti</a:t>
            </a:r>
          </a:p>
          <a:p>
            <a:pPr>
              <a:lnSpc>
                <a:spcPct val="110000"/>
              </a:lnSpc>
            </a:pPr>
            <a:r>
              <a:rPr lang="cs-CZ" dirty="0"/>
              <a:t>s</a:t>
            </a:r>
            <a:r>
              <a:rPr lang="cs-CZ" dirty="0" smtClean="0"/>
              <a:t> postupem onemocnění – </a:t>
            </a:r>
            <a:r>
              <a:rPr lang="cs-CZ" dirty="0" err="1" smtClean="0"/>
              <a:t>sy</a:t>
            </a:r>
            <a:r>
              <a:rPr lang="cs-CZ" dirty="0" smtClean="0"/>
              <a:t> demence – nejen typický subkortikální paměťový deficit, ale i primární poruchy výbavnosti</a:t>
            </a:r>
          </a:p>
          <a:p>
            <a:pPr>
              <a:lnSpc>
                <a:spcPct val="110000"/>
              </a:lnSpc>
            </a:pPr>
            <a:r>
              <a:rPr lang="cs-CZ" dirty="0"/>
              <a:t>j</a:t>
            </a:r>
            <a:r>
              <a:rPr lang="cs-CZ" dirty="0" smtClean="0"/>
              <a:t>ednosměrná disociace – zachovalá explicitní oproti deficitu implicitní paměti u PN – na klinické úrovni manifestace poruchou chůze (doména neurologů)</a:t>
            </a:r>
          </a:p>
          <a:p>
            <a:pPr>
              <a:lnSpc>
                <a:spcPct val="110000"/>
              </a:lnSpc>
            </a:pPr>
            <a:r>
              <a:rPr lang="cs-CZ" dirty="0" smtClean="0"/>
              <a:t>MCI i </a:t>
            </a:r>
            <a:r>
              <a:rPr lang="cs-CZ" dirty="0" err="1" smtClean="0"/>
              <a:t>sy</a:t>
            </a:r>
            <a:r>
              <a:rPr lang="cs-CZ" dirty="0" smtClean="0"/>
              <a:t> demence – spektrum kognitivních poruch – od paměťových přes exekutivní, </a:t>
            </a:r>
            <a:r>
              <a:rPr lang="cs-CZ" dirty="0" err="1" smtClean="0"/>
              <a:t>vizuospaciální</a:t>
            </a:r>
            <a:r>
              <a:rPr lang="cs-CZ" dirty="0" smtClean="0"/>
              <a:t> až po motorické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28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Alzheimerova nemoc (AN)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 err="1"/>
              <a:t>n</a:t>
            </a:r>
            <a:r>
              <a:rPr lang="cs-CZ" dirty="0" err="1" smtClean="0"/>
              <a:t>eurodegenerativní</a:t>
            </a:r>
            <a:r>
              <a:rPr lang="cs-CZ" dirty="0" smtClean="0"/>
              <a:t> onemocnění vedoucí v pozdních stádiích k demenci</a:t>
            </a:r>
          </a:p>
          <a:p>
            <a:pPr>
              <a:lnSpc>
                <a:spcPct val="100000"/>
              </a:lnSpc>
            </a:pPr>
            <a:r>
              <a:rPr lang="cs-CZ" dirty="0"/>
              <a:t>n</a:t>
            </a:r>
            <a:r>
              <a:rPr lang="cs-CZ" dirty="0" smtClean="0"/>
              <a:t>ejčastější příčinou nesoběstačnosti ve starším věku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novodobá „epidemie“</a:t>
            </a:r>
          </a:p>
          <a:p>
            <a:pPr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atofyziologický základ – ukládání beta-amyloidu a tvorba senilních (neuritických) plak – začíná již v preklinickém stadiu cca 15 let před začátkem demence</a:t>
            </a:r>
          </a:p>
          <a:p>
            <a:pPr>
              <a:lnSpc>
                <a:spcPct val="100000"/>
              </a:lnSpc>
            </a:pPr>
            <a:r>
              <a:rPr lang="cs-CZ" dirty="0"/>
              <a:t>z</a:t>
            </a:r>
            <a:r>
              <a:rPr lang="cs-CZ" dirty="0" smtClean="0"/>
              <a:t> hlediska narušení kognitivní výkonnosti se může AN v průběhu času projevovat několika typickými způsoby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847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368447"/>
            <a:ext cx="8610600" cy="1293028"/>
          </a:xfrm>
        </p:spPr>
        <p:txBody>
          <a:bodyPr/>
          <a:lstStyle/>
          <a:p>
            <a:r>
              <a:rPr lang="cs-CZ" dirty="0" smtClean="0"/>
              <a:t>Amnestická varianta 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475" y="1923068"/>
            <a:ext cx="11265030" cy="475110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dirty="0"/>
              <a:t>č</a:t>
            </a:r>
            <a:r>
              <a:rPr lang="cs-CZ" dirty="0" smtClean="0"/>
              <a:t>asná porucha čtení a recentní paměti</a:t>
            </a:r>
          </a:p>
          <a:p>
            <a:pPr>
              <a:lnSpc>
                <a:spcPct val="110000"/>
              </a:lnSpc>
            </a:pPr>
            <a:r>
              <a:rPr lang="cs-CZ" dirty="0"/>
              <a:t>n</a:t>
            </a:r>
            <a:r>
              <a:rPr lang="cs-CZ" dirty="0" smtClean="0"/>
              <a:t>ásledují potíže při hledání slov, horší orientace v prostoru</a:t>
            </a:r>
          </a:p>
          <a:p>
            <a:pPr>
              <a:lnSpc>
                <a:spcPct val="110000"/>
              </a:lnSpc>
            </a:pPr>
            <a:r>
              <a:rPr lang="cs-CZ" dirty="0"/>
              <a:t>p</a:t>
            </a:r>
            <a:r>
              <a:rPr lang="cs-CZ" dirty="0" smtClean="0"/>
              <a:t>roblémy uvědomit si chorobu – </a:t>
            </a:r>
            <a:r>
              <a:rPr lang="cs-CZ" dirty="0" err="1" smtClean="0"/>
              <a:t>anozognózie</a:t>
            </a:r>
            <a:endParaRPr lang="cs-CZ" dirty="0" smtClean="0"/>
          </a:p>
          <a:p>
            <a:pPr>
              <a:lnSpc>
                <a:spcPct val="110000"/>
              </a:lnSpc>
            </a:pPr>
            <a:r>
              <a:rPr lang="cs-CZ" dirty="0"/>
              <a:t>p</a:t>
            </a:r>
            <a:r>
              <a:rPr lang="cs-CZ" dirty="0" smtClean="0"/>
              <a:t>řidává se postižení komplexních </a:t>
            </a:r>
            <a:r>
              <a:rPr lang="cs-CZ" dirty="0" err="1" smtClean="0"/>
              <a:t>vizuokonstruktivních</a:t>
            </a:r>
            <a:r>
              <a:rPr lang="cs-CZ" dirty="0" smtClean="0"/>
              <a:t> </a:t>
            </a:r>
            <a:r>
              <a:rPr lang="cs-CZ" dirty="0" err="1" smtClean="0"/>
              <a:t>fcí</a:t>
            </a:r>
            <a:endParaRPr lang="cs-CZ" dirty="0" smtClean="0"/>
          </a:p>
          <a:p>
            <a:pPr>
              <a:lnSpc>
                <a:spcPct val="110000"/>
              </a:lnSpc>
            </a:pPr>
            <a:r>
              <a:rPr lang="cs-CZ" dirty="0"/>
              <a:t>r</a:t>
            </a:r>
            <a:r>
              <a:rPr lang="cs-CZ" dirty="0" smtClean="0"/>
              <a:t>elativně ušetřeny až do pozdních stádií zůstávají primární senzitivní a motorické oblasti, proto pacienti nemají nápadnější postižení chůze a hybnosti</a:t>
            </a:r>
          </a:p>
          <a:p>
            <a:pPr>
              <a:lnSpc>
                <a:spcPct val="110000"/>
              </a:lnSpc>
            </a:pPr>
            <a:r>
              <a:rPr lang="cs-CZ" dirty="0"/>
              <a:t>p</a:t>
            </a:r>
            <a:r>
              <a:rPr lang="cs-CZ" dirty="0" smtClean="0"/>
              <a:t>acient s AN může dlouho vypadat jako zdravý člověk v běžném kontaktu, obtíže se odhalí až dobře zvolenými dotazy na orientaci či paměť</a:t>
            </a:r>
          </a:p>
          <a:p>
            <a:pPr>
              <a:lnSpc>
                <a:spcPct val="110000"/>
              </a:lnSpc>
            </a:pPr>
            <a:r>
              <a:rPr lang="cs-CZ" dirty="0"/>
              <a:t>n</a:t>
            </a:r>
            <a:r>
              <a:rPr lang="cs-CZ" dirty="0" smtClean="0"/>
              <a:t>ejčastější klinická forma AN – zodpovídá za ¾ všech případů, častá u stařecké formy AN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092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Klasické známky AN</a:t>
            </a:r>
            <a:endParaRPr lang="cs-CZ" dirty="0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59759" y="999738"/>
            <a:ext cx="6543194" cy="484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6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472142"/>
            <a:ext cx="8610600" cy="1293028"/>
          </a:xfrm>
        </p:spPr>
        <p:txBody>
          <a:bodyPr/>
          <a:lstStyle/>
          <a:p>
            <a:r>
              <a:rPr lang="cs-CZ" dirty="0" smtClean="0"/>
              <a:t>Atypické klinické formy 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885362"/>
            <a:ext cx="10820400" cy="47416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b="1" dirty="0"/>
              <a:t>p</a:t>
            </a:r>
            <a:r>
              <a:rPr lang="cs-CZ" b="1" dirty="0" smtClean="0"/>
              <a:t>osteriorní kortikální atrofie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v</a:t>
            </a:r>
            <a:r>
              <a:rPr lang="cs-CZ" dirty="0" smtClean="0"/>
              <a:t> popředí porucha </a:t>
            </a:r>
            <a:r>
              <a:rPr lang="cs-CZ" dirty="0" err="1" smtClean="0"/>
              <a:t>fcí</a:t>
            </a:r>
            <a:r>
              <a:rPr lang="cs-CZ" dirty="0" smtClean="0"/>
              <a:t> </a:t>
            </a:r>
            <a:r>
              <a:rPr lang="cs-CZ" dirty="0" err="1" smtClean="0"/>
              <a:t>vizuospaciálních</a:t>
            </a:r>
            <a:r>
              <a:rPr lang="cs-CZ" dirty="0" smtClean="0"/>
              <a:t>, vizuální agnózie, popř. korové poruchy </a:t>
            </a:r>
            <a:r>
              <a:rPr lang="cs-CZ" dirty="0" err="1" smtClean="0"/>
              <a:t>vizu</a:t>
            </a:r>
            <a:r>
              <a:rPr lang="cs-CZ" dirty="0" smtClean="0"/>
              <a:t> – porucha vnímání tvarů, barev, vizuální halucinace, poruchy zrakové ostrosti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s</a:t>
            </a:r>
            <a:r>
              <a:rPr lang="cs-CZ" dirty="0" smtClean="0"/>
              <a:t>oučástí </a:t>
            </a:r>
            <a:r>
              <a:rPr lang="cs-CZ" dirty="0" err="1" smtClean="0"/>
              <a:t>sy</a:t>
            </a:r>
            <a:r>
              <a:rPr lang="cs-CZ" dirty="0" smtClean="0"/>
              <a:t> také alexie, agrafie či apraxie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ostižení může zůstávat po dobu několika let fokální, výše zmíněné příznaky mohou být jedinými obtížemi kognitivně jinak soběstačného pacienta</a:t>
            </a:r>
          </a:p>
          <a:p>
            <a:pPr>
              <a:lnSpc>
                <a:spcPct val="100000"/>
              </a:lnSpc>
            </a:pPr>
            <a:r>
              <a:rPr lang="cs-CZ" b="1" dirty="0"/>
              <a:t>p</a:t>
            </a:r>
            <a:r>
              <a:rPr lang="cs-CZ" b="1" dirty="0" smtClean="0"/>
              <a:t>rimární progresivní afázie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d</a:t>
            </a:r>
            <a:r>
              <a:rPr lang="cs-CZ" dirty="0" smtClean="0"/>
              <a:t>ominuje porucha řeči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t</a:t>
            </a:r>
            <a:r>
              <a:rPr lang="cs-CZ" dirty="0" smtClean="0"/>
              <a:t>zv. </a:t>
            </a:r>
            <a:r>
              <a:rPr lang="cs-CZ" dirty="0" err="1" smtClean="0"/>
              <a:t>logopenická</a:t>
            </a:r>
            <a:r>
              <a:rPr lang="cs-CZ" dirty="0" smtClean="0"/>
              <a:t> varianta – zpomalení řeči, problémy s porozuměním komplexním větám a hledáním slov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v</a:t>
            </a:r>
            <a:r>
              <a:rPr lang="cs-CZ" dirty="0" smtClean="0"/>
              <a:t> pozdějších fázích postiženo i opakování slov, později úplný mutismus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231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b="1" dirty="0"/>
              <a:t>f</a:t>
            </a:r>
            <a:r>
              <a:rPr lang="cs-CZ" b="1" dirty="0" smtClean="0"/>
              <a:t>rontální varianty AN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d</a:t>
            </a:r>
            <a:r>
              <a:rPr lang="cs-CZ" dirty="0" smtClean="0"/>
              <a:t>ominuje postižení exekutivních </a:t>
            </a:r>
            <a:r>
              <a:rPr lang="cs-CZ" dirty="0" err="1" smtClean="0"/>
              <a:t>fcí</a:t>
            </a:r>
            <a:r>
              <a:rPr lang="cs-CZ" dirty="0" smtClean="0"/>
              <a:t> – plánování a řešení problémů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k</a:t>
            </a:r>
            <a:r>
              <a:rPr lang="cs-CZ" dirty="0" smtClean="0"/>
              <a:t>linicky připomíná FTLD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v</a:t>
            </a:r>
            <a:r>
              <a:rPr lang="cs-CZ" dirty="0" smtClean="0"/>
              <a:t> popředí </a:t>
            </a:r>
            <a:r>
              <a:rPr lang="cs-CZ" dirty="0" err="1" smtClean="0"/>
              <a:t>dysexekutivní</a:t>
            </a:r>
            <a:r>
              <a:rPr lang="cs-CZ" dirty="0" smtClean="0"/>
              <a:t> syndrom s poruchou logického myšlení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985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Stadia AN</a:t>
            </a:r>
            <a:endParaRPr lang="cs-CZ" dirty="0"/>
          </a:p>
        </p:txBody>
      </p:sp>
      <p:pic>
        <p:nvPicPr>
          <p:cNvPr id="4" name="Picture 11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3151" y="1188580"/>
            <a:ext cx="6245109" cy="497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8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 preklinické stadium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1363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b="1" dirty="0"/>
              <a:t>s</a:t>
            </a:r>
            <a:r>
              <a:rPr lang="cs-CZ" b="1" dirty="0" smtClean="0"/>
              <a:t>ubjektivní porucha paměti </a:t>
            </a:r>
            <a:r>
              <a:rPr lang="cs-CZ" dirty="0" smtClean="0"/>
              <a:t>(</a:t>
            </a:r>
            <a:r>
              <a:rPr lang="cs-CZ" dirty="0" err="1" smtClean="0"/>
              <a:t>subjective</a:t>
            </a:r>
            <a:r>
              <a:rPr lang="cs-CZ" dirty="0" smtClean="0"/>
              <a:t> </a:t>
            </a:r>
            <a:r>
              <a:rPr lang="cs-CZ" dirty="0" err="1" smtClean="0"/>
              <a:t>memory</a:t>
            </a:r>
            <a:r>
              <a:rPr lang="cs-CZ" dirty="0" smtClean="0"/>
              <a:t> </a:t>
            </a:r>
            <a:r>
              <a:rPr lang="cs-CZ" dirty="0" err="1" smtClean="0"/>
              <a:t>complaint</a:t>
            </a:r>
            <a:r>
              <a:rPr lang="cs-CZ" dirty="0" smtClean="0"/>
              <a:t> – SMC)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acienti přicházejí se stížnostmi na poruchu kognice, ale v testech skórují                         v pásmu normy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SMC je tradiční neuropsychologický koncept bez návaznosti na moderní vyšetřovací metody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s</a:t>
            </a:r>
            <a:r>
              <a:rPr lang="cs-CZ" dirty="0" smtClean="0"/>
              <a:t>kupina SMC je heterogenní – pacienti </a:t>
            </a:r>
            <a:r>
              <a:rPr lang="cs-CZ" dirty="0" err="1" smtClean="0"/>
              <a:t>anxio</a:t>
            </a:r>
            <a:r>
              <a:rPr lang="cs-CZ" dirty="0" smtClean="0"/>
              <a:t>-depresivní, či pacienti uvědomující si pouze  své přirozené stárnutí, i pacienti v preklinické fázi AN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NPS odlišení podskupin je obtížné, vhodné pacienty se SMC longitudinálně sledovat a </a:t>
            </a:r>
            <a:r>
              <a:rPr lang="cs-CZ" dirty="0" err="1" smtClean="0"/>
              <a:t>retestovat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497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538130"/>
            <a:ext cx="8610600" cy="1293028"/>
          </a:xfrm>
        </p:spPr>
        <p:txBody>
          <a:bodyPr/>
          <a:lstStyle/>
          <a:p>
            <a:r>
              <a:rPr lang="cs-CZ" dirty="0" smtClean="0"/>
              <a:t>Role NPS vyšetření                                v diagnostice 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0993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r</a:t>
            </a:r>
            <a:r>
              <a:rPr lang="cs-CZ" dirty="0" smtClean="0"/>
              <a:t>ůzné role v závislosti na stadiu onemocnění</a:t>
            </a:r>
          </a:p>
          <a:p>
            <a:pPr>
              <a:lnSpc>
                <a:spcPct val="100000"/>
              </a:lnSpc>
            </a:pPr>
            <a:r>
              <a:rPr lang="cs-CZ" b="1" dirty="0"/>
              <a:t>v</a:t>
            </a:r>
            <a:r>
              <a:rPr lang="cs-CZ" b="1" dirty="0" smtClean="0"/>
              <a:t> dg </a:t>
            </a:r>
            <a:r>
              <a:rPr lang="cs-CZ" b="1" dirty="0" err="1" smtClean="0"/>
              <a:t>predementních</a:t>
            </a:r>
            <a:r>
              <a:rPr lang="cs-CZ" b="1" dirty="0" smtClean="0"/>
              <a:t> stadií (MCI) 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o</a:t>
            </a:r>
            <a:r>
              <a:rPr lang="cs-CZ" dirty="0" smtClean="0"/>
              <a:t>bjektivizace stížností pacienta či okolí a konstatování eventuálního KD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o</a:t>
            </a:r>
            <a:r>
              <a:rPr lang="cs-CZ" dirty="0" smtClean="0"/>
              <a:t>věření typického NPS profilu s dominující poruchou paměti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v</a:t>
            </a:r>
            <a:r>
              <a:rPr lang="cs-CZ" dirty="0" smtClean="0"/>
              <a:t>yloučení deprese jako příčiny obtíží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v</a:t>
            </a:r>
            <a:r>
              <a:rPr lang="cs-CZ" dirty="0" smtClean="0"/>
              <a:t> nejistých případech pak ověření progrese deficitu v čase</a:t>
            </a:r>
          </a:p>
          <a:p>
            <a:pPr>
              <a:lnSpc>
                <a:spcPct val="100000"/>
              </a:lnSpc>
            </a:pPr>
            <a:r>
              <a:rPr lang="cs-CZ" b="1" dirty="0"/>
              <a:t>v</a:t>
            </a:r>
            <a:r>
              <a:rPr lang="cs-CZ" b="1" dirty="0" smtClean="0"/>
              <a:t>e stadiu lehké demence 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o</a:t>
            </a:r>
            <a:r>
              <a:rPr lang="cs-CZ" dirty="0" smtClean="0"/>
              <a:t>věření typického NPS profilu s dominující poruchou paměti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oužití přiměřené NPS baterie – podrobné pro diagnostiku MCI, screeningové testy pro diagnostiku ve stadiu demence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02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0420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b="1" dirty="0"/>
              <a:t>v</a:t>
            </a:r>
            <a:r>
              <a:rPr lang="cs-CZ" b="1" dirty="0" smtClean="0"/>
              <a:t>e stadiu středně těžké a těžké demence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d</a:t>
            </a:r>
            <a:r>
              <a:rPr lang="cs-CZ" dirty="0" smtClean="0"/>
              <a:t>etailní NPS vyšetření je zbytečné, stačí screeningové testy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b="1" dirty="0"/>
              <a:t>p</a:t>
            </a:r>
            <a:r>
              <a:rPr lang="cs-CZ" b="1" dirty="0" smtClean="0"/>
              <a:t>ři vyšetření pacientů se </a:t>
            </a:r>
            <a:r>
              <a:rPr lang="cs-CZ" b="1" dirty="0" err="1" smtClean="0"/>
              <a:t>suspekcí</a:t>
            </a:r>
            <a:r>
              <a:rPr lang="cs-CZ" b="1" dirty="0" smtClean="0"/>
              <a:t> na AN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NPS vyšetření může upřesnit rozsah postižení kognice, jeho slučitelnost s dg AN, ale nikdy není schopno odlišit AN od postižení jiné etiologie (tumor či zánět)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konečná dg je VŽDY úkolem lékaře, který integruje nálezy všech vyšetřovacích metod</a:t>
            </a:r>
          </a:p>
          <a:p>
            <a:pPr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ro časnou  NPS diagnostiku je vždy stěžejní podrobné vyšetření paměti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653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739659"/>
            <a:ext cx="8610600" cy="1293028"/>
          </a:xfrm>
        </p:spPr>
        <p:txBody>
          <a:bodyPr/>
          <a:lstStyle/>
          <a:p>
            <a:r>
              <a:rPr lang="cs-CZ" dirty="0" smtClean="0"/>
              <a:t>Alzheimerova nemoc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n</a:t>
            </a:r>
            <a:r>
              <a:rPr lang="cs-CZ" dirty="0" smtClean="0"/>
              <a:t>ejčastější </a:t>
            </a:r>
            <a:r>
              <a:rPr lang="cs-CZ" dirty="0" err="1" smtClean="0"/>
              <a:t>neurodegenerativní</a:t>
            </a:r>
            <a:r>
              <a:rPr lang="cs-CZ" dirty="0" smtClean="0"/>
              <a:t> onemocnění</a:t>
            </a:r>
          </a:p>
          <a:p>
            <a:pPr>
              <a:lnSpc>
                <a:spcPct val="100000"/>
              </a:lnSpc>
            </a:pPr>
            <a:r>
              <a:rPr lang="cs-CZ" dirty="0"/>
              <a:t>t</a:t>
            </a:r>
            <a:r>
              <a:rPr lang="cs-CZ" dirty="0" smtClean="0"/>
              <a:t>ypickým neuropatologickým nálezem jsou senilní (neuritické, amyloidové) plaky a </a:t>
            </a:r>
            <a:r>
              <a:rPr lang="cs-CZ" dirty="0" err="1" smtClean="0"/>
              <a:t>neuronální</a:t>
            </a:r>
            <a:r>
              <a:rPr lang="cs-CZ" dirty="0" smtClean="0"/>
              <a:t> klubka (</a:t>
            </a:r>
            <a:r>
              <a:rPr lang="cs-CZ" dirty="0" err="1" smtClean="0"/>
              <a:t>tangles</a:t>
            </a:r>
            <a:r>
              <a:rPr lang="cs-CZ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cs-CZ" b="1" dirty="0"/>
              <a:t>s</a:t>
            </a:r>
            <a:r>
              <a:rPr lang="cs-CZ" b="1" dirty="0" smtClean="0"/>
              <a:t>enilní plaky </a:t>
            </a:r>
            <a:r>
              <a:rPr lang="cs-CZ" dirty="0" smtClean="0"/>
              <a:t>– hlavní složka beta-amyloid</a:t>
            </a:r>
          </a:p>
          <a:p>
            <a:pPr>
              <a:lnSpc>
                <a:spcPct val="100000"/>
              </a:lnSpc>
            </a:pPr>
            <a:r>
              <a:rPr lang="cs-CZ" b="1" dirty="0" err="1"/>
              <a:t>n</a:t>
            </a:r>
            <a:r>
              <a:rPr lang="cs-CZ" b="1" dirty="0" err="1" smtClean="0"/>
              <a:t>euronální</a:t>
            </a:r>
            <a:r>
              <a:rPr lang="cs-CZ" b="1" dirty="0" smtClean="0"/>
              <a:t> klubka </a:t>
            </a:r>
            <a:r>
              <a:rPr lang="cs-CZ" dirty="0" smtClean="0"/>
              <a:t>– vznikají ukládáním proteinu s relativně nízkou molekulární hmotností (tzv. proteinu tau) do cytoplazmy neuronů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rizikovým – ne kauzálním !! – faktorem pro pozdní podobu Alzheimerovy nemoci (první příznaky po 65. roce) u bělochů je polymorfismus </a:t>
            </a:r>
            <a:r>
              <a:rPr lang="cs-CZ" dirty="0" err="1" smtClean="0"/>
              <a:t>apolipoproteinu</a:t>
            </a:r>
            <a:r>
              <a:rPr lang="cs-CZ" dirty="0" smtClean="0"/>
              <a:t> E (</a:t>
            </a:r>
            <a:r>
              <a:rPr lang="cs-CZ" dirty="0" err="1" smtClean="0"/>
              <a:t>ApoE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608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264752"/>
            <a:ext cx="8610600" cy="1293028"/>
          </a:xfrm>
        </p:spPr>
        <p:txBody>
          <a:bodyPr/>
          <a:lstStyle/>
          <a:p>
            <a:r>
              <a:rPr lang="cs-CZ" dirty="0" smtClean="0"/>
              <a:t>Poruchy paměti u 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1340" y="1442301"/>
            <a:ext cx="11302738" cy="524130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b="1" dirty="0"/>
              <a:t>p</a:t>
            </a:r>
            <a:r>
              <a:rPr lang="cs-CZ" b="1" dirty="0" smtClean="0"/>
              <a:t>oruchy deklarativní paměti </a:t>
            </a:r>
            <a:r>
              <a:rPr lang="cs-CZ" dirty="0" smtClean="0"/>
              <a:t>– nejčastěji detekovatelné, již několik let před vznikem demence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ouze malá část pacientů – s atypickými formami -  nemá na prvním vyšetření detekovatelné výraznější postižení paměti</a:t>
            </a:r>
          </a:p>
          <a:p>
            <a:pPr>
              <a:lnSpc>
                <a:spcPct val="100000"/>
              </a:lnSpc>
            </a:pPr>
            <a:r>
              <a:rPr lang="cs-CZ" dirty="0"/>
              <a:t>o</a:t>
            </a:r>
            <a:r>
              <a:rPr lang="cs-CZ" dirty="0" smtClean="0"/>
              <a:t>d začátku nemoci, ve stadiu MCI - deficit ukládání a uchovávání nových informací – deficit anterográdní paměti</a:t>
            </a:r>
          </a:p>
          <a:p>
            <a:pPr>
              <a:lnSpc>
                <a:spcPct val="100000"/>
              </a:lnSpc>
            </a:pPr>
            <a:r>
              <a:rPr lang="cs-CZ" dirty="0"/>
              <a:t>r</a:t>
            </a:r>
            <a:r>
              <a:rPr lang="cs-CZ" dirty="0" smtClean="0"/>
              <a:t>ychlé zapomínání – zejména v prvních desítkách minut – nejcitlivější test oddáleného vybavení</a:t>
            </a:r>
          </a:p>
          <a:p>
            <a:pPr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roblémy s vybavováním informací – důsledek špatného ukládání a uchování informace, nikoli vlastní poruchy strategie při vybavení – pacienti neprofitují                  z kategorické nápovědy při vybavení, také </a:t>
            </a:r>
            <a:r>
              <a:rPr lang="cs-CZ" dirty="0" err="1" smtClean="0"/>
              <a:t>rekognice</a:t>
            </a:r>
            <a:r>
              <a:rPr lang="cs-CZ" dirty="0" smtClean="0"/>
              <a:t> výrazně postižena</a:t>
            </a:r>
          </a:p>
          <a:p>
            <a:pPr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lochá křivka učení, opakování slov při vybavování, četné </a:t>
            </a:r>
            <a:r>
              <a:rPr lang="cs-CZ" dirty="0" err="1" smtClean="0"/>
              <a:t>konfabulace</a:t>
            </a:r>
            <a:endParaRPr lang="cs-CZ" dirty="0" smtClean="0"/>
          </a:p>
          <a:p>
            <a:pPr>
              <a:lnSpc>
                <a:spcPct val="100000"/>
              </a:lnSpc>
            </a:pPr>
            <a:r>
              <a:rPr lang="cs-CZ" dirty="0"/>
              <a:t>r</a:t>
            </a:r>
            <a:r>
              <a:rPr lang="cs-CZ" dirty="0" smtClean="0"/>
              <a:t>elativně ušetřena paměť procedurální, dlouho zachována schopnost motorického učení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784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923068"/>
            <a:ext cx="10820400" cy="429561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aměť autobiografická – retrográdní – narušena později, typicky respektuje časový gradient s relativně dobře ušetřenými vzpomínkami na mládí                        a výrazným postižením paměťové stopy na nedávné události</a:t>
            </a:r>
          </a:p>
          <a:p>
            <a:pPr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aměť sémantická – postižena později než paměť epizodická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i</a:t>
            </a:r>
            <a:r>
              <a:rPr lang="cs-CZ" dirty="0" smtClean="0"/>
              <a:t> ve stadiu demence relativně nepostiženo vybavování dříve naučených znalostí – z toho důvodu lze v časných stadiích AN použít test informací z WAIS jako validní odhad premorbidní úrovně</a:t>
            </a:r>
          </a:p>
        </p:txBody>
      </p:sp>
    </p:spTree>
    <p:extLst>
      <p:ext uri="{BB962C8B-B14F-4D97-AF65-F5344CB8AC3E}">
        <p14:creationId xmlns:p14="http://schemas.microsoft.com/office/powerpoint/2010/main" val="324110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1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0717" y="1932495"/>
            <a:ext cx="6630565" cy="428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9675" y="2193925"/>
            <a:ext cx="10432649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6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3913" y="509849"/>
            <a:ext cx="8610600" cy="1293028"/>
          </a:xfrm>
        </p:spPr>
        <p:txBody>
          <a:bodyPr/>
          <a:lstStyle/>
          <a:p>
            <a:r>
              <a:rPr lang="cs-CZ" dirty="0" smtClean="0"/>
              <a:t>NPS diagnostika kognitivního deficitu u 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9621" y="2194560"/>
            <a:ext cx="11006579" cy="437592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n</a:t>
            </a:r>
            <a:r>
              <a:rPr lang="cs-CZ" dirty="0" smtClean="0"/>
              <a:t>ezbytná součást při zjišťování KD</a:t>
            </a:r>
          </a:p>
          <a:p>
            <a:pPr>
              <a:lnSpc>
                <a:spcPct val="100000"/>
              </a:lnSpc>
            </a:pPr>
            <a:r>
              <a:rPr lang="cs-CZ" dirty="0"/>
              <a:t>r</a:t>
            </a:r>
            <a:r>
              <a:rPr lang="cs-CZ" dirty="0" smtClean="0"/>
              <a:t>ole v </a:t>
            </a:r>
            <a:r>
              <a:rPr lang="cs-CZ" dirty="0" err="1" smtClean="0"/>
              <a:t>dif.dg</a:t>
            </a:r>
            <a:r>
              <a:rPr lang="cs-CZ" dirty="0" smtClean="0"/>
              <a:t>, odlišení normálního stárnutí od AN</a:t>
            </a:r>
          </a:p>
          <a:p>
            <a:pPr>
              <a:lnSpc>
                <a:spcPct val="100000"/>
              </a:lnSpc>
            </a:pPr>
            <a:r>
              <a:rPr lang="cs-CZ" dirty="0"/>
              <a:t>z</a:t>
            </a:r>
            <a:r>
              <a:rPr lang="cs-CZ" dirty="0" smtClean="0"/>
              <a:t>ákladem je analýza výsledků NPS baterie a její porovnání s informacemi získanými klinickými metodami</a:t>
            </a:r>
          </a:p>
          <a:p>
            <a:pPr>
              <a:lnSpc>
                <a:spcPct val="100000"/>
              </a:lnSpc>
            </a:pPr>
            <a:r>
              <a:rPr lang="cs-CZ" dirty="0"/>
              <a:t>k</a:t>
            </a:r>
            <a:r>
              <a:rPr lang="cs-CZ" dirty="0" smtClean="0"/>
              <a:t>linické metody – pozorování a rozhovor – zásadní role srovnatelná s testovým vyšetřením !!!</a:t>
            </a:r>
          </a:p>
          <a:p>
            <a:pPr>
              <a:lnSpc>
                <a:spcPct val="100000"/>
              </a:lnSpc>
            </a:pPr>
            <a:r>
              <a:rPr lang="cs-CZ" dirty="0"/>
              <a:t>d</a:t>
            </a:r>
            <a:r>
              <a:rPr lang="cs-CZ" dirty="0" smtClean="0"/>
              <a:t>ůležitost informací o fungování pacienta v přirozeném prostředí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někdy přednost před výsledky testových metod při určení hloubky a tíže KD</a:t>
            </a:r>
          </a:p>
          <a:p>
            <a:pPr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ro identifikaci KD – klíčová role – stížnosti na kognici referované pacientem nebo jeho okolím = podmínka pro splnění dg. kritérií </a:t>
            </a:r>
            <a:r>
              <a:rPr lang="cs-CZ" dirty="0" err="1" smtClean="0"/>
              <a:t>sy</a:t>
            </a:r>
            <a:r>
              <a:rPr lang="cs-CZ" dirty="0" smtClean="0"/>
              <a:t> MCI při AN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70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71014" y="311887"/>
            <a:ext cx="8610600" cy="1293028"/>
          </a:xfrm>
        </p:spPr>
        <p:txBody>
          <a:bodyPr/>
          <a:lstStyle/>
          <a:p>
            <a:r>
              <a:rPr lang="cs-CZ" dirty="0" smtClean="0"/>
              <a:t>Anamnéza a rozhovor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753385"/>
            <a:ext cx="10820400" cy="4873657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cs-CZ" dirty="0"/>
              <a:t>i</a:t>
            </a:r>
            <a:r>
              <a:rPr lang="cs-CZ" dirty="0" smtClean="0"/>
              <a:t>nformace  z rozhovoru – stěžejní část NPS vyšetření</a:t>
            </a:r>
          </a:p>
          <a:p>
            <a:pPr>
              <a:lnSpc>
                <a:spcPct val="100000"/>
              </a:lnSpc>
            </a:pPr>
            <a:r>
              <a:rPr lang="cs-CZ" dirty="0"/>
              <a:t>n</a:t>
            </a:r>
            <a:r>
              <a:rPr lang="cs-CZ" dirty="0" smtClean="0"/>
              <a:t>ezbytné zjištění doby vzniku obtíží, jejich podoby, fluktuace ….. – </a:t>
            </a:r>
            <a:r>
              <a:rPr lang="cs-CZ" b="1" dirty="0" smtClean="0"/>
              <a:t>AN</a:t>
            </a:r>
            <a:r>
              <a:rPr lang="cs-CZ" dirty="0" smtClean="0"/>
              <a:t> – pozvolný vznik bez výrazných fluktuací obtíží s relativně plynulou progresí, která může být urychlena některými životními událostmi (operace, anestezie, změna bydliště,…)</a:t>
            </a:r>
          </a:p>
          <a:p>
            <a:pPr>
              <a:lnSpc>
                <a:spcPct val="100000"/>
              </a:lnSpc>
            </a:pPr>
            <a:r>
              <a:rPr lang="cs-CZ" dirty="0"/>
              <a:t>o</a:t>
            </a:r>
            <a:r>
              <a:rPr lang="cs-CZ" dirty="0" smtClean="0"/>
              <a:t>tázky, co nejvíce specifické – změny v paměti referuje více než 50% zdravých osob v populaci</a:t>
            </a:r>
          </a:p>
          <a:p>
            <a:pPr>
              <a:lnSpc>
                <a:spcPct val="100000"/>
              </a:lnSpc>
            </a:pPr>
            <a:r>
              <a:rPr lang="cs-CZ" dirty="0"/>
              <a:t>s</a:t>
            </a:r>
            <a:r>
              <a:rPr lang="cs-CZ" dirty="0" smtClean="0"/>
              <a:t>tížnosti typu …. ztratil jsem se v okolí domova, zapomněl jsem vypnout sporák, nezvládám sledovat konverzaci v televizi,… - signál poklesu kognitivní výkonnosti</a:t>
            </a:r>
          </a:p>
          <a:p>
            <a:pPr>
              <a:lnSpc>
                <a:spcPct val="100000"/>
              </a:lnSpc>
            </a:pPr>
            <a:r>
              <a:rPr lang="cs-CZ" dirty="0"/>
              <a:t>r</a:t>
            </a:r>
            <a:r>
              <a:rPr lang="cs-CZ" dirty="0" smtClean="0"/>
              <a:t>ozhovor s příbuznými, pečovatelem  - nezbytné doplnění a verifikování informací      od pacienta</a:t>
            </a:r>
          </a:p>
          <a:p>
            <a:pPr>
              <a:lnSpc>
                <a:spcPct val="100000"/>
              </a:lnSpc>
            </a:pPr>
            <a:r>
              <a:rPr lang="cs-CZ" dirty="0"/>
              <a:t>r</a:t>
            </a:r>
            <a:r>
              <a:rPr lang="cs-CZ" dirty="0" smtClean="0"/>
              <a:t>ozdílný náhled na tíži obtíží – výpovědní hodnota – pacienti s KD u AN trpí častěji </a:t>
            </a:r>
            <a:r>
              <a:rPr lang="cs-CZ" dirty="0" err="1" smtClean="0"/>
              <a:t>anozognózií</a:t>
            </a:r>
            <a:r>
              <a:rPr lang="cs-CZ" dirty="0" smtClean="0"/>
              <a:t> a obtíže s pamětí bagatelizují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348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340167"/>
            <a:ext cx="8610600" cy="1293028"/>
          </a:xfrm>
        </p:spPr>
        <p:txBody>
          <a:bodyPr/>
          <a:lstStyle/>
          <a:p>
            <a:r>
              <a:rPr lang="cs-CZ" dirty="0" smtClean="0"/>
              <a:t>Screeningové testy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470582"/>
            <a:ext cx="10820400" cy="514703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cs-CZ" b="1" dirty="0" smtClean="0"/>
              <a:t>+ </a:t>
            </a:r>
            <a:r>
              <a:rPr lang="cs-CZ" dirty="0"/>
              <a:t> </a:t>
            </a:r>
            <a:r>
              <a:rPr lang="cs-CZ" dirty="0" smtClean="0"/>
              <a:t>dostupnost, použití v klinické praxi, flexibilita, časová nenáročnost, možnost </a:t>
            </a:r>
            <a:r>
              <a:rPr lang="cs-CZ" dirty="0" err="1" smtClean="0"/>
              <a:t>retestu</a:t>
            </a:r>
            <a:r>
              <a:rPr lang="cs-CZ" dirty="0" smtClean="0"/>
              <a:t> po relativně krátké době, vysoká senzitivita a specificita pro demenci</a:t>
            </a:r>
          </a:p>
          <a:p>
            <a:pPr>
              <a:lnSpc>
                <a:spcPct val="110000"/>
              </a:lnSpc>
            </a:pPr>
            <a:r>
              <a:rPr lang="cs-CZ" b="1" dirty="0" smtClean="0"/>
              <a:t>-</a:t>
            </a:r>
            <a:r>
              <a:rPr lang="cs-CZ" dirty="0" smtClean="0"/>
              <a:t> nízká senzitivita ve stadiu MCI</a:t>
            </a:r>
          </a:p>
          <a:p>
            <a:pPr>
              <a:lnSpc>
                <a:spcPct val="110000"/>
              </a:lnSpc>
            </a:pPr>
            <a:r>
              <a:rPr lang="cs-CZ" dirty="0" smtClean="0"/>
              <a:t>Mini </a:t>
            </a:r>
            <a:r>
              <a:rPr lang="cs-CZ" dirty="0" err="1" smtClean="0"/>
              <a:t>Mental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r>
              <a:rPr lang="cs-CZ" dirty="0" smtClean="0"/>
              <a:t> </a:t>
            </a:r>
            <a:r>
              <a:rPr lang="cs-CZ" dirty="0" err="1" smtClean="0"/>
              <a:t>Examination</a:t>
            </a:r>
            <a:r>
              <a:rPr lang="cs-CZ" dirty="0" smtClean="0"/>
              <a:t> (MMSE)</a:t>
            </a:r>
          </a:p>
          <a:p>
            <a:pPr>
              <a:lnSpc>
                <a:spcPct val="110000"/>
              </a:lnSpc>
            </a:pPr>
            <a:r>
              <a:rPr lang="cs-CZ" dirty="0" smtClean="0"/>
              <a:t>Montrealský kognitivní test (</a:t>
            </a:r>
            <a:r>
              <a:rPr lang="cs-CZ" dirty="0" err="1" smtClean="0"/>
              <a:t>MoCA</a:t>
            </a:r>
            <a:r>
              <a:rPr lang="cs-CZ" dirty="0" smtClean="0"/>
              <a:t>)</a:t>
            </a:r>
          </a:p>
          <a:p>
            <a:pPr>
              <a:lnSpc>
                <a:spcPct val="110000"/>
              </a:lnSpc>
            </a:pPr>
            <a:r>
              <a:rPr lang="cs-CZ" dirty="0" err="1" smtClean="0"/>
              <a:t>Addenbrookský</a:t>
            </a:r>
            <a:r>
              <a:rPr lang="cs-CZ" dirty="0" smtClean="0"/>
              <a:t> kognitivní test (ACE-R)</a:t>
            </a:r>
          </a:p>
          <a:p>
            <a:pPr>
              <a:lnSpc>
                <a:spcPct val="110000"/>
              </a:lnSpc>
            </a:pPr>
            <a:r>
              <a:rPr lang="cs-CZ" dirty="0" smtClean="0"/>
              <a:t>Sedmiminutový screeningový test </a:t>
            </a:r>
          </a:p>
          <a:p>
            <a:pPr>
              <a:lnSpc>
                <a:spcPct val="110000"/>
              </a:lnSpc>
            </a:pPr>
            <a:r>
              <a:rPr lang="cs-CZ" dirty="0" smtClean="0"/>
              <a:t>Test hodin</a:t>
            </a:r>
          </a:p>
          <a:p>
            <a:pPr>
              <a:lnSpc>
                <a:spcPct val="110000"/>
              </a:lnSpc>
            </a:pPr>
            <a:r>
              <a:rPr lang="cs-CZ" dirty="0"/>
              <a:t>v</a:t>
            </a:r>
            <a:r>
              <a:rPr lang="cs-CZ" dirty="0" smtClean="0"/>
              <a:t> časné fázi pouze vodítkem a jejich výsledky zůstávají na pravděpodobnostní rovině</a:t>
            </a:r>
          </a:p>
          <a:p>
            <a:pPr>
              <a:lnSpc>
                <a:spcPct val="110000"/>
              </a:lnSpc>
            </a:pPr>
            <a:r>
              <a:rPr lang="cs-CZ" dirty="0"/>
              <a:t>n</a:t>
            </a:r>
            <a:r>
              <a:rPr lang="cs-CZ" dirty="0" smtClean="0"/>
              <a:t>eumožňují profilaci kognitivního výkonu</a:t>
            </a:r>
          </a:p>
          <a:p>
            <a:pPr lvl="1">
              <a:lnSpc>
                <a:spcPct val="110000"/>
              </a:lnSpc>
            </a:pPr>
            <a:r>
              <a:rPr lang="cs-CZ" dirty="0" smtClean="0"/>
              <a:t>nemohou sloužit ke kvalitní </a:t>
            </a:r>
            <a:r>
              <a:rPr lang="cs-CZ" dirty="0" err="1" smtClean="0"/>
              <a:t>dif.dg</a:t>
            </a:r>
            <a:r>
              <a:rPr lang="cs-CZ" dirty="0" smtClean="0"/>
              <a:t>. rozvaze</a:t>
            </a:r>
          </a:p>
          <a:p>
            <a:pPr>
              <a:lnSpc>
                <a:spcPct val="110000"/>
              </a:lnSpc>
            </a:pPr>
            <a:r>
              <a:rPr lang="cs-CZ" dirty="0"/>
              <a:t>u</a:t>
            </a:r>
            <a:r>
              <a:rPr lang="cs-CZ" dirty="0" smtClean="0"/>
              <a:t>možňují rychlý orientační vhled do kognitivní výkonnosti, i dobrý orientační bod při porovnávání výsledků v čase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849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31270" y="387300"/>
            <a:ext cx="8610600" cy="1293028"/>
          </a:xfrm>
        </p:spPr>
        <p:txBody>
          <a:bodyPr/>
          <a:lstStyle/>
          <a:p>
            <a:r>
              <a:rPr lang="cs-CZ" dirty="0" smtClean="0"/>
              <a:t>Neuropsychologické baterie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d</a:t>
            </a:r>
            <a:r>
              <a:rPr lang="cs-CZ" dirty="0" smtClean="0"/>
              <a:t>iagnostika MCI – základní kognitivní domény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paměť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pozornost a pracovní paměť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exekutivní </a:t>
            </a:r>
            <a:r>
              <a:rPr lang="cs-CZ" dirty="0" err="1" smtClean="0"/>
              <a:t>fce</a:t>
            </a:r>
            <a:endParaRPr lang="cs-CZ" dirty="0" smtClean="0"/>
          </a:p>
          <a:p>
            <a:pPr lvl="1">
              <a:lnSpc>
                <a:spcPct val="100000"/>
              </a:lnSpc>
            </a:pPr>
            <a:r>
              <a:rPr lang="cs-CZ" dirty="0" smtClean="0"/>
              <a:t>fatické </a:t>
            </a:r>
            <a:r>
              <a:rPr lang="cs-CZ" dirty="0" err="1" smtClean="0"/>
              <a:t>fce</a:t>
            </a:r>
            <a:endParaRPr lang="cs-CZ" dirty="0" smtClean="0"/>
          </a:p>
          <a:p>
            <a:pPr lvl="1">
              <a:lnSpc>
                <a:spcPct val="100000"/>
              </a:lnSpc>
            </a:pPr>
            <a:r>
              <a:rPr lang="cs-CZ" dirty="0" err="1" smtClean="0"/>
              <a:t>vizuospaciální</a:t>
            </a:r>
            <a:r>
              <a:rPr lang="cs-CZ" dirty="0" smtClean="0"/>
              <a:t> schopnosti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+ PM tempo, sociální kognice a neuropsychiatrické </a:t>
            </a:r>
            <a:r>
              <a:rPr lang="cs-CZ" dirty="0" err="1" smtClean="0"/>
              <a:t>fce</a:t>
            </a:r>
            <a:r>
              <a:rPr lang="cs-CZ" dirty="0" smtClean="0"/>
              <a:t> – deprese, úzkost, apatie,..</a:t>
            </a:r>
          </a:p>
          <a:p>
            <a:pPr>
              <a:lnSpc>
                <a:spcPct val="100000"/>
              </a:lnSpc>
            </a:pPr>
            <a:r>
              <a:rPr lang="cs-CZ" dirty="0"/>
              <a:t>n</a:t>
            </a:r>
            <a:r>
              <a:rPr lang="cs-CZ" dirty="0" smtClean="0"/>
              <a:t>ení stanovena konkrétní podoba NPS baterie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401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574276"/>
            <a:ext cx="10820400" cy="50244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b="1" dirty="0"/>
              <a:t>t</a:t>
            </a:r>
            <a:r>
              <a:rPr lang="cs-CZ" b="1" dirty="0" smtClean="0"/>
              <a:t>esty epizodické paměti </a:t>
            </a:r>
            <a:r>
              <a:rPr lang="cs-CZ" dirty="0" smtClean="0"/>
              <a:t>– proces učení, okamžité i oddálené vybavení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Paměťový test učení (AVLT)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o</a:t>
            </a:r>
            <a:r>
              <a:rPr lang="cs-CZ" dirty="0" smtClean="0"/>
              <a:t>kamžité a oddálené vybavení příběhu (Povídka z WMS III)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n</a:t>
            </a:r>
            <a:r>
              <a:rPr lang="cs-CZ" dirty="0" smtClean="0"/>
              <a:t>everbální paměťové testy – </a:t>
            </a:r>
            <a:r>
              <a:rPr lang="cs-CZ" dirty="0" err="1" smtClean="0"/>
              <a:t>Brief</a:t>
            </a:r>
            <a:r>
              <a:rPr lang="cs-CZ" dirty="0" smtClean="0"/>
              <a:t> </a:t>
            </a:r>
            <a:r>
              <a:rPr lang="cs-CZ" dirty="0" err="1" smtClean="0"/>
              <a:t>Visuospatial</a:t>
            </a:r>
            <a:r>
              <a:rPr lang="cs-CZ" dirty="0" smtClean="0"/>
              <a:t> </a:t>
            </a:r>
            <a:r>
              <a:rPr lang="cs-CZ" dirty="0" err="1" smtClean="0"/>
              <a:t>Memory</a:t>
            </a:r>
            <a:r>
              <a:rPr lang="cs-CZ" dirty="0" smtClean="0"/>
              <a:t> Test – </a:t>
            </a:r>
            <a:r>
              <a:rPr lang="cs-CZ" dirty="0" err="1" smtClean="0"/>
              <a:t>Revised</a:t>
            </a:r>
            <a:r>
              <a:rPr lang="cs-CZ" dirty="0" smtClean="0"/>
              <a:t> (BVMT-R)</a:t>
            </a:r>
          </a:p>
          <a:p>
            <a:pPr>
              <a:lnSpc>
                <a:spcPct val="100000"/>
              </a:lnSpc>
            </a:pPr>
            <a:r>
              <a:rPr lang="cs-CZ" b="1" dirty="0"/>
              <a:t>e</a:t>
            </a:r>
            <a:r>
              <a:rPr lang="cs-CZ" b="1" dirty="0" smtClean="0"/>
              <a:t>xekutivní </a:t>
            </a:r>
            <a:r>
              <a:rPr lang="cs-CZ" b="1" dirty="0" err="1" smtClean="0"/>
              <a:t>fce</a:t>
            </a:r>
            <a:r>
              <a:rPr lang="cs-CZ" dirty="0" smtClean="0"/>
              <a:t> 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Test cesty (TMT)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u</a:t>
            </a:r>
            <a:r>
              <a:rPr lang="cs-CZ" dirty="0" smtClean="0"/>
              <a:t> fatických poruch – Bostonský test pojmenování (Boston </a:t>
            </a:r>
            <a:r>
              <a:rPr lang="cs-CZ" dirty="0" err="1" smtClean="0"/>
              <a:t>Naming</a:t>
            </a:r>
            <a:r>
              <a:rPr lang="cs-CZ" dirty="0" smtClean="0"/>
              <a:t> Test – BNT)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Test verbální </a:t>
            </a:r>
            <a:r>
              <a:rPr lang="cs-CZ" dirty="0" err="1" smtClean="0"/>
              <a:t>fluence</a:t>
            </a:r>
            <a:r>
              <a:rPr lang="cs-CZ" dirty="0" smtClean="0"/>
              <a:t> (VFT)</a:t>
            </a:r>
          </a:p>
          <a:p>
            <a:pPr>
              <a:lnSpc>
                <a:spcPct val="100000"/>
              </a:lnSpc>
            </a:pPr>
            <a:r>
              <a:rPr lang="cs-CZ" b="1" dirty="0"/>
              <a:t>p</a:t>
            </a:r>
            <a:r>
              <a:rPr lang="cs-CZ" b="1" dirty="0" smtClean="0"/>
              <a:t>ozornost a pracovní paměť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Opakování čísel (WAIS III)</a:t>
            </a:r>
          </a:p>
          <a:p>
            <a:pPr>
              <a:lnSpc>
                <a:spcPct val="100000"/>
              </a:lnSpc>
            </a:pPr>
            <a:r>
              <a:rPr lang="cs-CZ" b="1" dirty="0" err="1"/>
              <a:t>v</a:t>
            </a:r>
            <a:r>
              <a:rPr lang="cs-CZ" b="1" dirty="0" err="1" smtClean="0"/>
              <a:t>izuospaciální</a:t>
            </a:r>
            <a:r>
              <a:rPr lang="cs-CZ" b="1" dirty="0" smtClean="0"/>
              <a:t> schopnosti</a:t>
            </a:r>
          </a:p>
          <a:p>
            <a:pPr lvl="1">
              <a:lnSpc>
                <a:spcPct val="100000"/>
              </a:lnSpc>
            </a:pPr>
            <a:r>
              <a:rPr lang="cs-CZ" dirty="0" err="1" smtClean="0"/>
              <a:t>Rey-Osterriethova</a:t>
            </a:r>
            <a:r>
              <a:rPr lang="cs-CZ" dirty="0" smtClean="0"/>
              <a:t> komplexní figura (ROCFT)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34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b="1" dirty="0"/>
              <a:t>p</a:t>
            </a:r>
            <a:r>
              <a:rPr lang="cs-CZ" b="1" dirty="0" smtClean="0"/>
              <a:t>acienti s těžší formou KD 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screeningové testy; </a:t>
            </a:r>
            <a:r>
              <a:rPr lang="cs-CZ" dirty="0" err="1" smtClean="0"/>
              <a:t>Mattisova</a:t>
            </a:r>
            <a:r>
              <a:rPr lang="cs-CZ" dirty="0" smtClean="0"/>
              <a:t> škála demence (</a:t>
            </a:r>
            <a:r>
              <a:rPr lang="cs-CZ" dirty="0" err="1" smtClean="0"/>
              <a:t>Dementia</a:t>
            </a:r>
            <a:r>
              <a:rPr lang="cs-CZ" dirty="0" smtClean="0"/>
              <a:t> Rating </a:t>
            </a:r>
            <a:r>
              <a:rPr lang="cs-CZ" dirty="0" err="1" smtClean="0"/>
              <a:t>Scale</a:t>
            </a:r>
            <a:r>
              <a:rPr lang="cs-CZ" dirty="0" smtClean="0"/>
              <a:t>- DRS 2)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rofilace KF v této fázi již velmi obtížná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s</a:t>
            </a:r>
            <a:r>
              <a:rPr lang="cs-CZ" dirty="0" smtClean="0"/>
              <a:t>myslem je spíše monitoring progrese KD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949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Synukleinopatie</a:t>
            </a:r>
            <a:r>
              <a:rPr lang="cs-CZ" dirty="0" smtClean="0"/>
              <a:t> – Parkinsonova nemoc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o</a:t>
            </a:r>
            <a:r>
              <a:rPr lang="cs-CZ" dirty="0" smtClean="0"/>
              <a:t>značení je odvozeno od proteinu alfa-</a:t>
            </a:r>
            <a:r>
              <a:rPr lang="cs-CZ" dirty="0" err="1" smtClean="0"/>
              <a:t>synukleinum</a:t>
            </a:r>
            <a:r>
              <a:rPr lang="cs-CZ" dirty="0" smtClean="0"/>
              <a:t> jehož ukládání                        do cytoplazmy neuronů v </a:t>
            </a:r>
            <a:r>
              <a:rPr lang="cs-CZ" dirty="0" err="1" smtClean="0"/>
              <a:t>substantia</a:t>
            </a:r>
            <a:r>
              <a:rPr lang="cs-CZ" dirty="0" smtClean="0"/>
              <a:t> </a:t>
            </a:r>
            <a:r>
              <a:rPr lang="cs-CZ" dirty="0" err="1" smtClean="0"/>
              <a:t>nigra</a:t>
            </a:r>
            <a:r>
              <a:rPr lang="cs-CZ" dirty="0" smtClean="0"/>
              <a:t> a v dalších kmenových strukturách je příznačné pro PN</a:t>
            </a:r>
          </a:p>
          <a:p>
            <a:pPr>
              <a:lnSpc>
                <a:spcPct val="100000"/>
              </a:lnSpc>
            </a:pPr>
            <a:r>
              <a:rPr lang="cs-CZ" dirty="0"/>
              <a:t>n</a:t>
            </a:r>
            <a:r>
              <a:rPr lang="cs-CZ" dirty="0" smtClean="0"/>
              <a:t>europatologická dg je poměrně složitá, je nutné zohlednit klinický nález pacienta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590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-329034" y="939695"/>
            <a:ext cx="6625235" cy="4911365"/>
          </a:xfrm>
          <a:prstGeom prst="rect">
            <a:avLst/>
          </a:prstGeom>
        </p:spPr>
      </p:pic>
      <p:pic>
        <p:nvPicPr>
          <p:cNvPr id="5" name="Picture 11"/>
          <p:cNvPicPr/>
          <p:nvPr/>
        </p:nvPicPr>
        <p:blipFill>
          <a:blip r:embed="rId3"/>
          <a:stretch>
            <a:fillRect/>
          </a:stretch>
        </p:blipFill>
        <p:spPr>
          <a:xfrm rot="5400000">
            <a:off x="6399045" y="1048129"/>
            <a:ext cx="5586205" cy="573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1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48087" y="425008"/>
            <a:ext cx="8610600" cy="1293028"/>
          </a:xfrm>
        </p:spPr>
        <p:txBody>
          <a:bodyPr/>
          <a:lstStyle/>
          <a:p>
            <a:r>
              <a:rPr lang="cs-CZ" dirty="0" smtClean="0"/>
              <a:t>Určení podoby KD, Teorie MCI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799" y="1718036"/>
            <a:ext cx="11097705" cy="48053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KD u AN diagnostikován na 2 úrovních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MCI při AN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d</a:t>
            </a:r>
            <a:r>
              <a:rPr lang="cs-CZ" dirty="0" smtClean="0"/>
              <a:t>emence při AN</a:t>
            </a:r>
          </a:p>
          <a:p>
            <a:pPr>
              <a:lnSpc>
                <a:spcPct val="100000"/>
              </a:lnSpc>
            </a:pPr>
            <a:r>
              <a:rPr lang="cs-CZ" dirty="0" err="1"/>
              <a:t>s</a:t>
            </a:r>
            <a:r>
              <a:rPr lang="cs-CZ" dirty="0" err="1" smtClean="0"/>
              <a:t>y</a:t>
            </a:r>
            <a:r>
              <a:rPr lang="cs-CZ" dirty="0" smtClean="0"/>
              <a:t> demence se liší od MCI v obvykle hlubším KD (</a:t>
            </a:r>
            <a:r>
              <a:rPr lang="cs-CZ" sz="1800" dirty="0" smtClean="0"/>
              <a:t>zasažení vždy alespoň 2 domén)</a:t>
            </a:r>
            <a:r>
              <a:rPr lang="cs-CZ" dirty="0" smtClean="0"/>
              <a:t>           a zejména významnější narušení aktivit běžného života + prokázané známky AN dalšími metodami – zobrazovací metody, analýza krve či </a:t>
            </a:r>
            <a:r>
              <a:rPr lang="cs-CZ" dirty="0" err="1" smtClean="0"/>
              <a:t>likvoru</a:t>
            </a:r>
            <a:r>
              <a:rPr lang="cs-CZ" dirty="0" smtClean="0"/>
              <a:t>,..</a:t>
            </a:r>
          </a:p>
          <a:p>
            <a:pPr>
              <a:lnSpc>
                <a:spcPct val="100000"/>
              </a:lnSpc>
            </a:pPr>
            <a:r>
              <a:rPr lang="cs-CZ" dirty="0"/>
              <a:t>r</a:t>
            </a:r>
            <a:r>
              <a:rPr lang="cs-CZ" dirty="0" smtClean="0"/>
              <a:t>ozlišení MCI od normálního stárnutí – klíčový úkol NPS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415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78783" y="66790"/>
            <a:ext cx="8610600" cy="1293028"/>
          </a:xfrm>
        </p:spPr>
        <p:txBody>
          <a:bodyPr/>
          <a:lstStyle/>
          <a:p>
            <a:r>
              <a:rPr lang="cs-CZ" dirty="0" smtClean="0"/>
              <a:t>MCI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8219" y="1442301"/>
            <a:ext cx="11472420" cy="506861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dirty="0" smtClean="0"/>
              <a:t>4 skupiny (</a:t>
            </a:r>
            <a:r>
              <a:rPr lang="cs-CZ" dirty="0" err="1" smtClean="0"/>
              <a:t>Petersen</a:t>
            </a:r>
            <a:r>
              <a:rPr lang="cs-CZ" dirty="0" smtClean="0"/>
              <a:t>, 1999)</a:t>
            </a:r>
          </a:p>
          <a:p>
            <a:pPr lvl="1">
              <a:lnSpc>
                <a:spcPct val="100000"/>
              </a:lnSpc>
            </a:pPr>
            <a:r>
              <a:rPr lang="cs-CZ" b="1" dirty="0"/>
              <a:t>a</a:t>
            </a:r>
            <a:r>
              <a:rPr lang="cs-CZ" b="1" dirty="0" smtClean="0"/>
              <a:t>mnestická </a:t>
            </a:r>
            <a:r>
              <a:rPr lang="cs-CZ" b="1" dirty="0" err="1" smtClean="0"/>
              <a:t>jednodoménová</a:t>
            </a:r>
            <a:r>
              <a:rPr lang="cs-CZ" b="1" dirty="0" smtClean="0"/>
              <a:t> MCI </a:t>
            </a:r>
            <a:r>
              <a:rPr lang="cs-CZ" dirty="0" smtClean="0"/>
              <a:t>(</a:t>
            </a:r>
            <a:r>
              <a:rPr lang="cs-CZ" dirty="0" err="1" smtClean="0"/>
              <a:t>aMCIsd-amnestic</a:t>
            </a:r>
            <a:r>
              <a:rPr lang="cs-CZ" dirty="0" smtClean="0"/>
              <a:t> single </a:t>
            </a:r>
            <a:r>
              <a:rPr lang="cs-CZ" dirty="0" err="1" smtClean="0"/>
              <a:t>domain</a:t>
            </a:r>
            <a:r>
              <a:rPr lang="cs-CZ" dirty="0" smtClean="0"/>
              <a:t>) – pacienti                  s izolovanými poruchami paměti</a:t>
            </a:r>
          </a:p>
          <a:p>
            <a:pPr lvl="1">
              <a:lnSpc>
                <a:spcPct val="100000"/>
              </a:lnSpc>
            </a:pPr>
            <a:r>
              <a:rPr lang="cs-CZ" b="1" dirty="0" err="1" smtClean="0"/>
              <a:t>neamnestická</a:t>
            </a:r>
            <a:r>
              <a:rPr lang="cs-CZ" b="1" dirty="0" smtClean="0"/>
              <a:t> </a:t>
            </a:r>
            <a:r>
              <a:rPr lang="cs-CZ" b="1" dirty="0" err="1" smtClean="0"/>
              <a:t>jednodoménová</a:t>
            </a:r>
            <a:r>
              <a:rPr lang="cs-CZ" b="1" dirty="0" smtClean="0"/>
              <a:t> MCI </a:t>
            </a:r>
            <a:r>
              <a:rPr lang="cs-CZ" dirty="0" smtClean="0"/>
              <a:t>(</a:t>
            </a:r>
            <a:r>
              <a:rPr lang="cs-CZ" dirty="0" err="1" smtClean="0"/>
              <a:t>naMCISd</a:t>
            </a:r>
            <a:r>
              <a:rPr lang="cs-CZ" dirty="0" smtClean="0"/>
              <a:t> – </a:t>
            </a:r>
            <a:r>
              <a:rPr lang="cs-CZ" dirty="0" err="1" smtClean="0"/>
              <a:t>nonamnestic</a:t>
            </a:r>
            <a:r>
              <a:rPr lang="cs-CZ" dirty="0" smtClean="0"/>
              <a:t> single </a:t>
            </a:r>
            <a:r>
              <a:rPr lang="cs-CZ" dirty="0" err="1" smtClean="0"/>
              <a:t>domain</a:t>
            </a:r>
            <a:r>
              <a:rPr lang="cs-CZ" dirty="0" smtClean="0"/>
              <a:t>) – izolované postižení nepaměťové složky kognice – porucha fatických </a:t>
            </a:r>
            <a:r>
              <a:rPr lang="cs-CZ" dirty="0" err="1" smtClean="0"/>
              <a:t>fcí</a:t>
            </a:r>
            <a:r>
              <a:rPr lang="cs-CZ" dirty="0" smtClean="0"/>
              <a:t>, praktických, exekutivních, </a:t>
            </a:r>
            <a:r>
              <a:rPr lang="cs-CZ" dirty="0" err="1" smtClean="0"/>
              <a:t>vizuokonstruktivních</a:t>
            </a:r>
            <a:endParaRPr lang="cs-CZ" dirty="0" smtClean="0"/>
          </a:p>
          <a:p>
            <a:pPr lvl="1">
              <a:lnSpc>
                <a:spcPct val="100000"/>
              </a:lnSpc>
            </a:pPr>
            <a:r>
              <a:rPr lang="cs-CZ" b="1" dirty="0" smtClean="0"/>
              <a:t>amnestická </a:t>
            </a:r>
            <a:r>
              <a:rPr lang="cs-CZ" b="1" dirty="0" err="1" smtClean="0"/>
              <a:t>vícedoménová</a:t>
            </a:r>
            <a:r>
              <a:rPr lang="cs-CZ" b="1" dirty="0" smtClean="0"/>
              <a:t> MCI </a:t>
            </a:r>
            <a:r>
              <a:rPr lang="cs-CZ" dirty="0" smtClean="0"/>
              <a:t>(</a:t>
            </a:r>
            <a:r>
              <a:rPr lang="cs-CZ" dirty="0" err="1" smtClean="0"/>
              <a:t>aMCImd-amnestic</a:t>
            </a:r>
            <a:r>
              <a:rPr lang="cs-CZ" dirty="0" smtClean="0"/>
              <a:t> </a:t>
            </a:r>
            <a:r>
              <a:rPr lang="cs-CZ" dirty="0" err="1" smtClean="0"/>
              <a:t>multiple</a:t>
            </a:r>
            <a:r>
              <a:rPr lang="cs-CZ" dirty="0" smtClean="0"/>
              <a:t> </a:t>
            </a:r>
            <a:r>
              <a:rPr lang="cs-CZ" dirty="0" err="1" smtClean="0"/>
              <a:t>domain</a:t>
            </a:r>
            <a:r>
              <a:rPr lang="cs-CZ" dirty="0" smtClean="0"/>
              <a:t>) – pacienti              s postižením paměti spojeným s postižením dalších KF</a:t>
            </a:r>
          </a:p>
          <a:p>
            <a:pPr lvl="1">
              <a:lnSpc>
                <a:spcPct val="100000"/>
              </a:lnSpc>
            </a:pPr>
            <a:r>
              <a:rPr lang="cs-CZ" b="1" dirty="0" err="1" smtClean="0"/>
              <a:t>neamnestická</a:t>
            </a:r>
            <a:r>
              <a:rPr lang="cs-CZ" b="1" dirty="0" smtClean="0"/>
              <a:t> </a:t>
            </a:r>
            <a:r>
              <a:rPr lang="cs-CZ" b="1" dirty="0" err="1" smtClean="0"/>
              <a:t>vícedoménová</a:t>
            </a:r>
            <a:r>
              <a:rPr lang="cs-CZ" b="1" dirty="0" smtClean="0"/>
              <a:t> MCI </a:t>
            </a:r>
            <a:r>
              <a:rPr lang="cs-CZ" dirty="0" smtClean="0"/>
              <a:t>(</a:t>
            </a:r>
            <a:r>
              <a:rPr lang="cs-CZ" dirty="0" err="1" smtClean="0"/>
              <a:t>naMCImd</a:t>
            </a:r>
            <a:r>
              <a:rPr lang="cs-CZ" dirty="0" smtClean="0"/>
              <a:t>- </a:t>
            </a:r>
            <a:r>
              <a:rPr lang="cs-CZ" dirty="0" err="1" smtClean="0"/>
              <a:t>nonamnestic</a:t>
            </a:r>
            <a:r>
              <a:rPr lang="cs-CZ" dirty="0" smtClean="0"/>
              <a:t> </a:t>
            </a:r>
            <a:r>
              <a:rPr lang="cs-CZ" dirty="0" err="1" smtClean="0"/>
              <a:t>multiple</a:t>
            </a:r>
            <a:r>
              <a:rPr lang="cs-CZ" dirty="0" smtClean="0"/>
              <a:t> </a:t>
            </a:r>
            <a:r>
              <a:rPr lang="cs-CZ" dirty="0" err="1" smtClean="0"/>
              <a:t>domain</a:t>
            </a:r>
            <a:r>
              <a:rPr lang="cs-CZ" dirty="0" smtClean="0"/>
              <a:t>) – postižení více domén KF bez postižení paměti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cs-CZ" dirty="0" smtClean="0"/>
          </a:p>
          <a:p>
            <a:pPr>
              <a:lnSpc>
                <a:spcPct val="100000"/>
              </a:lnSpc>
            </a:pPr>
            <a:r>
              <a:rPr lang="cs-CZ" dirty="0"/>
              <a:t>u</a:t>
            </a:r>
            <a:r>
              <a:rPr lang="cs-CZ" dirty="0" smtClean="0"/>
              <a:t> pac. s amnestickou MCI – zvýšené riziko konverze v AN</a:t>
            </a:r>
          </a:p>
          <a:p>
            <a:pPr>
              <a:lnSpc>
                <a:spcPct val="100000"/>
              </a:lnSpc>
            </a:pPr>
            <a:r>
              <a:rPr lang="cs-CZ" dirty="0" err="1"/>
              <a:t>n</a:t>
            </a:r>
            <a:r>
              <a:rPr lang="cs-CZ" dirty="0" err="1" smtClean="0"/>
              <a:t>eamnestická</a:t>
            </a:r>
            <a:r>
              <a:rPr lang="cs-CZ" dirty="0" smtClean="0"/>
              <a:t> MCI – konverze do demencí jiné etiologie </a:t>
            </a:r>
            <a:r>
              <a:rPr lang="cs-CZ" sz="1800" dirty="0" smtClean="0"/>
              <a:t>(vaskulární, </a:t>
            </a:r>
            <a:r>
              <a:rPr lang="cs-CZ" sz="1800" dirty="0" err="1" smtClean="0"/>
              <a:t>frontotemporální</a:t>
            </a:r>
            <a:r>
              <a:rPr lang="cs-CZ" sz="1800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96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3139" y="1741438"/>
            <a:ext cx="9379356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2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311085"/>
            <a:ext cx="8610600" cy="575035"/>
          </a:xfrm>
        </p:spPr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3251" y="1423448"/>
            <a:ext cx="11144839" cy="51187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dirty="0"/>
              <a:t>s</a:t>
            </a:r>
            <a:r>
              <a:rPr lang="cs-CZ" dirty="0" smtClean="0"/>
              <a:t>kupina pacientů s SCI (</a:t>
            </a:r>
            <a:r>
              <a:rPr lang="cs-CZ" dirty="0" err="1" smtClean="0"/>
              <a:t>Subjective</a:t>
            </a:r>
            <a:r>
              <a:rPr lang="cs-CZ" dirty="0" smtClean="0"/>
              <a:t> </a:t>
            </a:r>
            <a:r>
              <a:rPr lang="cs-CZ" dirty="0" err="1" smtClean="0"/>
              <a:t>Cognitive</a:t>
            </a:r>
            <a:r>
              <a:rPr lang="cs-CZ" dirty="0" smtClean="0"/>
              <a:t> </a:t>
            </a:r>
            <a:r>
              <a:rPr lang="cs-CZ" dirty="0" err="1" smtClean="0"/>
              <a:t>Impairment</a:t>
            </a:r>
            <a:r>
              <a:rPr lang="cs-CZ" dirty="0" smtClean="0"/>
              <a:t>) – stěžují si na poruchy paměti, ale jejich výkon v testech nedosahuje stanovené hodnoty 1,5 SD od normy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mají pouze lehce zvýšené riziko přechodu do demence různé etiologie</a:t>
            </a:r>
          </a:p>
          <a:p>
            <a:pPr>
              <a:lnSpc>
                <a:spcPct val="100000"/>
              </a:lnSpc>
            </a:pPr>
            <a:r>
              <a:rPr lang="cs-CZ" dirty="0" err="1" smtClean="0"/>
              <a:t>Dubois</a:t>
            </a:r>
            <a:r>
              <a:rPr lang="cs-CZ" dirty="0" smtClean="0"/>
              <a:t> a Albert (2004) nové skupiny amnestické MCI dle typu paměťového postižení</a:t>
            </a:r>
          </a:p>
          <a:p>
            <a:pPr lvl="1">
              <a:lnSpc>
                <a:spcPct val="100000"/>
              </a:lnSpc>
            </a:pPr>
            <a:r>
              <a:rPr lang="cs-CZ" b="1" dirty="0" smtClean="0"/>
              <a:t>hipokampální amnestická MCI </a:t>
            </a:r>
            <a:r>
              <a:rPr lang="cs-CZ" dirty="0" smtClean="0"/>
              <a:t>(</a:t>
            </a:r>
            <a:r>
              <a:rPr lang="cs-CZ" dirty="0" err="1" smtClean="0"/>
              <a:t>HaMCI</a:t>
            </a:r>
            <a:r>
              <a:rPr lang="cs-CZ" dirty="0" smtClean="0"/>
              <a:t> – </a:t>
            </a:r>
            <a:r>
              <a:rPr lang="cs-CZ" dirty="0" err="1" smtClean="0"/>
              <a:t>hippocampal</a:t>
            </a:r>
            <a:r>
              <a:rPr lang="cs-CZ" dirty="0" smtClean="0"/>
              <a:t> </a:t>
            </a:r>
            <a:r>
              <a:rPr lang="cs-CZ" dirty="0" err="1" smtClean="0"/>
              <a:t>memory</a:t>
            </a:r>
            <a:r>
              <a:rPr lang="cs-CZ" dirty="0" smtClean="0"/>
              <a:t> </a:t>
            </a:r>
            <a:r>
              <a:rPr lang="cs-CZ" dirty="0" err="1" smtClean="0"/>
              <a:t>impairment</a:t>
            </a:r>
            <a:r>
              <a:rPr lang="cs-CZ" dirty="0" smtClean="0"/>
              <a:t>, </a:t>
            </a:r>
            <a:r>
              <a:rPr lang="cs-CZ" dirty="0" err="1" smtClean="0"/>
              <a:t>amnestic</a:t>
            </a:r>
            <a:r>
              <a:rPr lang="cs-CZ" dirty="0" smtClean="0"/>
              <a:t> MCI) – odpovídá profilu poškození paměti v časné fázi AN, narušeno ukládání i vybavování nových paměťových stop; větší riziko přesmyku do demence než druhá skupina</a:t>
            </a:r>
          </a:p>
          <a:p>
            <a:pPr lvl="1">
              <a:lnSpc>
                <a:spcPct val="100000"/>
              </a:lnSpc>
            </a:pPr>
            <a:r>
              <a:rPr lang="cs-CZ" b="1" dirty="0" smtClean="0"/>
              <a:t>nehipokampální amnestická MCI </a:t>
            </a:r>
            <a:r>
              <a:rPr lang="cs-CZ" dirty="0" smtClean="0"/>
              <a:t>(</a:t>
            </a:r>
            <a:r>
              <a:rPr lang="cs-CZ" dirty="0" err="1" smtClean="0"/>
              <a:t>NHaMCI</a:t>
            </a:r>
            <a:r>
              <a:rPr lang="cs-CZ" dirty="0" smtClean="0"/>
              <a:t> – non-</a:t>
            </a:r>
            <a:r>
              <a:rPr lang="cs-CZ" dirty="0" err="1" smtClean="0"/>
              <a:t>hippocampal</a:t>
            </a:r>
            <a:r>
              <a:rPr lang="cs-CZ" dirty="0" smtClean="0"/>
              <a:t> </a:t>
            </a:r>
            <a:r>
              <a:rPr lang="cs-CZ" dirty="0" err="1" smtClean="0"/>
              <a:t>memory</a:t>
            </a:r>
            <a:r>
              <a:rPr lang="cs-CZ" dirty="0" smtClean="0"/>
              <a:t> </a:t>
            </a:r>
            <a:r>
              <a:rPr lang="cs-CZ" dirty="0" err="1" smtClean="0"/>
              <a:t>impairment</a:t>
            </a:r>
            <a:r>
              <a:rPr lang="cs-CZ" dirty="0" smtClean="0"/>
              <a:t>, </a:t>
            </a:r>
            <a:r>
              <a:rPr lang="cs-CZ" dirty="0" err="1" smtClean="0"/>
              <a:t>amnestic</a:t>
            </a:r>
            <a:r>
              <a:rPr lang="cs-CZ" dirty="0" smtClean="0"/>
              <a:t> MCI)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385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7423" y="660678"/>
            <a:ext cx="5863473" cy="1293028"/>
          </a:xfrm>
        </p:spPr>
        <p:txBody>
          <a:bodyPr>
            <a:normAutofit/>
          </a:bodyPr>
          <a:lstStyle/>
          <a:p>
            <a:r>
              <a:rPr lang="cs-CZ" sz="3600" dirty="0" smtClean="0"/>
              <a:t>Diagnostický algoritmus</a:t>
            </a:r>
            <a:endParaRPr lang="cs-CZ" sz="3600" dirty="0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7591" y="660678"/>
            <a:ext cx="4920792" cy="611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1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556983"/>
            <a:ext cx="8610600" cy="1293028"/>
          </a:xfrm>
        </p:spPr>
        <p:txBody>
          <a:bodyPr/>
          <a:lstStyle/>
          <a:p>
            <a:r>
              <a:rPr lang="cs-CZ" dirty="0" smtClean="0"/>
              <a:t>Variabilita psychické výkonnosti v NPS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149679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řirozená variabilita psychické výkonnosti se s věkem zvyšuje</a:t>
            </a:r>
          </a:p>
          <a:p>
            <a:pPr algn="just">
              <a:lnSpc>
                <a:spcPct val="100000"/>
              </a:lnSpc>
            </a:pPr>
            <a:r>
              <a:rPr lang="cs-CZ" dirty="0" smtClean="0"/>
              <a:t>pac. s MCI by měli skórovat -1až -1,5 SD pod normu</a:t>
            </a:r>
          </a:p>
          <a:p>
            <a:pPr algn="just">
              <a:lnSpc>
                <a:spcPct val="100000"/>
              </a:lnSpc>
            </a:pPr>
            <a:r>
              <a:rPr lang="cs-CZ" dirty="0"/>
              <a:t>d</a:t>
            </a:r>
            <a:r>
              <a:rPr lang="cs-CZ" dirty="0" smtClean="0"/>
              <a:t>élka i podoba NPS baterie významně ovlivňuje výsledky v NPS testech                   i u zdravých jedinců (</a:t>
            </a:r>
            <a:r>
              <a:rPr lang="cs-CZ" dirty="0" err="1" smtClean="0"/>
              <a:t>Iverson</a:t>
            </a:r>
            <a:r>
              <a:rPr lang="cs-CZ" dirty="0" smtClean="0"/>
              <a:t>, 2012)</a:t>
            </a:r>
          </a:p>
          <a:p>
            <a:pPr algn="just">
              <a:lnSpc>
                <a:spcPct val="100000"/>
              </a:lnSpc>
            </a:pPr>
            <a:r>
              <a:rPr lang="cs-CZ" dirty="0"/>
              <a:t>n</a:t>
            </a:r>
            <a:r>
              <a:rPr lang="cs-CZ" dirty="0" smtClean="0"/>
              <a:t>e každý NPS test má kvalitní demograficky vázané normy</a:t>
            </a:r>
          </a:p>
          <a:p>
            <a:pPr algn="just"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roto hodnota -1 až -1,5 SD pouze jako vodítko a rozhodnutí o signifikantním zhoršení se ponechává na klinickém úsudku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563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396728"/>
            <a:ext cx="8610600" cy="1293028"/>
          </a:xfrm>
        </p:spPr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470582"/>
            <a:ext cx="10820400" cy="50904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dirty="0"/>
              <a:t>č</a:t>
            </a:r>
            <a:r>
              <a:rPr lang="cs-CZ" dirty="0" smtClean="0"/>
              <a:t>asná diagnostika AN se neobejde stále bez kvalitního NPS vyšetření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NPS vyšetření hraje hlavní roli v identifikaci MCI při AN nebo demence při AN</a:t>
            </a:r>
          </a:p>
          <a:p>
            <a:pPr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omocí typických NPS profilů lze významně podpořit </a:t>
            </a:r>
            <a:r>
              <a:rPr lang="cs-CZ" dirty="0" err="1" smtClean="0"/>
              <a:t>diff.dg</a:t>
            </a:r>
            <a:r>
              <a:rPr lang="cs-CZ" dirty="0" smtClean="0"/>
              <a:t>. příčin oslabení KF a to jak mezi jednotlivými etiologiemi (AN X FTLD X DLB), tak k odlišení např. KD v rámci deprese</a:t>
            </a:r>
          </a:p>
          <a:p>
            <a:pPr>
              <a:lnSpc>
                <a:spcPct val="100000"/>
              </a:lnSpc>
            </a:pPr>
            <a:r>
              <a:rPr lang="cs-CZ" dirty="0"/>
              <a:t>b</a:t>
            </a:r>
            <a:r>
              <a:rPr lang="cs-CZ" dirty="0" smtClean="0"/>
              <a:t>ez informací o výsledcích dalších klinických metod a bez znalosti celkové situace může být spoléhání pouze na NPS vyšetření zavádějící</a:t>
            </a:r>
          </a:p>
          <a:p>
            <a:pPr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oužití NPS testů je na úvaze NPS, existují doporučené metody</a:t>
            </a:r>
          </a:p>
          <a:p>
            <a:pPr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ři analýze výsledků je nutno brát v úvahu senzitivitu a specificitu jednotlivých testů, existenci kvalitních lokalizovaných norem a problematiku přirozené variability psychické výkonnosti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761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Synukleinopatie</a:t>
            </a:r>
            <a:r>
              <a:rPr lang="cs-CZ" dirty="0" smtClean="0"/>
              <a:t> -                   Demence s </a:t>
            </a:r>
            <a:r>
              <a:rPr lang="cs-CZ" dirty="0" err="1" smtClean="0"/>
              <a:t>lewyho</a:t>
            </a:r>
            <a:r>
              <a:rPr lang="cs-CZ" dirty="0" smtClean="0"/>
              <a:t> tělísky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definitivní dg zahrnuje úbytek zejména pigmentových neuronů </a:t>
            </a:r>
            <a:r>
              <a:rPr lang="cs-CZ" dirty="0" err="1" smtClean="0"/>
              <a:t>substantia</a:t>
            </a:r>
            <a:r>
              <a:rPr lang="cs-CZ" dirty="0" smtClean="0"/>
              <a:t> </a:t>
            </a:r>
            <a:r>
              <a:rPr lang="cs-CZ" dirty="0" err="1" smtClean="0"/>
              <a:t>nigra</a:t>
            </a:r>
            <a:r>
              <a:rPr lang="cs-CZ" dirty="0" smtClean="0"/>
              <a:t>, </a:t>
            </a:r>
            <a:r>
              <a:rPr lang="cs-CZ" dirty="0" err="1" smtClean="0"/>
              <a:t>locus</a:t>
            </a:r>
            <a:r>
              <a:rPr lang="cs-CZ" dirty="0" smtClean="0"/>
              <a:t> </a:t>
            </a:r>
            <a:r>
              <a:rPr lang="cs-CZ" dirty="0" err="1" smtClean="0"/>
              <a:t>coeruleus</a:t>
            </a:r>
            <a:r>
              <a:rPr lang="cs-CZ" dirty="0" smtClean="0"/>
              <a:t> a neuronů </a:t>
            </a:r>
            <a:r>
              <a:rPr lang="cs-CZ" dirty="0" err="1" smtClean="0"/>
              <a:t>nc</a:t>
            </a:r>
            <a:r>
              <a:rPr lang="cs-CZ" dirty="0" smtClean="0"/>
              <a:t>. </a:t>
            </a:r>
            <a:r>
              <a:rPr lang="cs-CZ" dirty="0" err="1"/>
              <a:t>b</a:t>
            </a:r>
            <a:r>
              <a:rPr lang="cs-CZ" dirty="0" err="1" smtClean="0"/>
              <a:t>asalis</a:t>
            </a:r>
            <a:r>
              <a:rPr lang="cs-CZ" dirty="0" smtClean="0"/>
              <a:t> </a:t>
            </a:r>
            <a:r>
              <a:rPr lang="cs-CZ" dirty="0" err="1" smtClean="0"/>
              <a:t>Meynerti</a:t>
            </a:r>
            <a:r>
              <a:rPr lang="cs-CZ" dirty="0" smtClean="0"/>
              <a:t> a nález </a:t>
            </a:r>
            <a:r>
              <a:rPr lang="cs-CZ" dirty="0" err="1" smtClean="0"/>
              <a:t>Lewyho</a:t>
            </a:r>
            <a:r>
              <a:rPr lang="cs-CZ" dirty="0" smtClean="0"/>
              <a:t> tělísek a </a:t>
            </a:r>
            <a:r>
              <a:rPr lang="cs-CZ" dirty="0" err="1" smtClean="0"/>
              <a:t>Lewyho</a:t>
            </a:r>
            <a:r>
              <a:rPr lang="cs-CZ" dirty="0" smtClean="0"/>
              <a:t> neuritů</a:t>
            </a:r>
          </a:p>
          <a:p>
            <a:pPr>
              <a:lnSpc>
                <a:spcPct val="100000"/>
              </a:lnSpc>
            </a:pPr>
            <a:r>
              <a:rPr lang="cs-CZ" dirty="0"/>
              <a:t>v</a:t>
            </a:r>
            <a:r>
              <a:rPr lang="cs-CZ" dirty="0" smtClean="0"/>
              <a:t>e vývoji DLB je dynamika – </a:t>
            </a:r>
            <a:r>
              <a:rPr lang="cs-CZ" dirty="0" err="1" smtClean="0"/>
              <a:t>Lewyho</a:t>
            </a:r>
            <a:r>
              <a:rPr lang="cs-CZ" dirty="0" smtClean="0"/>
              <a:t> tělíska a neurity se nejdříve objevují                  v podkorových strukturách, pak přecházejí na amygdalu, posléze limbickou kůru, nakonec je zasažen i </a:t>
            </a:r>
            <a:r>
              <a:rPr lang="cs-CZ" dirty="0" err="1" smtClean="0"/>
              <a:t>neokortex</a:t>
            </a:r>
            <a:endParaRPr lang="cs-CZ" dirty="0" smtClean="0"/>
          </a:p>
          <a:p>
            <a:pPr>
              <a:lnSpc>
                <a:spcPct val="100000"/>
              </a:lnSpc>
            </a:pPr>
            <a:r>
              <a:rPr lang="cs-CZ" dirty="0"/>
              <a:t>v</a:t>
            </a:r>
            <a:r>
              <a:rPr lang="cs-CZ" dirty="0" smtClean="0"/>
              <a:t> mozkové tkáni pacientů s DLB jsou v různém rozsahu i typické </a:t>
            </a:r>
            <a:r>
              <a:rPr lang="cs-CZ" dirty="0" err="1" smtClean="0"/>
              <a:t>alzheimerovské</a:t>
            </a:r>
            <a:r>
              <a:rPr lang="cs-CZ" dirty="0" smtClean="0"/>
              <a:t> změny – plaky a v malém množství i </a:t>
            </a:r>
            <a:r>
              <a:rPr lang="cs-CZ" dirty="0" err="1" smtClean="0"/>
              <a:t>neuronální</a:t>
            </a:r>
            <a:r>
              <a:rPr lang="cs-CZ" dirty="0" smtClean="0"/>
              <a:t> klubka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388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Synukleinopatie</a:t>
            </a:r>
            <a:r>
              <a:rPr lang="cs-CZ" dirty="0" smtClean="0"/>
              <a:t> - </a:t>
            </a:r>
            <a:r>
              <a:rPr lang="cs-CZ" dirty="0" err="1" smtClean="0"/>
              <a:t>Multisystémové</a:t>
            </a:r>
            <a:r>
              <a:rPr lang="cs-CZ" dirty="0" smtClean="0"/>
              <a:t> atrofie (MSA)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260464"/>
            <a:ext cx="10820400" cy="40241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k</a:t>
            </a:r>
            <a:r>
              <a:rPr lang="cs-CZ" dirty="0" smtClean="0"/>
              <a:t>linický obraz kombinuje projevy mozečkové, parkinsonské, pyramidové               a </a:t>
            </a:r>
            <a:r>
              <a:rPr lang="cs-CZ" dirty="0" err="1" smtClean="0"/>
              <a:t>dysautonomii</a:t>
            </a:r>
            <a:endParaRPr lang="cs-CZ" dirty="0" smtClean="0"/>
          </a:p>
          <a:p>
            <a:pPr>
              <a:lnSpc>
                <a:spcPct val="100000"/>
              </a:lnSpc>
            </a:pPr>
            <a:r>
              <a:rPr lang="cs-CZ" dirty="0"/>
              <a:t>d</a:t>
            </a:r>
            <a:r>
              <a:rPr lang="cs-CZ" dirty="0" smtClean="0"/>
              <a:t>vě základní formy – mozečková X parkinsonská</a:t>
            </a:r>
          </a:p>
          <a:p>
            <a:pPr>
              <a:lnSpc>
                <a:spcPct val="100000"/>
              </a:lnSpc>
            </a:pPr>
            <a:r>
              <a:rPr lang="cs-CZ" dirty="0"/>
              <a:t>n</a:t>
            </a:r>
            <a:r>
              <a:rPr lang="cs-CZ" dirty="0" smtClean="0"/>
              <a:t>umerická atrofie neuronů postihuje nejvíce kaudální </a:t>
            </a:r>
            <a:r>
              <a:rPr lang="cs-CZ" dirty="0" err="1" smtClean="0"/>
              <a:t>putamen</a:t>
            </a:r>
            <a:r>
              <a:rPr lang="cs-CZ" dirty="0" smtClean="0"/>
              <a:t>, </a:t>
            </a:r>
            <a:r>
              <a:rPr lang="cs-CZ" dirty="0" err="1" smtClean="0"/>
              <a:t>substantia</a:t>
            </a:r>
            <a:r>
              <a:rPr lang="cs-CZ" dirty="0" smtClean="0"/>
              <a:t> </a:t>
            </a:r>
            <a:r>
              <a:rPr lang="cs-CZ" dirty="0" err="1" smtClean="0"/>
              <a:t>nigra</a:t>
            </a:r>
            <a:r>
              <a:rPr lang="cs-CZ" dirty="0" smtClean="0"/>
              <a:t>, </a:t>
            </a:r>
            <a:r>
              <a:rPr lang="cs-CZ" dirty="0" err="1" smtClean="0"/>
              <a:t>locus</a:t>
            </a:r>
            <a:r>
              <a:rPr lang="cs-CZ" dirty="0" smtClean="0"/>
              <a:t> </a:t>
            </a:r>
            <a:r>
              <a:rPr lang="cs-CZ" dirty="0" err="1" smtClean="0"/>
              <a:t>coeruleus</a:t>
            </a:r>
            <a:r>
              <a:rPr lang="cs-CZ" dirty="0" smtClean="0"/>
              <a:t>, Purkyňovy buňky mozečku, olivy, mozkový kmen, míchu a neurony v primární a asociační motorické kůře</a:t>
            </a:r>
          </a:p>
          <a:p>
            <a:pPr>
              <a:lnSpc>
                <a:spcPct val="100000"/>
              </a:lnSpc>
            </a:pPr>
            <a:r>
              <a:rPr lang="cs-CZ" dirty="0"/>
              <a:t>c</a:t>
            </a:r>
            <a:r>
              <a:rPr lang="cs-CZ" dirty="0" smtClean="0"/>
              <a:t>harakteristickým diagnostickým příznakem jsou </a:t>
            </a:r>
            <a:r>
              <a:rPr lang="cs-CZ" dirty="0" err="1" smtClean="0"/>
              <a:t>argyrofilní</a:t>
            </a:r>
            <a:r>
              <a:rPr lang="cs-CZ" dirty="0" smtClean="0"/>
              <a:t> cytoplazmatické inkluze v oligodendroglii - plaménkové či </a:t>
            </a:r>
            <a:r>
              <a:rPr lang="cs-CZ" dirty="0" err="1" smtClean="0"/>
              <a:t>Pappovy-Lantosovy</a:t>
            </a:r>
            <a:r>
              <a:rPr lang="cs-CZ" dirty="0" smtClean="0"/>
              <a:t> (10-15nm silná </a:t>
            </a:r>
            <a:r>
              <a:rPr lang="cs-CZ" dirty="0" err="1" smtClean="0"/>
              <a:t>filamenta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183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Frontotemporální</a:t>
            </a:r>
            <a:r>
              <a:rPr lang="cs-CZ" dirty="0" smtClean="0"/>
              <a:t> lobární degenerace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problém – ukládání klíčového proteinu do specifických inkluzí, což vede                       k postupné </a:t>
            </a:r>
            <a:r>
              <a:rPr lang="cs-CZ" dirty="0" err="1" smtClean="0"/>
              <a:t>apoptóze</a:t>
            </a:r>
            <a:r>
              <a:rPr lang="cs-CZ" dirty="0" smtClean="0"/>
              <a:t> specifické </a:t>
            </a:r>
            <a:r>
              <a:rPr lang="cs-CZ" dirty="0" err="1" smtClean="0"/>
              <a:t>neuronální</a:t>
            </a:r>
            <a:r>
              <a:rPr lang="cs-CZ" dirty="0" smtClean="0"/>
              <a:t> populace</a:t>
            </a:r>
          </a:p>
          <a:p>
            <a:endParaRPr lang="cs-CZ" dirty="0"/>
          </a:p>
        </p:txBody>
      </p:sp>
      <p:pic>
        <p:nvPicPr>
          <p:cNvPr id="4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065409" y="3015049"/>
            <a:ext cx="7738110" cy="359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FTLD – klinicko-neuropatologický pohled – FTLD jako nosologická jednotka, tedy onemocnění definované strukturálně </a:t>
            </a:r>
            <a:r>
              <a:rPr lang="cs-CZ" b="1" dirty="0" smtClean="0"/>
              <a:t>X</a:t>
            </a:r>
            <a:r>
              <a:rPr lang="cs-CZ" dirty="0" smtClean="0"/>
              <a:t> čistě klinický pohled – </a:t>
            </a:r>
            <a:r>
              <a:rPr lang="cs-CZ" dirty="0" err="1" smtClean="0"/>
              <a:t>frontotemporální</a:t>
            </a:r>
            <a:r>
              <a:rPr lang="cs-CZ" dirty="0" smtClean="0"/>
              <a:t> demence jako syndrom frontálního typu demence                       s časnými změnami osobnosti, poruchami chování, a četnými psychiatrickými projevy</a:t>
            </a:r>
          </a:p>
          <a:p>
            <a:pPr>
              <a:lnSpc>
                <a:spcPct val="100000"/>
              </a:lnSpc>
            </a:pPr>
            <a:r>
              <a:rPr lang="cs-CZ" dirty="0"/>
              <a:t>č</a:t>
            </a:r>
            <a:r>
              <a:rPr lang="cs-CZ" dirty="0" smtClean="0"/>
              <a:t>astý familiární výskyt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30-50% postižených mezi příbuznými I. stupně – stejná genová mutace se může             v rámci jedné postižené rodiny projevovat různými klinickými symptomy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021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60606" y="583137"/>
            <a:ext cx="10171670" cy="1293028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Prionová</a:t>
            </a:r>
            <a:r>
              <a:rPr lang="cs-CZ" sz="3600" dirty="0" smtClean="0"/>
              <a:t> onemocnění – přenosné spongiformní encefalopatie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52212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cs-CZ" dirty="0"/>
              <a:t>n</a:t>
            </a:r>
            <a:r>
              <a:rPr lang="cs-CZ" dirty="0" smtClean="0"/>
              <a:t>ejčastější – </a:t>
            </a:r>
            <a:r>
              <a:rPr lang="cs-CZ" b="1" dirty="0" err="1" smtClean="0"/>
              <a:t>Creutzfeldtova</a:t>
            </a:r>
            <a:r>
              <a:rPr lang="cs-CZ" b="1" dirty="0" smtClean="0"/>
              <a:t>-Jakobova nemoc (CJN) </a:t>
            </a:r>
            <a:r>
              <a:rPr lang="cs-CZ" dirty="0" smtClean="0"/>
              <a:t>– rychle </a:t>
            </a:r>
            <a:r>
              <a:rPr lang="cs-CZ" dirty="0" err="1" smtClean="0"/>
              <a:t>progredující</a:t>
            </a:r>
            <a:r>
              <a:rPr lang="cs-CZ" dirty="0" smtClean="0"/>
              <a:t> </a:t>
            </a:r>
            <a:r>
              <a:rPr lang="cs-CZ" dirty="0" err="1" smtClean="0"/>
              <a:t>neurodegenerace</a:t>
            </a:r>
            <a:r>
              <a:rPr lang="cs-CZ" dirty="0" smtClean="0"/>
              <a:t> s </a:t>
            </a:r>
            <a:r>
              <a:rPr lang="cs-CZ" dirty="0" err="1" smtClean="0"/>
              <a:t>infaustní</a:t>
            </a:r>
            <a:r>
              <a:rPr lang="cs-CZ" dirty="0" smtClean="0"/>
              <a:t> prognózou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3 základní typy – </a:t>
            </a:r>
            <a:r>
              <a:rPr lang="cs-CZ" i="1" dirty="0" smtClean="0"/>
              <a:t>sporadická</a:t>
            </a:r>
            <a:r>
              <a:rPr lang="cs-CZ" dirty="0" smtClean="0"/>
              <a:t> (nejvíce případů), </a:t>
            </a:r>
            <a:r>
              <a:rPr lang="cs-CZ" i="1" dirty="0" smtClean="0"/>
              <a:t>genetická</a:t>
            </a:r>
            <a:r>
              <a:rPr lang="cs-CZ" dirty="0" smtClean="0"/>
              <a:t> (familiární; 10-15%)              a </a:t>
            </a:r>
            <a:r>
              <a:rPr lang="cs-CZ" i="1" dirty="0" smtClean="0"/>
              <a:t>náhodně přenesená </a:t>
            </a:r>
            <a:r>
              <a:rPr lang="cs-CZ" dirty="0" smtClean="0"/>
              <a:t>v souvislosti s lékařským výkonem (</a:t>
            </a:r>
            <a:r>
              <a:rPr lang="cs-CZ" dirty="0" err="1" smtClean="0"/>
              <a:t>iatrogenní</a:t>
            </a:r>
            <a:r>
              <a:rPr lang="cs-CZ" dirty="0" smtClean="0"/>
              <a:t>; méně než 5%)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n</a:t>
            </a:r>
            <a:r>
              <a:rPr lang="cs-CZ" dirty="0" smtClean="0"/>
              <a:t>ejdříve poruchy zraku - zamlžené</a:t>
            </a:r>
            <a:r>
              <a:rPr lang="cs-CZ" dirty="0"/>
              <a:t>, dvojité vidění a </a:t>
            </a:r>
            <a:r>
              <a:rPr lang="cs-CZ" dirty="0" smtClean="0"/>
              <a:t>poruchy paměti - běžný </a:t>
            </a:r>
            <a:r>
              <a:rPr lang="cs-CZ" dirty="0"/>
              <a:t>je pocit zastřené mysli. Časně narušena je </a:t>
            </a:r>
            <a:r>
              <a:rPr lang="cs-CZ" dirty="0" smtClean="0"/>
              <a:t>i rovnováha a koordinace v </a:t>
            </a:r>
            <a:r>
              <a:rPr lang="cs-CZ" dirty="0"/>
              <a:t>důsledku mozečkové </a:t>
            </a:r>
            <a:r>
              <a:rPr lang="cs-CZ" dirty="0" smtClean="0"/>
              <a:t>degenerace -  </a:t>
            </a:r>
            <a:r>
              <a:rPr lang="cs-CZ" dirty="0"/>
              <a:t>vrávoravá chůze, závratě a pády, svalová slabost, rigidita, třes. Časté jsou rovněž i četné dysestézie, mravenčení, pocity znecitlivění, či </a:t>
            </a:r>
            <a:r>
              <a:rPr lang="cs-CZ" i="1" dirty="0"/>
              <a:t>lepkavé kůže</a:t>
            </a:r>
            <a:r>
              <a:rPr lang="cs-CZ" dirty="0"/>
              <a:t>, nebo tzv. </a:t>
            </a:r>
            <a:r>
              <a:rPr lang="cs-CZ" dirty="0" err="1"/>
              <a:t>myoklonus</a:t>
            </a:r>
            <a:r>
              <a:rPr lang="cs-CZ" dirty="0"/>
              <a:t> - mimovolné svalové záškuby. </a:t>
            </a:r>
            <a:endParaRPr lang="cs-CZ" dirty="0" smtClean="0"/>
          </a:p>
          <a:p>
            <a:pPr lvl="1">
              <a:lnSpc>
                <a:spcPct val="100000"/>
              </a:lnSpc>
            </a:pPr>
            <a:r>
              <a:rPr lang="cs-CZ" dirty="0" smtClean="0"/>
              <a:t>souběžně i </a:t>
            </a:r>
            <a:r>
              <a:rPr lang="cs-CZ" dirty="0"/>
              <a:t>degenerativní změny osobnosti a poruchy </a:t>
            </a:r>
            <a:r>
              <a:rPr lang="cs-CZ" dirty="0" smtClean="0"/>
              <a:t>chování - deprese, </a:t>
            </a:r>
            <a:r>
              <a:rPr lang="cs-CZ" dirty="0"/>
              <a:t>apatie, plačtivost, negativismus</a:t>
            </a:r>
            <a:r>
              <a:rPr lang="cs-CZ" dirty="0" smtClean="0"/>
              <a:t>, halucinace, </a:t>
            </a:r>
            <a:r>
              <a:rPr lang="cs-CZ" dirty="0"/>
              <a:t>záchvaty strachu a křiku, rozbíjení </a:t>
            </a:r>
            <a:r>
              <a:rPr lang="cs-CZ" dirty="0" smtClean="0"/>
              <a:t>věcí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následuje </a:t>
            </a:r>
            <a:r>
              <a:rPr lang="cs-CZ" dirty="0"/>
              <a:t>období rychle </a:t>
            </a:r>
            <a:r>
              <a:rPr lang="cs-CZ" dirty="0" err="1"/>
              <a:t>progredující</a:t>
            </a:r>
            <a:r>
              <a:rPr lang="cs-CZ" dirty="0"/>
              <a:t> </a:t>
            </a:r>
            <a:r>
              <a:rPr lang="cs-CZ" dirty="0" smtClean="0"/>
              <a:t>demence </a:t>
            </a:r>
            <a:r>
              <a:rPr lang="cs-CZ" dirty="0"/>
              <a:t>- týdny, až měsíce, končící stavem akinetického mutismu, nemocný je znehybněný, strnulý, neodpovídá na jakékoliv podněty, ačkoliv má otevřené oči; osobnost i vyšší nervová činnost je vymizelá, zachovány bývají pouze primitivní reflexy, následuje </a:t>
            </a:r>
            <a:r>
              <a:rPr lang="cs-CZ" dirty="0" smtClean="0"/>
              <a:t>smrt </a:t>
            </a:r>
          </a:p>
        </p:txBody>
      </p:sp>
    </p:spTree>
    <p:extLst>
      <p:ext uri="{BB962C8B-B14F-4D97-AF65-F5344CB8AC3E}">
        <p14:creationId xmlns:p14="http://schemas.microsoft.com/office/powerpoint/2010/main" val="194887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denzační stop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Kondenzační stopa</Template>
  <TotalTime>0</TotalTime>
  <Words>3300</Words>
  <Application>Microsoft Office PowerPoint</Application>
  <PresentationFormat>Širokoúhlá obrazovka</PresentationFormat>
  <Paragraphs>245</Paragraphs>
  <Slides>47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0" baseType="lpstr">
      <vt:lpstr>Arial</vt:lpstr>
      <vt:lpstr>Century Gothic</vt:lpstr>
      <vt:lpstr>Kondenzační stopa</vt:lpstr>
      <vt:lpstr>Neurodegenerativní onemocnění - demence</vt:lpstr>
      <vt:lpstr>Neuropatologický obraz                         – v kostce</vt:lpstr>
      <vt:lpstr>Alzheimerova nemoc</vt:lpstr>
      <vt:lpstr>Synukleinopatie – Parkinsonova nemoc</vt:lpstr>
      <vt:lpstr>Synukleinopatie -                   Demence s lewyho tělísky</vt:lpstr>
      <vt:lpstr>Synukleinopatie - Multisystémové atrofie (MSA)</vt:lpstr>
      <vt:lpstr>Frontotemporální lobární degenerace</vt:lpstr>
      <vt:lpstr>Prezentace aplikace PowerPoint</vt:lpstr>
      <vt:lpstr>Prionová onemocnění – přenosné spongiformní encefalopatie</vt:lpstr>
      <vt:lpstr>Prezentace aplikace PowerPoint</vt:lpstr>
      <vt:lpstr>Onemocnění s opakováním tripletů</vt:lpstr>
      <vt:lpstr>Paměť u parkinsonovy nemoci (PN)</vt:lpstr>
      <vt:lpstr>Krátkodobá paměť</vt:lpstr>
      <vt:lpstr>Dlouhodobá paměť - explicitní</vt:lpstr>
      <vt:lpstr>Prezentace aplikace PowerPoint</vt:lpstr>
      <vt:lpstr>Shrnutí explicitní paměť</vt:lpstr>
      <vt:lpstr>Implicitní paměť</vt:lpstr>
      <vt:lpstr>Vyšetření paměti u PN</vt:lpstr>
      <vt:lpstr>Sy demence u PN</vt:lpstr>
      <vt:lpstr>závěr</vt:lpstr>
      <vt:lpstr>Alzheimerova nemoc (AN)</vt:lpstr>
      <vt:lpstr>Amnestická varianta AN</vt:lpstr>
      <vt:lpstr>Klasické známky AN</vt:lpstr>
      <vt:lpstr>Atypické klinické formy AN</vt:lpstr>
      <vt:lpstr>Prezentace aplikace PowerPoint</vt:lpstr>
      <vt:lpstr>Stadia AN</vt:lpstr>
      <vt:lpstr>Ad preklinické stadium</vt:lpstr>
      <vt:lpstr>Role NPS vyšetření                                v diagnostice AN</vt:lpstr>
      <vt:lpstr>Prezentace aplikace PowerPoint</vt:lpstr>
      <vt:lpstr>Poruchy paměti u AN</vt:lpstr>
      <vt:lpstr>Prezentace aplikace PowerPoint</vt:lpstr>
      <vt:lpstr>Prezentace aplikace PowerPoint</vt:lpstr>
      <vt:lpstr>Prezentace aplikace PowerPoint</vt:lpstr>
      <vt:lpstr>NPS diagnostika kognitivního deficitu u AN</vt:lpstr>
      <vt:lpstr>Anamnéza a rozhovor</vt:lpstr>
      <vt:lpstr>Screeningové testy</vt:lpstr>
      <vt:lpstr>Neuropsychologické baterie</vt:lpstr>
      <vt:lpstr>Prezentace aplikace PowerPoint</vt:lpstr>
      <vt:lpstr>Prezentace aplikace PowerPoint</vt:lpstr>
      <vt:lpstr>Prezentace aplikace PowerPoint</vt:lpstr>
      <vt:lpstr>Určení podoby KD, Teorie MCI</vt:lpstr>
      <vt:lpstr>MCI</vt:lpstr>
      <vt:lpstr>Prezentace aplikace PowerPoint</vt:lpstr>
      <vt:lpstr>Prezentace aplikace PowerPoint</vt:lpstr>
      <vt:lpstr>Diagnostický algoritmus</vt:lpstr>
      <vt:lpstr>Variabilita psychické výkonnosti v NPS vyšetření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Neurodegenerativní onemocnění - demence</dc:title>
  <dc:creator>Přikrylová Kučerová Hana PhDr.</dc:creator>
  <cp:lastModifiedBy>Hana Přikrylová Kučerová</cp:lastModifiedBy>
  <cp:revision>67</cp:revision>
  <dcterms:created xsi:type="dcterms:W3CDTF">2018-09-20T07:10:33Z</dcterms:created>
  <dcterms:modified xsi:type="dcterms:W3CDTF">2019-11-20T07:27:11Z</dcterms:modified>
</cp:coreProperties>
</file>