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2816-064B-4B83-A2E7-1E8D331825FB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074F7-E2E1-48A2-A43E-75C3DB1269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0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DAA76EB-6969-4E0A-8860-123D5567D7FE}" type="slidenum">
              <a:rPr lang="cs-CZ" altLang="cs-CZ">
                <a:latin typeface="Arial" panose="020B0604020202020204" pitchFamily="34" charset="0"/>
              </a:rPr>
              <a:pPr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64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Kognitivní funkce                   u poruch příjmu potravy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4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dirty="0" smtClean="0"/>
              <a:t>nová verze </a:t>
            </a:r>
            <a:r>
              <a:rPr lang="cs-CZ" sz="2400" b="1" dirty="0" smtClean="0"/>
              <a:t>EDI2 </a:t>
            </a:r>
            <a:r>
              <a:rPr lang="cs-CZ" sz="1200" dirty="0" smtClean="0"/>
              <a:t>(</a:t>
            </a:r>
            <a:r>
              <a:rPr lang="cs-CZ" sz="1200" dirty="0" err="1" smtClean="0"/>
              <a:t>Garner</a:t>
            </a:r>
            <a:r>
              <a:rPr lang="cs-CZ" sz="1200" dirty="0" smtClean="0"/>
              <a:t>, 1991) </a:t>
            </a:r>
            <a:r>
              <a:rPr lang="cs-CZ" sz="2400" dirty="0" smtClean="0"/>
              <a:t>– doplnil další škály</a:t>
            </a:r>
          </a:p>
          <a:p>
            <a:pPr lvl="1">
              <a:lnSpc>
                <a:spcPct val="100000"/>
              </a:lnSpc>
            </a:pPr>
            <a:r>
              <a:rPr lang="cs-CZ" sz="2400" dirty="0" smtClean="0"/>
              <a:t>asketismus (snahu o </a:t>
            </a:r>
            <a:r>
              <a:rPr lang="cs-CZ" sz="2400" dirty="0" err="1" smtClean="0"/>
              <a:t>sebedisciplínu</a:t>
            </a:r>
            <a:r>
              <a:rPr lang="cs-CZ" sz="2400" dirty="0" smtClean="0"/>
              <a:t> a nadměrnou kontrolu zejména tělesných potřeb)</a:t>
            </a:r>
          </a:p>
          <a:p>
            <a:pPr lvl="1">
              <a:lnSpc>
                <a:spcPct val="100000"/>
              </a:lnSpc>
            </a:pPr>
            <a:r>
              <a:rPr lang="cs-CZ" sz="2400" dirty="0"/>
              <a:t>i</a:t>
            </a:r>
            <a:r>
              <a:rPr lang="cs-CZ" sz="2400" dirty="0" smtClean="0"/>
              <a:t>mpulzivní regulace (tendence k impulzivitě, závislostem, sebedestruktivnímu a hostilnímu chování)</a:t>
            </a:r>
          </a:p>
          <a:p>
            <a:pPr lvl="1">
              <a:lnSpc>
                <a:spcPct val="100000"/>
              </a:lnSpc>
            </a:pPr>
            <a:r>
              <a:rPr lang="cs-CZ" sz="2400" dirty="0" smtClean="0"/>
              <a:t>sociální nejistota (nejisté, napjaté a neuspokojující) sociální vztahy </a:t>
            </a:r>
            <a:r>
              <a:rPr lang="cs-CZ" sz="1200" dirty="0" smtClean="0"/>
              <a:t>(</a:t>
            </a:r>
            <a:r>
              <a:rPr lang="cs-CZ" sz="1200" dirty="0"/>
              <a:t>K</a:t>
            </a:r>
            <a:r>
              <a:rPr lang="cs-CZ" sz="1200" dirty="0" smtClean="0"/>
              <a:t>rch, 2005)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67553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65338"/>
            <a:ext cx="10820400" cy="48533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</a:t>
            </a:r>
            <a:r>
              <a:rPr lang="cs-CZ" dirty="0" smtClean="0"/>
              <a:t>ztah k vlastnímu tělu a </a:t>
            </a:r>
            <a:r>
              <a:rPr lang="cs-CZ" dirty="0" err="1" smtClean="0"/>
              <a:t>somatoformní</a:t>
            </a:r>
            <a:r>
              <a:rPr lang="cs-CZ" dirty="0" smtClean="0"/>
              <a:t> disociace – </a:t>
            </a:r>
            <a:r>
              <a:rPr lang="cs-CZ" b="1" dirty="0" smtClean="0"/>
              <a:t>BAT (Body </a:t>
            </a:r>
            <a:r>
              <a:rPr lang="cs-CZ" b="1" dirty="0" err="1" smtClean="0"/>
              <a:t>Attitude</a:t>
            </a:r>
            <a:r>
              <a:rPr lang="cs-CZ" b="1" dirty="0" smtClean="0"/>
              <a:t> Test); SDQ-20 (</a:t>
            </a:r>
            <a:r>
              <a:rPr lang="cs-CZ" b="1" dirty="0" err="1" smtClean="0"/>
              <a:t>Somatoform</a:t>
            </a:r>
            <a:r>
              <a:rPr lang="cs-CZ" b="1" dirty="0" smtClean="0"/>
              <a:t> </a:t>
            </a:r>
            <a:r>
              <a:rPr lang="cs-CZ" b="1" dirty="0" err="1" smtClean="0"/>
              <a:t>Dissociation</a:t>
            </a:r>
            <a:r>
              <a:rPr lang="cs-CZ" b="1" dirty="0" smtClean="0"/>
              <a:t> </a:t>
            </a:r>
            <a:r>
              <a:rPr lang="cs-CZ" b="1" dirty="0" err="1" smtClean="0"/>
              <a:t>Questionnaire</a:t>
            </a:r>
            <a:r>
              <a:rPr lang="cs-CZ" b="1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EDE (</a:t>
            </a:r>
            <a:r>
              <a:rPr lang="cs-CZ" b="1" dirty="0" err="1" smtClean="0"/>
              <a:t>Eating</a:t>
            </a:r>
            <a:r>
              <a:rPr lang="cs-CZ" b="1" dirty="0" smtClean="0"/>
              <a:t> </a:t>
            </a:r>
            <a:r>
              <a:rPr lang="cs-CZ" b="1" dirty="0" err="1" smtClean="0"/>
              <a:t>Disorder</a:t>
            </a:r>
            <a:r>
              <a:rPr lang="cs-CZ" b="1" dirty="0" smtClean="0"/>
              <a:t> </a:t>
            </a:r>
            <a:r>
              <a:rPr lang="cs-CZ" b="1" dirty="0" err="1" smtClean="0"/>
              <a:t>Examination</a:t>
            </a:r>
            <a:r>
              <a:rPr lang="cs-CZ" b="1" dirty="0" smtClean="0"/>
              <a:t>)</a:t>
            </a:r>
            <a:r>
              <a:rPr lang="cs-CZ" dirty="0" smtClean="0"/>
              <a:t> – strukturované interview, „zlatý standard“ pro diagnózu a posouzení závažnosti PPP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EDE – Q </a:t>
            </a:r>
            <a:r>
              <a:rPr lang="cs-CZ" dirty="0" smtClean="0"/>
              <a:t>– dotazníková verze interview</a:t>
            </a:r>
          </a:p>
          <a:p>
            <a:pPr>
              <a:lnSpc>
                <a:spcPct val="100000"/>
              </a:lnSpc>
            </a:pPr>
            <a:r>
              <a:rPr lang="cs-CZ" b="1" dirty="0" smtClean="0"/>
              <a:t>NPS testy 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verbální úkoly: Bezprostřední a oddálená výbavnost, test slovní plynulosti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nonverbální úkoly –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rotation</a:t>
            </a:r>
            <a:r>
              <a:rPr lang="cs-CZ" dirty="0" smtClean="0"/>
              <a:t> </a:t>
            </a:r>
            <a:r>
              <a:rPr lang="cs-CZ" dirty="0" err="1" smtClean="0"/>
              <a:t>task</a:t>
            </a:r>
            <a:r>
              <a:rPr lang="cs-CZ" dirty="0" smtClean="0"/>
              <a:t>, </a:t>
            </a:r>
            <a:r>
              <a:rPr lang="cs-CZ" dirty="0" err="1" smtClean="0"/>
              <a:t>Rey-Osterriethova</a:t>
            </a:r>
            <a:r>
              <a:rPr lang="cs-CZ" dirty="0" smtClean="0"/>
              <a:t> komplexní figura – výbavnost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aritmetické schopnosti –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sequence</a:t>
            </a:r>
            <a:r>
              <a:rPr lang="cs-CZ" dirty="0" smtClean="0"/>
              <a:t> 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119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13227"/>
            <a:ext cx="8610600" cy="1293028"/>
          </a:xfrm>
        </p:spPr>
        <p:txBody>
          <a:bodyPr/>
          <a:lstStyle/>
          <a:p>
            <a:r>
              <a:rPr lang="cs-CZ" dirty="0" smtClean="0"/>
              <a:t>Průběh kognitivního deficitu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43414"/>
            <a:ext cx="11251504" cy="512064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</a:t>
            </a:r>
            <a:r>
              <a:rPr lang="cs-CZ" dirty="0" smtClean="0"/>
              <a:t>ognitivní změny se odrážejí v psychosociálních následcích onemocnění                a podílejí se pravděpodobně na vzniku PPP – kognitivní dysfunkce předchází onemocnění – i malé kognitivní dysfunkce ovlivňují množství osobnostních                   a psychosociálních charakteristik – týkají se vztahu k sobě, snahy o kontrolu </a:t>
            </a:r>
            <a:r>
              <a:rPr lang="cs-CZ" dirty="0" err="1" smtClean="0"/>
              <a:t>temperamentových</a:t>
            </a:r>
            <a:r>
              <a:rPr lang="cs-CZ" dirty="0" smtClean="0"/>
              <a:t> rysů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psychosociální adaptace v adolescenci může být zhoršena v důsledku KD</a:t>
            </a:r>
          </a:p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 léčbě – nárůstu hmotnosti a redukci zvracení a přejídání – zlepšení KF </a:t>
            </a:r>
            <a:r>
              <a:rPr lang="cs-CZ" sz="1200" dirty="0" smtClean="0"/>
              <a:t>(</a:t>
            </a:r>
            <a:r>
              <a:rPr lang="cs-CZ" sz="1200" dirty="0" err="1" smtClean="0"/>
              <a:t>Lauer</a:t>
            </a:r>
            <a:r>
              <a:rPr lang="cs-CZ" sz="1200" dirty="0" smtClean="0"/>
              <a:t>, 2002)</a:t>
            </a:r>
          </a:p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oškození vizuálně prostorové orientace, nonverbální poškození a snížená percepční flexibilita přetrvávají i po </a:t>
            </a:r>
            <a:r>
              <a:rPr lang="cs-CZ" dirty="0" err="1" smtClean="0"/>
              <a:t>úzdravě</a:t>
            </a: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omocí NPS testů nelze průběh PPP predikovat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699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03540"/>
            <a:ext cx="11201400" cy="48475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</a:t>
            </a:r>
            <a:r>
              <a:rPr lang="cs-CZ" dirty="0" smtClean="0"/>
              <a:t>ýsledky nekorelují s mírou podváhy, frekvencí zvracení a přejídání, se skórem EDI, ani se strukturálními a funkčními změnami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poruchy koncentrace, pozornosti a PM mohou být důsledkem hladovění                     a malnutrice, zatímco jiné – flexibilita rozhodování, exekutivní </a:t>
            </a:r>
            <a:r>
              <a:rPr lang="cs-CZ" dirty="0" err="1" smtClean="0"/>
              <a:t>fce</a:t>
            </a:r>
            <a:r>
              <a:rPr lang="cs-CZ" dirty="0" smtClean="0"/>
              <a:t> – mohou představovat predisponující rys (</a:t>
            </a:r>
            <a:r>
              <a:rPr lang="cs-CZ" dirty="0" err="1" smtClean="0"/>
              <a:t>trait</a:t>
            </a:r>
            <a:r>
              <a:rPr lang="cs-CZ" dirty="0" smtClean="0"/>
              <a:t> </a:t>
            </a:r>
            <a:r>
              <a:rPr lang="cs-CZ" dirty="0" err="1" smtClean="0"/>
              <a:t>marker</a:t>
            </a:r>
            <a:r>
              <a:rPr lang="cs-CZ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z</a:t>
            </a:r>
            <a:r>
              <a:rPr lang="cs-CZ" dirty="0" smtClean="0"/>
              <a:t>výšená hladina kortizolu v akutní fázi AN – poruchy vigility a pozornosti</a:t>
            </a:r>
          </a:p>
          <a:p>
            <a:pPr>
              <a:lnSpc>
                <a:spcPct val="100000"/>
              </a:lnSpc>
            </a:pPr>
            <a:r>
              <a:rPr lang="cs-CZ" dirty="0"/>
              <a:t>s</a:t>
            </a:r>
            <a:r>
              <a:rPr lang="cs-CZ" dirty="0" smtClean="0"/>
              <a:t>nížení hladin hormonů – vliv na KF</a:t>
            </a:r>
          </a:p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smtClean="0"/>
              <a:t>roblémy </a:t>
            </a:r>
            <a:r>
              <a:rPr lang="cs-CZ" dirty="0" smtClean="0"/>
              <a:t>v psychosociálním rozvoji mohou být rizikem, při kterém KD zvyšuje nebezpečí vzniku PPP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5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76022" y="171980"/>
            <a:ext cx="8964613" cy="129381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sz="3600" dirty="0" smtClean="0"/>
              <a:t>PPP</a:t>
            </a:r>
            <a:endParaRPr lang="cs-CZ" altLang="cs-CZ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32913" y="1818157"/>
            <a:ext cx="11006666" cy="5653618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j</a:t>
            </a:r>
            <a:r>
              <a:rPr lang="cs-CZ" altLang="cs-CZ" sz="2800" dirty="0" smtClean="0"/>
              <a:t>sou charakterizovány jako kontinuum patologického, </a:t>
            </a:r>
            <a:r>
              <a:rPr lang="cs-CZ" altLang="cs-CZ" sz="2800" dirty="0" err="1" smtClean="0"/>
              <a:t>biopsychosociálně</a:t>
            </a:r>
            <a:r>
              <a:rPr lang="cs-CZ" altLang="cs-CZ" sz="2800" dirty="0" smtClean="0"/>
              <a:t> podmíněného potravového chování                   s nejvážnějšími </a:t>
            </a:r>
            <a:r>
              <a:rPr lang="cs-CZ" altLang="cs-CZ" sz="2800" dirty="0" err="1" smtClean="0"/>
              <a:t>nozologickými</a:t>
            </a:r>
            <a:r>
              <a:rPr lang="cs-CZ" altLang="cs-CZ" sz="2800" dirty="0" smtClean="0"/>
              <a:t> jednotkami – </a:t>
            </a:r>
            <a:r>
              <a:rPr lang="cs-CZ" altLang="cs-CZ" sz="2800" dirty="0" err="1" smtClean="0"/>
              <a:t>anorexia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nervosa</a:t>
            </a:r>
            <a:r>
              <a:rPr lang="cs-CZ" altLang="cs-CZ" sz="2800" dirty="0" smtClean="0"/>
              <a:t>, </a:t>
            </a:r>
            <a:r>
              <a:rPr lang="cs-CZ" altLang="cs-CZ" sz="2800" dirty="0" err="1" smtClean="0"/>
              <a:t>bulimia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nervosa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971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domény měřených KF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400" dirty="0"/>
              <a:t>n</a:t>
            </a:r>
            <a:r>
              <a:rPr lang="cs-CZ" sz="2400" dirty="0" smtClean="0"/>
              <a:t>eexistuje kompletní výčet NPS poškození u AN, přesto jisté výsledky máme </a:t>
            </a:r>
            <a:r>
              <a:rPr lang="cs-CZ" sz="1200" dirty="0" smtClean="0"/>
              <a:t>(</a:t>
            </a:r>
            <a:r>
              <a:rPr lang="cs-CZ" sz="1200" dirty="0" err="1" smtClean="0"/>
              <a:t>Cnattingius</a:t>
            </a:r>
            <a:r>
              <a:rPr lang="cs-CZ" sz="1200" dirty="0" smtClean="0"/>
              <a:t>, 1999; </a:t>
            </a:r>
            <a:r>
              <a:rPr lang="cs-CZ" sz="1200" dirty="0" err="1" smtClean="0"/>
              <a:t>Katzmann</a:t>
            </a:r>
            <a:r>
              <a:rPr lang="cs-CZ" sz="1200" dirty="0" smtClean="0"/>
              <a:t>, 2001; Uher, 2002; </a:t>
            </a:r>
            <a:r>
              <a:rPr lang="cs-CZ" sz="1200" dirty="0" err="1" smtClean="0"/>
              <a:t>Kaye</a:t>
            </a:r>
            <a:r>
              <a:rPr lang="cs-CZ" sz="1200" dirty="0" smtClean="0"/>
              <a:t>, 2000)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n</a:t>
            </a:r>
            <a:r>
              <a:rPr lang="cs-CZ" sz="2400" dirty="0" smtClean="0"/>
              <a:t>ové výzkumy založeny na porovnávání AN s vysokým skórem „</a:t>
            </a:r>
            <a:r>
              <a:rPr lang="cs-CZ" sz="2400" dirty="0" err="1" smtClean="0"/>
              <a:t>harm</a:t>
            </a:r>
            <a:r>
              <a:rPr lang="cs-CZ" sz="2400" dirty="0" smtClean="0"/>
              <a:t> </a:t>
            </a:r>
            <a:r>
              <a:rPr lang="cs-CZ" sz="2400" dirty="0" err="1" smtClean="0"/>
              <a:t>avoidance</a:t>
            </a:r>
            <a:r>
              <a:rPr lang="cs-CZ" sz="2400" dirty="0" smtClean="0"/>
              <a:t>“ (vyhýbání se poškození), zhoršenou flexibilitou myšlení, rigiditou jídelního chování a vysokým perfekcionismem </a:t>
            </a:r>
            <a:r>
              <a:rPr lang="cs-CZ" sz="1200" dirty="0" smtClean="0"/>
              <a:t>(</a:t>
            </a:r>
            <a:r>
              <a:rPr lang="cs-CZ" sz="1200" dirty="0" err="1" smtClean="0"/>
              <a:t>Bulik</a:t>
            </a:r>
            <a:r>
              <a:rPr lang="cs-CZ" sz="1200" dirty="0" smtClean="0"/>
              <a:t>, 2003)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NPS studie ukázaly tendence k poruše flexibility v řešení kognitivních úkolů a neschopnost změny předchozího vzorce myšlení (jsou chápány jako </a:t>
            </a:r>
            <a:r>
              <a:rPr lang="cs-CZ" sz="2400" dirty="0"/>
              <a:t>(</a:t>
            </a:r>
            <a:r>
              <a:rPr lang="cs-CZ" sz="2400" dirty="0" smtClean="0"/>
              <a:t>ne)schopnost přejít z jednoho úkolu na druhý)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3920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flexibilita u AN                    – set-</a:t>
            </a:r>
            <a:r>
              <a:rPr lang="cs-CZ" dirty="0" err="1" smtClean="0"/>
              <a:t>shifting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n</a:t>
            </a:r>
            <a:r>
              <a:rPr lang="cs-CZ" sz="2400" dirty="0" smtClean="0"/>
              <a:t>arušení percepční a kognitivní flexibility u akutní AN , i po nárůstu hmotnosti </a:t>
            </a:r>
            <a:r>
              <a:rPr lang="cs-CZ" sz="1200" dirty="0" smtClean="0"/>
              <a:t>(</a:t>
            </a:r>
            <a:r>
              <a:rPr lang="cs-CZ" sz="1200" dirty="0" err="1" smtClean="0"/>
              <a:t>Tchanturia</a:t>
            </a:r>
            <a:r>
              <a:rPr lang="cs-CZ" sz="1200" dirty="0" smtClean="0"/>
              <a:t>, 2002) </a:t>
            </a:r>
            <a:r>
              <a:rPr lang="cs-CZ" sz="2400" dirty="0" smtClean="0"/>
              <a:t>i u zdravých dvojčat – dívek s AN, což poukazuje na genetický podklad tohoto kognitivního rysu </a:t>
            </a:r>
            <a:r>
              <a:rPr lang="cs-CZ" sz="1200" dirty="0" smtClean="0"/>
              <a:t>(</a:t>
            </a:r>
            <a:r>
              <a:rPr lang="cs-CZ" sz="1200" dirty="0" err="1" smtClean="0"/>
              <a:t>Holliday</a:t>
            </a:r>
            <a:r>
              <a:rPr lang="cs-CZ" sz="1200" dirty="0" smtClean="0"/>
              <a:t>, 2004)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4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Specifické kognitivní poškození             a hladiny estrogenů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492679"/>
            <a:ext cx="11163822" cy="436532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z</a:t>
            </a:r>
            <a:r>
              <a:rPr lang="cs-CZ" dirty="0" smtClean="0"/>
              <a:t>tráta menstruace se snižující se hladinou estrogenů je jedním ze základních diagnostických kritérií</a:t>
            </a:r>
          </a:p>
          <a:p>
            <a:pPr>
              <a:lnSpc>
                <a:spcPct val="110000"/>
              </a:lnSpc>
            </a:pPr>
            <a:r>
              <a:rPr lang="cs-CZ" dirty="0"/>
              <a:t>v</a:t>
            </a:r>
            <a:r>
              <a:rPr lang="cs-CZ" dirty="0" smtClean="0"/>
              <a:t> literatuře věnována pozornost souvislostem mezi změnami hladin estrogenů          a KF u Alzheimerovy nemoci </a:t>
            </a:r>
            <a:r>
              <a:rPr lang="cs-CZ" sz="1200" dirty="0" smtClean="0"/>
              <a:t>(</a:t>
            </a:r>
            <a:r>
              <a:rPr lang="cs-CZ" sz="1200" dirty="0" err="1" smtClean="0"/>
              <a:t>Monk</a:t>
            </a:r>
            <a:r>
              <a:rPr lang="cs-CZ" sz="1200" dirty="0" smtClean="0"/>
              <a:t>, 2000), </a:t>
            </a:r>
            <a:r>
              <a:rPr lang="cs-CZ" dirty="0" smtClean="0"/>
              <a:t>u AN takové studie chybí !!!</a:t>
            </a:r>
          </a:p>
          <a:p>
            <a:pPr>
              <a:lnSpc>
                <a:spcPct val="110000"/>
              </a:lnSpc>
            </a:pPr>
            <a:r>
              <a:rPr lang="cs-CZ" dirty="0"/>
              <a:t>v</a:t>
            </a:r>
            <a:r>
              <a:rPr lang="cs-CZ" dirty="0" smtClean="0"/>
              <a:t> jiných stavech spojených s nedostatkem estrogenů (po </a:t>
            </a:r>
            <a:r>
              <a:rPr lang="cs-CZ" dirty="0" err="1" smtClean="0"/>
              <a:t>ovarectomii</a:t>
            </a:r>
            <a:r>
              <a:rPr lang="cs-CZ" dirty="0" smtClean="0"/>
              <a:t>, při </a:t>
            </a:r>
            <a:r>
              <a:rPr lang="cs-CZ" dirty="0" err="1" smtClean="0"/>
              <a:t>Turnerově</a:t>
            </a:r>
            <a:r>
              <a:rPr lang="cs-CZ" dirty="0" smtClean="0"/>
              <a:t> syndromu, po fyziologické </a:t>
            </a:r>
            <a:r>
              <a:rPr lang="cs-CZ" dirty="0" err="1" smtClean="0"/>
              <a:t>menopause</a:t>
            </a:r>
            <a:r>
              <a:rPr lang="cs-CZ" dirty="0" smtClean="0"/>
              <a:t>) bylo popsáno jemné, ale specifické kognitivní poškození v korelaci s hladinami hormonů </a:t>
            </a:r>
            <a:r>
              <a:rPr lang="cs-CZ" sz="1200" dirty="0" smtClean="0"/>
              <a:t>(</a:t>
            </a:r>
            <a:r>
              <a:rPr lang="cs-CZ" sz="1200" dirty="0" err="1" smtClean="0"/>
              <a:t>Hampson</a:t>
            </a:r>
            <a:r>
              <a:rPr lang="cs-CZ" sz="1200" dirty="0" smtClean="0"/>
              <a:t>, 2000)</a:t>
            </a:r>
          </a:p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ři substituci estrogenů bylo poškození reverzibilní</a:t>
            </a:r>
          </a:p>
        </p:txBody>
      </p:sp>
    </p:spTree>
    <p:extLst>
      <p:ext uri="{BB962C8B-B14F-4D97-AF65-F5344CB8AC3E}">
        <p14:creationId xmlns:p14="http://schemas.microsoft.com/office/powerpoint/2010/main" val="2077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11038562" cy="487262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v několika studiích poškození vizuálních a taktilních prostorových procesů, stejně jako pozornosti</a:t>
            </a:r>
          </a:p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acientky s AN mají porušenou zvláště schopnost pro prostorové úkoly,                    ve kterých mají reprodukovat složitou figuru, doplnit chybějící části obrázku               a analyzovat prostorové uspořádání</a:t>
            </a:r>
          </a:p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oruchy pozornosti se většinou s nárůstem váhy upraví; narušená vizuální                    a taktilní prostorová orientace může přetrvávat i po uzdravení</a:t>
            </a:r>
          </a:p>
          <a:p>
            <a:pPr>
              <a:lnSpc>
                <a:spcPct val="110000"/>
              </a:lnSpc>
            </a:pPr>
            <a:r>
              <a:rPr lang="cs-CZ" dirty="0"/>
              <a:t>u</a:t>
            </a:r>
            <a:r>
              <a:rPr lang="cs-CZ" dirty="0" smtClean="0"/>
              <a:t> AN více poškozena pravá hemisféra – větší poškození nonverbálních                       a numerických procesů ve srovnání s relativně zachovalými verbálními funkcemi a často výbornými studijními výsledky založenými na verbálních projevech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45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dysfunkce, vnímání vlastního těla a disociace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799" y="2194560"/>
            <a:ext cx="10925827" cy="4406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orucha vnímání vlastního těla – zákl. charakteristika u AN</a:t>
            </a:r>
          </a:p>
          <a:p>
            <a:pPr>
              <a:lnSpc>
                <a:spcPct val="100000"/>
              </a:lnSpc>
            </a:pPr>
            <a:r>
              <a:rPr lang="cs-CZ" dirty="0"/>
              <a:t>s</a:t>
            </a:r>
            <a:r>
              <a:rPr lang="cs-CZ" dirty="0" smtClean="0"/>
              <a:t>ouvisí s poruchou </a:t>
            </a:r>
            <a:r>
              <a:rPr lang="cs-CZ" dirty="0" err="1" smtClean="0"/>
              <a:t>interocepce</a:t>
            </a:r>
            <a:r>
              <a:rPr lang="cs-CZ" dirty="0" smtClean="0"/>
              <a:t> – nezbytná k rozpoznávání a identifikaci vlastních emocí i emocí druhých</a:t>
            </a:r>
          </a:p>
          <a:p>
            <a:pPr>
              <a:lnSpc>
                <a:spcPct val="100000"/>
              </a:lnSpc>
            </a:pPr>
            <a:r>
              <a:rPr lang="cs-CZ" dirty="0" err="1" smtClean="0"/>
              <a:t>alexithymie</a:t>
            </a:r>
            <a:r>
              <a:rPr lang="cs-CZ" dirty="0" smtClean="0"/>
              <a:t> – považována za deficit v kognitivním zpracování emocí</a:t>
            </a:r>
          </a:p>
          <a:p>
            <a:pPr>
              <a:lnSpc>
                <a:spcPct val="100000"/>
              </a:lnSpc>
            </a:pPr>
            <a:r>
              <a:rPr lang="cs-CZ" dirty="0"/>
              <a:t>u</a:t>
            </a:r>
            <a:r>
              <a:rPr lang="cs-CZ" dirty="0" smtClean="0"/>
              <a:t> PPP se hledají mechanismy, zahrnující kognitivní faktory, které se na změně vnímání vlastního těla mohou podílet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jedním z mechanismů – </a:t>
            </a:r>
            <a:r>
              <a:rPr lang="cs-CZ" b="1" dirty="0" smtClean="0"/>
              <a:t>disociace</a:t>
            </a:r>
            <a:r>
              <a:rPr lang="cs-CZ" dirty="0" smtClean="0"/>
              <a:t> – vede k nedostatečné integraci komplexních vjemů tělesného schématu a k jejich nedostatečnému či chybnému zpracování</a:t>
            </a:r>
          </a:p>
        </p:txBody>
      </p:sp>
    </p:spTree>
    <p:extLst>
      <p:ext uri="{BB962C8B-B14F-4D97-AF65-F5344CB8AC3E}">
        <p14:creationId xmlns:p14="http://schemas.microsoft.com/office/powerpoint/2010/main" val="774647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dysfunkce                        a percepce bolesti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595393"/>
            <a:ext cx="10820400" cy="4024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ález porušeného vnímání bolesti u AN</a:t>
            </a:r>
          </a:p>
          <a:p>
            <a:pPr>
              <a:lnSpc>
                <a:spcPct val="100000"/>
              </a:lnSpc>
            </a:pPr>
            <a:r>
              <a:rPr lang="cs-CZ" dirty="0"/>
              <a:t>m</a:t>
            </a:r>
            <a:r>
              <a:rPr lang="cs-CZ" dirty="0" smtClean="0"/>
              <a:t>echanismus zvýšeného prahu vnímání bolesti není znám</a:t>
            </a:r>
          </a:p>
          <a:p>
            <a:pPr>
              <a:lnSpc>
                <a:spcPct val="100000"/>
              </a:lnSpc>
            </a:pPr>
            <a:r>
              <a:rPr lang="cs-CZ" dirty="0"/>
              <a:t>v</a:t>
            </a:r>
            <a:r>
              <a:rPr lang="cs-CZ" dirty="0" smtClean="0"/>
              <a:t>nímání bolesti je asociováno s hladinami estrogenů během menstruačního cyklu u zdravých žen a s mírou experimentálního stresu</a:t>
            </a:r>
          </a:p>
          <a:p>
            <a:pPr>
              <a:lnSpc>
                <a:spcPct val="100000"/>
              </a:lnSpc>
            </a:pPr>
            <a:r>
              <a:rPr lang="cs-CZ" dirty="0"/>
              <a:t>u</a:t>
            </a:r>
            <a:r>
              <a:rPr lang="cs-CZ" dirty="0" smtClean="0"/>
              <a:t> PPP může změna vnímání bolesti odrážet nejen nižší hladiny hormonů,                  ale i specifické kognitivní rysy, které vedou k celkově porušenému vnímání vnitřních pocitů a tělesného schématu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680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25260"/>
            <a:ext cx="8610600" cy="1052187"/>
          </a:xfrm>
        </p:spPr>
        <p:txBody>
          <a:bodyPr/>
          <a:lstStyle/>
          <a:p>
            <a:r>
              <a:rPr lang="cs-CZ" dirty="0" smtClean="0"/>
              <a:t>NPS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483" y="1039660"/>
            <a:ext cx="11799517" cy="54112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400" dirty="0" smtClean="0"/>
              <a:t>1973 </a:t>
            </a:r>
            <a:r>
              <a:rPr lang="cs-CZ" sz="2400" dirty="0" err="1" smtClean="0"/>
              <a:t>Hilde</a:t>
            </a:r>
            <a:r>
              <a:rPr lang="cs-CZ" sz="2400" dirty="0" smtClean="0"/>
              <a:t> </a:t>
            </a:r>
            <a:r>
              <a:rPr lang="cs-CZ" sz="2400" dirty="0" err="1" smtClean="0"/>
              <a:t>Bruch</a:t>
            </a:r>
            <a:r>
              <a:rPr lang="cs-CZ" sz="2400" dirty="0" smtClean="0"/>
              <a:t> popsala specifické rysy AN – narušené uvědomování si vnitřních pocitů (porucha interoceptivního čití), tělesného schématu (body </a:t>
            </a:r>
            <a:r>
              <a:rPr lang="cs-CZ" sz="2400" dirty="0" err="1" smtClean="0"/>
              <a:t>perception</a:t>
            </a:r>
            <a:r>
              <a:rPr lang="cs-CZ" sz="2400" dirty="0" smtClean="0"/>
              <a:t>, body image), a pocitu vlastní neefektivnosti – součást škály </a:t>
            </a:r>
            <a:r>
              <a:rPr lang="cs-CZ" sz="2400" b="1" dirty="0" smtClean="0"/>
              <a:t>EDI (</a:t>
            </a:r>
            <a:r>
              <a:rPr lang="cs-CZ" sz="2400" b="1" dirty="0" err="1" smtClean="0"/>
              <a:t>Eating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Disorder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Inventory</a:t>
            </a:r>
            <a:r>
              <a:rPr lang="cs-CZ" sz="2400" b="1" dirty="0" smtClean="0"/>
              <a:t>)</a:t>
            </a:r>
            <a:r>
              <a:rPr lang="cs-CZ" sz="2400" dirty="0" smtClean="0"/>
              <a:t> – pro detekci specifické patologie u PPP</a:t>
            </a:r>
          </a:p>
          <a:p>
            <a:pPr>
              <a:lnSpc>
                <a:spcPct val="100000"/>
              </a:lnSpc>
            </a:pPr>
            <a:r>
              <a:rPr lang="cs-CZ" sz="2400" dirty="0" smtClean="0"/>
              <a:t>8 dílčích </a:t>
            </a:r>
            <a:r>
              <a:rPr lang="cs-CZ" sz="2400" dirty="0" err="1" smtClean="0"/>
              <a:t>subškál</a:t>
            </a:r>
            <a:endParaRPr lang="cs-CZ" sz="2400" dirty="0" smtClean="0"/>
          </a:p>
          <a:p>
            <a:pPr lvl="1">
              <a:lnSpc>
                <a:spcPct val="100000"/>
              </a:lnSpc>
            </a:pPr>
            <a:r>
              <a:rPr lang="cs-CZ" dirty="0" smtClean="0"/>
              <a:t>nutkání být štíhlý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bulimie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tělesná nespokojenost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neefektivita (pocit celkové nejistoty a bezcennosti)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perfekcionismus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interpersonální nedůvěra </a:t>
            </a:r>
            <a:r>
              <a:rPr lang="cs-CZ" sz="1800" dirty="0" smtClean="0"/>
              <a:t>(pocit odcizení a nechuť vytvářet blízké vztahy, oslabení pozitivních emocí vůči ostatním)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narušené interoceptivní čití </a:t>
            </a:r>
            <a:r>
              <a:rPr lang="cs-CZ" sz="1800" dirty="0" smtClean="0"/>
              <a:t>(snížená schopnost se orientovat ve vlastních pocitech a emocích, včetně viscerálních pocitů hladu a chuti)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strach před dospělostí </a:t>
            </a:r>
            <a:r>
              <a:rPr lang="cs-CZ" sz="1800" dirty="0" smtClean="0"/>
              <a:t>(odráží touhu se vrátit do bezpečí dětství a strach z požadavků dospělosti)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1384151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0</TotalTime>
  <Words>927</Words>
  <Application>Microsoft Office PowerPoint</Application>
  <PresentationFormat>Širokoúhlá obrazovka</PresentationFormat>
  <Paragraphs>63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Kondenzační stopa</vt:lpstr>
      <vt:lpstr>Kognitivní funkce                   u poruch příjmu potravy</vt:lpstr>
      <vt:lpstr>PPP</vt:lpstr>
      <vt:lpstr>Hlavní domény měřených KF</vt:lpstr>
      <vt:lpstr>Kognitivní flexibilita u AN                    – set-shifting</vt:lpstr>
      <vt:lpstr>Specifické kognitivní poškození             a hladiny estrogenů</vt:lpstr>
      <vt:lpstr>Prezentace aplikace PowerPoint</vt:lpstr>
      <vt:lpstr>Kognitivní dysfunkce, vnímání vlastního těla a disociace</vt:lpstr>
      <vt:lpstr>Kognitivní dysfunkce                        a percepce bolesti</vt:lpstr>
      <vt:lpstr>NPS testy</vt:lpstr>
      <vt:lpstr>Prezentace aplikace PowerPoint</vt:lpstr>
      <vt:lpstr>Prezentace aplikace PowerPoint</vt:lpstr>
      <vt:lpstr>Průběh kognitivního deficitu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Neurodegenerativní onemocnění - demence</dc:title>
  <dc:creator>Přikrylová Kučerová Hana PhDr.</dc:creator>
  <cp:lastModifiedBy>Hana Přikrylová Kučerová</cp:lastModifiedBy>
  <cp:revision>101</cp:revision>
  <dcterms:created xsi:type="dcterms:W3CDTF">2018-09-20T07:10:33Z</dcterms:created>
  <dcterms:modified xsi:type="dcterms:W3CDTF">2018-11-26T10:05:58Z</dcterms:modified>
</cp:coreProperties>
</file>