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08" r:id="rId2"/>
    <p:sldId id="288" r:id="rId3"/>
    <p:sldId id="289" r:id="rId4"/>
    <p:sldId id="326" r:id="rId5"/>
    <p:sldId id="327" r:id="rId6"/>
    <p:sldId id="325" r:id="rId7"/>
    <p:sldId id="291" r:id="rId8"/>
    <p:sldId id="292" r:id="rId9"/>
    <p:sldId id="290" r:id="rId10"/>
    <p:sldId id="294" r:id="rId11"/>
    <p:sldId id="295" r:id="rId12"/>
    <p:sldId id="305" r:id="rId13"/>
    <p:sldId id="304" r:id="rId14"/>
    <p:sldId id="306" r:id="rId15"/>
    <p:sldId id="312" r:id="rId16"/>
    <p:sldId id="309" r:id="rId17"/>
    <p:sldId id="310" r:id="rId18"/>
    <p:sldId id="299" r:id="rId19"/>
    <p:sldId id="307" r:id="rId20"/>
    <p:sldId id="296" r:id="rId21"/>
    <p:sldId id="314" r:id="rId22"/>
    <p:sldId id="301" r:id="rId23"/>
    <p:sldId id="318" r:id="rId24"/>
    <p:sldId id="319" r:id="rId25"/>
    <p:sldId id="313" r:id="rId26"/>
    <p:sldId id="297" r:id="rId27"/>
    <p:sldId id="315" r:id="rId28"/>
    <p:sldId id="316" r:id="rId29"/>
    <p:sldId id="317" r:id="rId30"/>
    <p:sldId id="300" r:id="rId31"/>
    <p:sldId id="303" r:id="rId32"/>
    <p:sldId id="302" r:id="rId33"/>
    <p:sldId id="321" r:id="rId34"/>
    <p:sldId id="323" r:id="rId3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5455" autoAdjust="0"/>
  </p:normalViewPr>
  <p:slideViewPr>
    <p:cSldViewPr snapToGrid="0" snapToObjects="1">
      <p:cViewPr varScale="1">
        <p:scale>
          <a:sx n="111" d="100"/>
          <a:sy n="111" d="100"/>
        </p:scale>
        <p:origin x="9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22.10.2019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815351"/>
            <a:ext cx="83396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Počátky řádového panství v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I.</a:t>
            </a:r>
          </a:p>
          <a:p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Poč. 13. st. – cisterciácké christianizační misie v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1215/1216 – mnich Christian – první misijní biskup Prus.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1217–1222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1223 – boj o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zemi s pohanskými Prusy.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1216–1218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privilegia a zplnomocnění pro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Christiana.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1222 – vévoda Konrád Mazovský propůjčuje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Christianovi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kastelánii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Majetky ostatních vévodů (Jindřich Bradatý, Lešek Bílý, Svatopluk Pomořanský) na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hełmińsku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měly podpořit misijní činnost pruského biskupa.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 r. 1228 –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založil řád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dobřiňských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rytířů – </a:t>
            </a:r>
            <a:r>
              <a:rPr lang="cs-CZ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milites</a:t>
            </a:r>
            <a:r>
              <a:rPr lang="cs-CZ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(1235 inkorporace do řádu německých rytířů). Podobně rižský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Albert založil řád mečových rytířů v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Livonsku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ratres</a:t>
            </a:r>
            <a:r>
              <a:rPr lang="cs-CZ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milicie</a:t>
            </a:r>
            <a:r>
              <a:rPr lang="cs-CZ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(1237 inkorporace do řádu něm. ryt.).</a:t>
            </a:r>
          </a:p>
        </p:txBody>
      </p:sp>
    </p:spTree>
    <p:extLst>
      <p:ext uri="{BB962C8B-B14F-4D97-AF65-F5344CB8AC3E}">
        <p14:creationId xmlns:p14="http://schemas.microsoft.com/office/powerpoint/2010/main" val="1024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1026763"/>
            <a:ext cx="833966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května 1218 –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Honorius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III. nařizuje účastníkům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křížové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výpravy (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říše, Čech, Moravy, Polska, Pomoří, Dánska), aby poslouchali pruského biskupa. Ten může udělit církevní tresty těm, kteří by vstoupili bez jeho svolení na území nově pokřtěných pohanů, anebo by jinak bránili v šíření křesťanství.</a:t>
            </a:r>
          </a:p>
          <a:p>
            <a:pPr algn="ctr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(PUB I/1, 26)</a:t>
            </a:r>
          </a:p>
          <a:p>
            <a:pPr algn="ctr"/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Nos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eidem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dedimus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mandatis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si qui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voluntatem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baptizatorum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baptizandorum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totius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Pruscie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intrare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presumptione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huiusmodi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monitione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premissa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censuras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ecclesiasticas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appelatione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remota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compescat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…</a:t>
            </a:r>
          </a:p>
          <a:p>
            <a:pPr algn="ctr"/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1471493"/>
            <a:ext cx="83396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Listiny Konráda Mazovského </a:t>
            </a: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(1187 nebo 1188 – 1247</a:t>
            </a: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cs-CZ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dubna </a:t>
            </a: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1228 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Konrád Mazovský 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uděluje 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řádu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zemi. Kastelánská (nebo purkrabská) vláda. Odškodnění pro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Christiana.</a:t>
            </a:r>
          </a:p>
          <a:p>
            <a:pPr marL="342900" indent="-342900" algn="just">
              <a:buFont typeface="Arial"/>
              <a:buChar char="•"/>
            </a:pPr>
            <a:endParaRPr lang="cs-CZ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dvě Konrádovy listiny, v nichž uděluje řádu 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zemi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hrad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Nieszawa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4 vesnicemi za slib vzájemné pomoci. Důležitý článek v procesu přenesení vlády v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chełmińské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zemi na řád něm. ryt.</a:t>
            </a:r>
          </a:p>
          <a:p>
            <a:pPr marL="342900" indent="-342900" algn="just">
              <a:buFont typeface="Arial"/>
              <a:buChar char="•"/>
            </a:pPr>
            <a:endParaRPr lang="cs-CZ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</a:t>
            </a: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1230, </a:t>
            </a:r>
            <a:r>
              <a:rPr lang="cs-CZ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Kruszwica</a:t>
            </a: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78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„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krušvické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privilegium.</a:t>
            </a:r>
          </a:p>
        </p:txBody>
      </p:sp>
    </p:spTree>
    <p:extLst>
      <p:ext uri="{BB962C8B-B14F-4D97-AF65-F5344CB8AC3E}">
        <p14:creationId xmlns:p14="http://schemas.microsoft.com/office/powerpoint/2010/main" val="24046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434351"/>
            <a:ext cx="833966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dubna 1228,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Biecz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Konrád Mazovský daruje řádu zemi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vším příslušenstvím a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kujavskou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vesnici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Orłowo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64)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Nos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Conradus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dux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Mazovie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Cuyavie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sancte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Marie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Theutonicorum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Ihrlm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pro salute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parentum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Chelmem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omnibus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attinentis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aquis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nemoribus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nichil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utilitatis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reservantes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 in futurum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sperantes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villam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Orlou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nuncupatam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Cuyavia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iacentem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contulimus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perpetuam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proprietatem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integraliter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possidendam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omnium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heredum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nostrorum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accedente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consensu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Sed ne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vetustas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mater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oblivionis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hanc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donationem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perturbare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hanc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paginam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sigillis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nostro et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nostrorum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omnium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Polonie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necnon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episcoporum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donationi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interfuerunt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subscriptione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duximus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roborare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...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hec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nomina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Michael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Cuiavie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Guntherus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Plocensis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Arnoldus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palatinus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Cuiauie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.</a:t>
            </a:r>
          </a:p>
        </p:txBody>
      </p:sp>
    </p:spTree>
    <p:extLst>
      <p:ext uri="{BB962C8B-B14F-4D97-AF65-F5344CB8AC3E}">
        <p14:creationId xmlns:p14="http://schemas.microsoft.com/office/powerpoint/2010/main" val="948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511196"/>
            <a:ext cx="833966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 –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Konrád Mazovský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uděluje řádu zemi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slib vzájemné pomoci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(PUB I/1, 75)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Ego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Conradus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beate Marie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domo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Teutonica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Chelmense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omnibus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apendiciis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ab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loco,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Drvancha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egreditur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terminos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 in perpetuum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possidendam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utilitate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omnimoda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libertate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iure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possunt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Promisi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etiam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quicunque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predictos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fratres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inpedierit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prefata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possessione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ego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mea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virtute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defendam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quoque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fratres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fidelitate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promiserunt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cunctisque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heredibus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secundum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inimicos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 et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nostros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videlicet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omnes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paganos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sine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fictione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omni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simulacione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nobiscum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militaturos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8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242768"/>
            <a:ext cx="833966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erven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1230,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Kruszwica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78) – vévoda Konrád Mazovský předává řádu celou zemi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určitých hranicích (řeka Visla,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Drwęca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Osa) včetně vrchnostenské moci za slib pomoci v boji proti pohanským Prusům.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Pochybnosti o autenticitě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listiny: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nedochovala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jako originál, pouze v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registrech k r. 1234(!); pozdější opisy vznikly pouze na základě předlohy v těchto registrech; neobvyklé dlouhá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pertinenční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formule; citáty z římského práva; datace neodpovídá zvyklostem Konrádovy kanceláře; pochybné bezvýhradné udělení celého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Chełmińska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slib ochrany řádu; Konrád by nesouhlasil s rezignací všech svých práv;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 námitka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1231 byl řád spokojen s jednou třetinou území darovanou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Christiánem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falzum bylo vyhotoveno teprve v r. 1234, kdy řád usiloval o převzetí celé vlády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chełmińským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územím.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Argumenty pro pravost:</a:t>
            </a:r>
          </a:p>
          <a:p>
            <a:pPr marL="800100" lvl="1" indent="-342900" algn="just">
              <a:buFont typeface="Arial"/>
              <a:buChar char="•"/>
            </a:pP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buly ze září 1230 citují „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krušvické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privilegium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1234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řád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odevzdal privilegium papeži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formulář ovlivněn sicilským stylem Fridrichovy kanceláře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privilegium nedávalo řádu víc, než už měl zaručen pravými listinami z l. 1228 a 1230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řád uplatňuje panovnický regál (1233 lokace města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Toruň 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Chełmno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096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825" y="-41667"/>
            <a:ext cx="5216434" cy="68996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59699" y="-29679900"/>
            <a:ext cx="5699343" cy="7538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75" y="-41667"/>
            <a:ext cx="5443498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-220502"/>
            <a:ext cx="7534275" cy="99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295479"/>
            <a:ext cx="83396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					…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Chelmense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territorium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omnibus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apendiciis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loco,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Drvancha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egreditur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Prusie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1230,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Kruszwica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ex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Cholmen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territorium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omnibus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attinentiis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loco,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ubi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Drawanza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egreditur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terminos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Prucie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Nové v „krušovickém“ privilegiu:</a:t>
            </a:r>
          </a:p>
          <a:p>
            <a:pPr algn="just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ego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Conradus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contuli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hospitali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sancte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Marie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Theutonicorum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fratribus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eiusdem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ex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integro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Cholmen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omnibus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attinentiis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...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omni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honore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iurisdictione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perfecto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vero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dominio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Preterea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quicquid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personis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bonis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omnium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Sarracenorum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captivatione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depredatione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vel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subiugatione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quolibet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modo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fratres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adipisci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potuerint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eisdem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concessi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proprietate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perfecto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dominio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quiete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possidendum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</a:p>
          <a:p>
            <a:pPr algn="just"/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Fratres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quoque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bona fide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repromiserunt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heredibusque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secundum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honorem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timorem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Prutenos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alios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Sarracenos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nobis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conterminos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nostram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impugnantes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quamdiu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hostes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fidei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inimici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assistere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sine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dolo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fictione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una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nobiscum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militare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quoque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fratres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omni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fidelitate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promiserunt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cunctisque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heredibus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secundum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eorum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inimicos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Christi et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nostros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videlicet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paganos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fictione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omni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simulacione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 una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nobiscum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militaturos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481976"/>
            <a:ext cx="833966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Listiny </a:t>
            </a:r>
            <a:r>
              <a:rPr lang="cs-CZ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Řehoře IX. </a:t>
            </a: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 řád něm. </a:t>
            </a:r>
            <a:r>
              <a:rPr lang="cs-CZ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yt. </a:t>
            </a:r>
          </a:p>
          <a:p>
            <a:endParaRPr lang="cs-CZ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 ledna 1230 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Řehoř IX. vybízí řád, aby bojoval proti pohanům a odebral jim jejich území. Potvrzuje, že vévoda Konrád daroval řádu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území pohanů, které řád dobude.</a:t>
            </a:r>
          </a:p>
          <a:p>
            <a:pPr algn="just"/>
            <a:endParaRPr lang="cs-CZ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září 1230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80) – Řehoř IX. potvrzuje řádu donaci Konráda Mazovského týkající se hradu v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Chełmnu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případně dobytého pohanského území.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Předloha: Konrádova listina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r.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1228, anebo „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krušvické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privilegium?</a:t>
            </a:r>
          </a:p>
          <a:p>
            <a:pPr algn="just"/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září 1230 (PUB I/1, 81) – Řehoř IX. žádá dominikány v magdeburské a brémské diecézi, rovněž v Polsku, Pomoří, na Moravě atd., aby hlásali kruciátu proti Prusům. Příprava kruciáty na r. 1234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srpna 1234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108) – papežská protekční bula pro řád v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září 1234 (PUB I/1, 110) – Řehoř IX. žádá vévodu Konráda, aby vzal řád a jeho majetky v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 svou ochranu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6333" y="703520"/>
            <a:ext cx="833966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Epizoda v jihovýchodním Sedmihradsku </a:t>
            </a:r>
            <a:r>
              <a:rPr lang="de-DE" sz="2000" b="1" dirty="0">
                <a:latin typeface="Times New Roman"/>
                <a:cs typeface="Times New Roman"/>
              </a:rPr>
              <a:t>(</a:t>
            </a:r>
            <a:r>
              <a:rPr lang="de-DE" sz="2000" b="1" dirty="0" err="1">
                <a:latin typeface="Times New Roman"/>
                <a:cs typeface="Times New Roman"/>
              </a:rPr>
              <a:t>Burzenland</a:t>
            </a:r>
            <a:r>
              <a:rPr lang="de-DE" sz="2000" b="1" dirty="0" smtClean="0">
                <a:latin typeface="Times New Roman"/>
                <a:cs typeface="Times New Roman"/>
              </a:rPr>
              <a:t>)</a:t>
            </a:r>
          </a:p>
          <a:p>
            <a:pPr algn="ctr"/>
            <a:r>
              <a:rPr lang="de-DE" sz="2000" b="1" dirty="0" smtClean="0">
                <a:latin typeface="Times New Roman"/>
                <a:cs typeface="Times New Roman"/>
              </a:rPr>
              <a:t>1211–1225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Uherský král Ondřej II. (1205-1235) povolal v r. 1211 řád do Sedmihradska, aby chránil hranici proti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Kumánům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Rodinné vazby uherského krále: jeho manželka Gertruda z rodu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Andechs-Meranien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Jejich dcera Alžběta byla roku 1211 provdána za durynského lantkraběte Ludvíka IV. Oba rody podporovaly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Štaufy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Rychlá výstavba řádových hradů. Hlavní hrad 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Marienburg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doložen až r. 1240.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Řád byl zřejmě úspěšný, protože podnikal výpady na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kumánské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území.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1218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Uherský král odebral řádu veškeré majetky.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1222 – smíření mezi králem a řádem. Dokonce rozšíření působnosti řádu na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kumánské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území a do východního Valašska.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1225 – Král Ondřej II.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konečnou platností vyhnal řád ze svého území. Nechtěl dovolit vybudovat nezávislé řádové panství. Podpora papeže a vysoce postavených osob nepomohla změnit názor uherského krále.</a:t>
            </a:r>
          </a:p>
        </p:txBody>
      </p:sp>
    </p:spTree>
    <p:extLst>
      <p:ext uri="{BB962C8B-B14F-4D97-AF65-F5344CB8AC3E}">
        <p14:creationId xmlns:p14="http://schemas.microsoft.com/office/powerpoint/2010/main" val="308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21552" y="373327"/>
            <a:ext cx="8339668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ledna 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1230, Perugia </a:t>
            </a: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Řehoř IX.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vybízí řád, aby bojoval proti pohanům a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odebral jim jejich území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72)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Gregorius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s. s. D.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d. Marie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Theutonicorum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Theutonia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Prutenorum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redemptor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noster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odium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contemptum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barbarus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Prutenorum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graviter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persequitur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christianos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iuxta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ipsos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existunt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devotionem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querit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auxilium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fidelium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Nuper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Hermannus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magister dom. M.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in nostra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proposuit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presentia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nobilis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vir C.,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dux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Polonie,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Colme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pertinentiis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quedam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castra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Prutenorum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confinio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vestre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pia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liberalitate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concessit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adiciens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quicquid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illorum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vos et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coadiutores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vestros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poteritis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obtinere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monemus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hortamur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domino,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vobis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omnibus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adiutoribus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vestris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remissionem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peccaminum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iniungentes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quatinus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eripiendum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Prutenorum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89" y="274638"/>
            <a:ext cx="9102543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94947" y="400253"/>
            <a:ext cx="8339668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srpna 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1234,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Rieti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Řehoř IX. </a:t>
            </a:r>
            <a:r>
              <a:rPr lang="cs-CZ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potvrzuje darování řádu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chełmińské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země a bere Prusy pod svou ochranu a do vlastnictví sv. Petra a uděluje ji řádu za roční poplatek</a:t>
            </a:r>
          </a:p>
          <a:p>
            <a:pPr algn="ctr"/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(PUB </a:t>
            </a:r>
            <a:r>
              <a:rPr lang="cs-CZ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I/1, 108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Dvě části:</a:t>
            </a:r>
          </a:p>
          <a:p>
            <a:pPr marL="514350" indent="-514350">
              <a:buAutoNum type="romanUcPeriod"/>
            </a:pP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Když přišel řád do Prus, obdržel od vévody Konráda che</a:t>
            </a:r>
            <a:r>
              <a:rPr lang="pl-PL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ł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mińskou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zemi, jak je řečeno v jeho privilegiu (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prout</a:t>
            </a:r>
            <a:r>
              <a:rPr lang="cs-CZ" sz="18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eiusdem</a:t>
            </a:r>
            <a:r>
              <a:rPr lang="cs-CZ" sz="18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privilegia super hoc 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confecto</a:t>
            </a:r>
            <a:r>
              <a:rPr lang="cs-CZ" sz="18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plene 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perspiximus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14350" indent="-514350">
              <a:buAutoNum type="romanUcPeriod"/>
            </a:pP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Poté, co se řád usadil v zemi a vybudoval tam hrady a založil vesnice, dobyl část pruského území (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Pruscie</a:t>
            </a:r>
            <a:r>
              <a:rPr lang="cs-CZ" sz="18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partem 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christiano</a:t>
            </a:r>
            <a:r>
              <a:rPr lang="cs-CZ" sz="18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nomini</a:t>
            </a:r>
            <a:r>
              <a:rPr lang="cs-CZ" sz="18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reddideritis</a:t>
            </a:r>
            <a:r>
              <a:rPr lang="cs-CZ" sz="18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subiugatam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Zde končí narace a začíná dispozice:</a:t>
            </a:r>
          </a:p>
          <a:p>
            <a:pPr algn="just"/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Nos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volentes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eiusdem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acquistione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plenius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vester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animus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invalescat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vobis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suffragente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exercitu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christiano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ipsa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(tj. Prusy)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auctore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noscitur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acquisitum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ius et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proprietatem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beati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Petri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suscipimus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speciali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apostolice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sedis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protectione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defensione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perpetuis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temporibus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permanere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sancimus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ipsamque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vobis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domui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vestre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 iure et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proventibus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concedimus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perpetuum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libere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possidendam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vos aut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alios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dicta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nullius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umquam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subiciatur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dominio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potestatis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…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dispositioni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apostolice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reservamus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ordinetur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construendis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ipsa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ecclesiis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instituendis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ibidem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clericis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prelatis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necnon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providendo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iidem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prefata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congruam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habeant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portionem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recognitionem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dominii et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percepte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sede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apostolica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libertatis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ecclesie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Romane 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census </a:t>
            </a:r>
            <a:r>
              <a:rPr lang="cs-CZ" sz="18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annuus</a:t>
            </a:r>
            <a:r>
              <a:rPr lang="cs-CZ" sz="18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perslovatur</a:t>
            </a:r>
            <a:r>
              <a:rPr lang="cs-CZ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.</a:t>
            </a:r>
          </a:p>
        </p:txBody>
      </p:sp>
    </p:spTree>
    <p:extLst>
      <p:ext uri="{BB962C8B-B14F-4D97-AF65-F5344CB8AC3E}">
        <p14:creationId xmlns:p14="http://schemas.microsoft.com/office/powerpoint/2010/main" val="73311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48" y="446088"/>
            <a:ext cx="895595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79" y="274638"/>
            <a:ext cx="8604241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910601"/>
            <a:ext cx="833966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Pruský biskup Christian.</a:t>
            </a:r>
          </a:p>
          <a:p>
            <a:endParaRPr lang="cs-CZ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1222 –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obdržel od vévody Konráda určitou část che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łmińského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území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płocký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bp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Gedko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rezignoval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jeho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prospěch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 bp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jurisdikci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větna 1228 (PUB I/1, 65) –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vzdává se desátku z majetku uděleného řádu 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vévodou Konrádem ve prospěch 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řádu, aniž by jeho práva jako pruského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byla 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jinak poškozena.</a:t>
            </a:r>
          </a:p>
          <a:p>
            <a:pPr marL="342900" indent="-342900" algn="just">
              <a:buFont typeface="Arial"/>
              <a:buChar char="•"/>
            </a:pPr>
            <a:endParaRPr lang="cs-CZ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odstupuje </a:t>
            </a:r>
            <a:r>
              <a:rPr lang="cs-CZ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řádu 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majetky, které obdržel od vévody Konráda a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płockého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na oplátku měl řád platit pruskému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určitou daň.</a:t>
            </a:r>
          </a:p>
          <a:p>
            <a:pPr marL="342900" indent="-342900" algn="just">
              <a:buFont typeface="Arial"/>
              <a:buChar char="•"/>
            </a:pPr>
            <a:endParaRPr lang="cs-CZ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dalších pramenů vyplývá, že pruský </a:t>
            </a:r>
            <a:r>
              <a:rPr lang="cs-CZ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vystupoval vůči řádu jako vrchnost. </a:t>
            </a:r>
          </a:p>
        </p:txBody>
      </p:sp>
    </p:spTree>
    <p:extLst>
      <p:ext uri="{BB962C8B-B14F-4D97-AF65-F5344CB8AC3E}">
        <p14:creationId xmlns:p14="http://schemas.microsoft.com/office/powerpoint/2010/main" val="26250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1088408"/>
            <a:ext cx="8339668" cy="412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 </a:t>
            </a:r>
            <a:r>
              <a:rPr 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uděluje řádu své majetky.</a:t>
            </a:r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73)</a:t>
            </a:r>
          </a:p>
          <a:p>
            <a:pPr algn="ctr"/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Ego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primus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Pruzcie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propter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ob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defensionem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sacrosancte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nostre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ecclesie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heu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partibus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depopulate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paganis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videlicet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Cholmensi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fratribus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domo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Teutonica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quicquid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habui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duce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Conrado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 ab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ecclesia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Plocensi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vel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empti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libere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contuli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omnibus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successoribus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sint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parati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paganos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pugnaturi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vero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eodem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supradicto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contulerunt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omni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aratro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mensuram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tritici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aliam</a:t>
            </a:r>
            <a:r>
              <a:rPr lang="cs-C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139076"/>
            <a:ext cx="83396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Pruský biskup 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Christian.</a:t>
            </a: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Leden 1230 (PUB I/1, 74), cisterciáčtí opati Jindřich z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Łekna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Jan z L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ądu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vydávají listinu o tom, za jakých podmínek přenechal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řádu svoje majetky na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ńsku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Řád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slíbil, že:</a:t>
            </a:r>
          </a:p>
          <a:p>
            <a:pPr marL="800100" lvl="1" indent="-342900" algn="just">
              <a:buFont typeface="Arial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eškeré území, které dobude, podřídí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omnes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eandem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inhabitantes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feodales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alios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Prutenos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expugnare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propriis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expensis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episcopatui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ipsius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subicere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deberent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800100" lvl="1" indent="-342900" algn="just">
              <a:buFont typeface="Arial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ři tažení bude korouhev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nesena vždy před tou řádovou (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expeditionibus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vexillum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ante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vexillum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incedere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800100" lvl="1" indent="-342900" algn="just">
              <a:buFont typeface="Arial"/>
              <a:buChar char="•"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Christiana budou bratři na svých majetcích přijímat jako svého pána (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debito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honore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tanquam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recipere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eidem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necessaria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subministrare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800100" lvl="1" indent="-342900" algn="just">
              <a:buFont typeface="Arial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své náklady zajistí konfirmace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privilegií pro pruského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omnia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auctoritates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cruce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signatis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signandis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apostolicis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felicis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memorie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Innocentio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Honorio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habuit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insuper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omnia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negotium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Prusie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tangentia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propriis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expensis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laboribus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bulla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Gregorii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Romane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pontificis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procurare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innovari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351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42547" y="891551"/>
            <a:ext cx="83396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Pruský biskup Christian.</a:t>
            </a:r>
          </a:p>
          <a:p>
            <a:pPr algn="ctr"/>
            <a:endParaRPr lang="cs-CZ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řed 21. březnem 1231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83) –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přenechává řádu jednu třetinu území v </a:t>
            </a:r>
            <a:r>
              <a:rPr lang="cs-CZ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Prusy z milosti apoštolského stolce přináleží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pruskému (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Pruzie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 nos ex iure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gratia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apostolice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spectare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videntur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 své moci a autority uděluje řádu třetinu území a vyhrazuje si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jurisdikci na zbylých dvou třetinách (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tertiam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partem …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contulimus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vera et perpetua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proprietate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possidendam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omni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fructu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utilitatis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proventu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hominum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ecclesiarum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decimarum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piscationum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venationum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auri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omnium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metallum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parte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terre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eorum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provenientium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nobis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reliquis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(tj.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duabus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partibus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episcopalem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iurisdictionem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reservantes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73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51" y="133351"/>
            <a:ext cx="8838403" cy="66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6333" y="604742"/>
            <a:ext cx="83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Epizoda v jihovýchodním Sedmihradsku </a:t>
            </a:r>
            <a:r>
              <a:rPr lang="de-DE" sz="2000" b="1" dirty="0">
                <a:latin typeface="Times New Roman"/>
                <a:cs typeface="Times New Roman"/>
              </a:rPr>
              <a:t>(</a:t>
            </a:r>
            <a:r>
              <a:rPr lang="de-DE" sz="2000" b="1" dirty="0" err="1">
                <a:latin typeface="Times New Roman"/>
                <a:cs typeface="Times New Roman"/>
              </a:rPr>
              <a:t>Burzenland</a:t>
            </a:r>
            <a:r>
              <a:rPr lang="de-DE" sz="2000" b="1" dirty="0" smtClean="0">
                <a:latin typeface="Times New Roman"/>
                <a:cs typeface="Times New Roman"/>
              </a:rPr>
              <a:t>)</a:t>
            </a:r>
          </a:p>
          <a:p>
            <a:pPr algn="ctr"/>
            <a:r>
              <a:rPr lang="de-DE" sz="2000" b="1" dirty="0" smtClean="0">
                <a:latin typeface="Times New Roman"/>
                <a:cs typeface="Times New Roman"/>
              </a:rPr>
              <a:t>1211–1225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ild 1" descr="burzenland-map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056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139076"/>
            <a:ext cx="833966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Počátky řádového panství v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II.</a:t>
            </a:r>
          </a:p>
          <a:p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odzim 1233 –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v pruském zajetí až do r. 1238 (během misie v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Sambii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Řád převzal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majetky i s jejich vrchnostenskými právy v zemi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chełmińské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zničili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sídlo v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Zantyru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října 1233 – papež nařizuje účastníkům křížové výpravy, aby byli poslušni řádu.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1231 – řádový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Hermann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Balk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kníže Konrád nechali vybudovat hrad ve Staré Toruni.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1233–1234 – spory mezi řádem a vévodou Konrádem v otázce jejich právního statusu v zemi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chełmińské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počátek 1234 – Řehoř IX. jmenoval Viléma z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Modeny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legátem v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Livonsku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v l. 1228 a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1229).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srpna 1234,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Rieti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Řehoř IX.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Prusy pod svou ochranu a do vlastnictví sv.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Petra.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1226 (ve skutečnosti květen-srpen 1235)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(PUB I/1,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56) – zlatá bula z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Rimini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Fridricha II.;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šeobecná konfirmace všech donací vévody Konráda.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 října 1235 – dohoda mezi řádem a Konrádem prostřednictvím legáta Viléma z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Modeny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włocławského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Rozšíření pravomocí řádu oproti vévodově listině z r. 1228.</a:t>
            </a:r>
          </a:p>
        </p:txBody>
      </p:sp>
    </p:spTree>
    <p:extLst>
      <p:ext uri="{BB962C8B-B14F-4D97-AF65-F5344CB8AC3E}">
        <p14:creationId xmlns:p14="http://schemas.microsoft.com/office/powerpoint/2010/main" val="4978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DOZA-Urkunden_122603_nov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771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49715" y="779068"/>
            <a:ext cx="3452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Zlatá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bula z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Rimini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Fridricha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1226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(ve skutečnosti květen-srpen 1235)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2286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331310"/>
            <a:ext cx="833966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1226 (ve skutečnosti květen-srpen 1235)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zlatá bula z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Rimini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Císař Fridrich II.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ovoluje velmistrovi a řádu, aby drželi ve svém vlastnictví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chełmińskou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zemi,  sousední území,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které daroval vévoda Konrád pod 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podmínkou boje s pohany, a území, které řád v budoucnu dobude. Řád má vládnout na řečeném území jako říšský kníže.</a:t>
            </a:r>
          </a:p>
          <a:p>
            <a:pPr algn="ctr"/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 I/1, 56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Fridericus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secundus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divina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favente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clemencia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Romanorum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imperator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semper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Jerusalem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Sicilie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rex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...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attendentes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promptam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expositam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devotionem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eiusdem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magistri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domui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acquirenda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ferventer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domino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estuabat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ipsa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sub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monarchia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imperii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confidentes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quoque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prudentia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magistri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eiusdem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homo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opere et sermone et per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fratrum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suorum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instanciam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potenter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incipiet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conquisitionem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viriliter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prosequetur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quemadmodum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plures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laboribus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eodem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negotio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frustra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temptatis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viderentur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proficere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defecerunt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auctoritatem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eidem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magistro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concessimus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Pruscie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viribus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totis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conatibus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invadendi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Concedimus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eis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iudices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rectores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creare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subiectum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sibi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populum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iuste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regant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dirigant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...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Adicimus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ex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gratia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nostra,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idem magister et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successores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iurisdictionem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potestatem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illam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habeant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exerceant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quam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aliquis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princeps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imperii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melius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habere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dinoscitur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quam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habet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bonos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usus et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consuetudines</a:t>
            </a:r>
            <a:r>
              <a:rPr 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ponant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37975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377201"/>
            <a:ext cx="83396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Počátky řádového panství v </a:t>
            </a:r>
            <a:r>
              <a:rPr lang="cs-CZ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Prusích</a:t>
            </a:r>
            <a:r>
              <a:rPr lang="cs-C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III.</a:t>
            </a:r>
          </a:p>
          <a:p>
            <a:endParaRPr lang="cs-CZ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1238 – návrat pruského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Christiana ze zajetí. Žaloba u římské kurie na řád.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 července 1243 – výrok legáta Viléma z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Modeny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ohlásil utvoření samostatné diecéze v che</a:t>
            </a:r>
            <a:r>
              <a:rPr lang="pl-PL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ł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mińské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pomezanské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varmijské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sambijské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zemi.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Christian si mohl vybrat diecézi pro sebe. Jiné rozdělení pruské země mezi biskupy a řád – 1 ku 2 ve prospěch řádu.</a:t>
            </a: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října 1243 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velmistr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Gerard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Malberg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přijal celé Prusy od papeže v léno.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1234 – velká kruciáta proti Prusům. Od r. 1235 velkou roli hráli říšská knížata a šlechta.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Založení důležitých hradů –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Elbląg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(1237),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Dzierżgoń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Christburg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1238) a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Bałga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1240 – dosažena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Sambie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1242 – povstání pruských kmenů (spojenec - kníže Svatopluk Pom.).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50. léta – křížové výpravy. Nakonec r. 1255 dobyta opět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Sambie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Královec (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Königsberg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Klajpeda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Memel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Války s Litvou – král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Mindaugas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(1253-1263). Bitva u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Durbe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(12.VII.1260) – poraženy společné vojsko německých a 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livonských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rytířů.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Další povstání pruských kmenů – jeho konečné potlačení až v l. 1279-1283 (</a:t>
            </a:r>
            <a:r>
              <a:rPr lang="cs-CZ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Jatvingové</a:t>
            </a:r>
            <a:r>
              <a:rPr lang="cs-CZ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316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143"/>
            <a:ext cx="7886700" cy="685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90499"/>
            <a:ext cx="915391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3080"/>
            <a:ext cx="6248399" cy="68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06878" y="-812245"/>
            <a:ext cx="7424878" cy="904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radovy-stat-14-15-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3464" cy="685550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20464" y="704333"/>
            <a:ext cx="3510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Územní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vývoj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řádového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státu</a:t>
            </a:r>
            <a:r>
              <a:rPr lang="de-DE" sz="2400" b="1" dirty="0" smtClean="0">
                <a:latin typeface="Times New Roman"/>
                <a:cs typeface="Times New Roman"/>
              </a:rPr>
              <a:t> v l. 1308–1409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351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radovy-stat-po-14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9" y="-169064"/>
            <a:ext cx="7587258" cy="73939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Times New Roman"/>
                <a:cs typeface="Times New Roman"/>
              </a:rPr>
              <a:t>Území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řádového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státu</a:t>
            </a:r>
            <a:r>
              <a:rPr lang="de-DE" sz="2400" b="1" dirty="0" smtClean="0">
                <a:latin typeface="Times New Roman"/>
                <a:cs typeface="Times New Roman"/>
              </a:rPr>
              <a:t> </a:t>
            </a:r>
            <a:r>
              <a:rPr lang="de-DE" sz="2400" b="1" dirty="0" err="1" smtClean="0">
                <a:latin typeface="Times New Roman"/>
                <a:cs typeface="Times New Roman"/>
              </a:rPr>
              <a:t>po</a:t>
            </a:r>
            <a:r>
              <a:rPr lang="de-DE" sz="2400" b="1" dirty="0" smtClean="0">
                <a:latin typeface="Times New Roman"/>
                <a:cs typeface="Times New Roman"/>
              </a:rPr>
              <a:t> r. 1466</a:t>
            </a:r>
            <a:endParaRPr lang="de-DE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44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9222" y="139076"/>
            <a:ext cx="833966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chronologie konfliktu</a:t>
            </a:r>
          </a:p>
          <a:p>
            <a:pPr algn="ctr"/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Přelom 20. a 30. let 13. st. – příchod rytířů německého řádu do Prus 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Chełmno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1230–1249 – první fáze dobývání pohanského území.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1276–1283 – třetí pruské povstání.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1283 – podrobení si celých Prus.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1308–1309 – převzetí Pomoří 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Gdańsk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1327–1332 – válka s řádem za vlády Vladislava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Lokýtka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(1320–1333).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1343 –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kališský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mír.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1386 – Polsko-litevská unie.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1409–1411 – tzv. velká válka 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Grunvald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15. července 1410). Vladislav II.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Jagello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Vitold Litevský.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1422 – mír uzavřený v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Mełno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mełneński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Řád přišel definitivně o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Žmuď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1431–1435 – válka řádu s Polskem a litevském knížetem Zikmundem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Kejstutovičem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1435 – mír v Břestu </a:t>
            </a:r>
            <a:r>
              <a:rPr lang="cs-CZ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Kujavském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1454–1466 – třináctiletá válka. 1466 – 2. toruňský mír. Gdaňské Pomoří a další území připadlo Polskému království.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1519–1521 – „pruská válka.“</a:t>
            </a:r>
          </a:p>
          <a:p>
            <a:pPr marL="342900" indent="-342900" algn="just">
              <a:buFont typeface="Arial"/>
              <a:buChar char="•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1525 – sekularizace řádového státu, lenní knížectví polského království.</a:t>
            </a: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2956</Words>
  <Application>Microsoft Office PowerPoint</Application>
  <PresentationFormat>Předvádění na obrazovce (4:3)</PresentationFormat>
  <Paragraphs>151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Office-Design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Premysl Bar</dc:creator>
  <cp:lastModifiedBy>Přemysl Bar</cp:lastModifiedBy>
  <cp:revision>258</cp:revision>
  <dcterms:created xsi:type="dcterms:W3CDTF">2017-09-20T06:37:47Z</dcterms:created>
  <dcterms:modified xsi:type="dcterms:W3CDTF">2019-10-22T12:49:02Z</dcterms:modified>
</cp:coreProperties>
</file>