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64" r:id="rId3"/>
    <p:sldId id="278" r:id="rId4"/>
    <p:sldId id="279" r:id="rId5"/>
    <p:sldId id="280" r:id="rId6"/>
    <p:sldId id="281" r:id="rId7"/>
    <p:sldId id="282" r:id="rId8"/>
    <p:sldId id="283" r:id="rId9"/>
    <p:sldId id="276" r:id="rId10"/>
    <p:sldId id="277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5" autoAdjust="0"/>
    <p:restoredTop sz="95455" autoAdjust="0"/>
  </p:normalViewPr>
  <p:slideViewPr>
    <p:cSldViewPr snapToGrid="0" snapToObjects="1">
      <p:cViewPr varScale="1">
        <p:scale>
          <a:sx n="111" d="100"/>
          <a:sy n="111" d="100"/>
        </p:scale>
        <p:origin x="90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0FD9E-FB0B-E440-B98C-7EAE7D670313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F86A-3E06-484B-83F5-703C70B87E7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36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77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04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9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14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18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2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88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10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82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56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B1F4-0FC1-9945-B730-EBB1AB19237D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8021D-3392-EE48-8170-B4941F4F46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2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Polen-Litau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9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mapa-Polsko-Kazimierz-Wielki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" b="-1383"/>
          <a:stretch/>
        </p:blipFill>
        <p:spPr>
          <a:xfrm>
            <a:off x="342900" y="274637"/>
            <a:ext cx="8509000" cy="6644373"/>
          </a:xfrm>
        </p:spPr>
      </p:pic>
    </p:spTree>
    <p:extLst>
      <p:ext uri="{BB962C8B-B14F-4D97-AF65-F5344CB8AC3E}">
        <p14:creationId xmlns:p14="http://schemas.microsoft.com/office/powerpoint/2010/main" val="7933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663560"/>
            <a:ext cx="8435474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/>
                <a:cs typeface="Times New Roman"/>
              </a:rPr>
              <a:t>Předpoklady a příčiny</a:t>
            </a:r>
          </a:p>
          <a:p>
            <a:pPr algn="ctr"/>
            <a:endParaRPr lang="de-DE" b="1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1398, </a:t>
            </a:r>
            <a:r>
              <a:rPr lang="cs-CZ" dirty="0" err="1" smtClean="0">
                <a:latin typeface="Times New Roman"/>
                <a:cs typeface="Times New Roman"/>
              </a:rPr>
              <a:t>Sallinwerder</a:t>
            </a:r>
            <a:r>
              <a:rPr lang="cs-CZ" dirty="0" smtClean="0">
                <a:latin typeface="Times New Roman"/>
                <a:cs typeface="Times New Roman"/>
              </a:rPr>
              <a:t> – Vitold rezignuje na </a:t>
            </a:r>
            <a:r>
              <a:rPr lang="cs-CZ" dirty="0" err="1" smtClean="0">
                <a:latin typeface="Times New Roman"/>
                <a:cs typeface="Times New Roman"/>
              </a:rPr>
              <a:t>Žmuď</a:t>
            </a:r>
            <a:r>
              <a:rPr lang="cs-CZ" dirty="0" smtClean="0">
                <a:latin typeface="Times New Roman"/>
                <a:cs typeface="Times New Roman"/>
              </a:rPr>
              <a:t> ve prospěch řádu.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1404, </a:t>
            </a:r>
            <a:r>
              <a:rPr lang="cs-CZ" dirty="0" err="1" smtClean="0">
                <a:latin typeface="Times New Roman"/>
                <a:cs typeface="Times New Roman"/>
              </a:rPr>
              <a:t>Raciążek</a:t>
            </a:r>
            <a:r>
              <a:rPr lang="cs-CZ" dirty="0" smtClean="0">
                <a:latin typeface="Times New Roman"/>
                <a:cs typeface="Times New Roman"/>
              </a:rPr>
              <a:t> – potvrzení mírové smlouvy. Vladislav II. </a:t>
            </a:r>
            <a:r>
              <a:rPr lang="cs-CZ" dirty="0" err="1" smtClean="0">
                <a:latin typeface="Times New Roman"/>
                <a:cs typeface="Times New Roman"/>
              </a:rPr>
              <a:t>Jagello</a:t>
            </a:r>
            <a:r>
              <a:rPr lang="cs-CZ" dirty="0" smtClean="0">
                <a:latin typeface="Times New Roman"/>
                <a:cs typeface="Times New Roman"/>
              </a:rPr>
              <a:t> součástí smlouvy, dohoda o odkoupení </a:t>
            </a:r>
            <a:r>
              <a:rPr lang="cs-CZ" dirty="0" err="1" smtClean="0">
                <a:latin typeface="Times New Roman"/>
                <a:cs typeface="Times New Roman"/>
              </a:rPr>
              <a:t>Dobřiňska</a:t>
            </a:r>
            <a:r>
              <a:rPr lang="cs-CZ" dirty="0" smtClean="0">
                <a:latin typeface="Times New Roman"/>
                <a:cs typeface="Times New Roman"/>
              </a:rPr>
              <a:t> z rukou řádu.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1402 – </a:t>
            </a:r>
            <a:r>
              <a:rPr lang="cs-CZ" dirty="0" err="1" smtClean="0">
                <a:latin typeface="Times New Roman"/>
                <a:cs typeface="Times New Roman"/>
              </a:rPr>
              <a:t>Zikm</a:t>
            </a:r>
            <a:r>
              <a:rPr lang="cs-CZ" dirty="0" smtClean="0">
                <a:latin typeface="Times New Roman"/>
                <a:cs typeface="Times New Roman"/>
              </a:rPr>
              <a:t>. Lucemburský zastavil řádu Novou marku (za 63 tis. </a:t>
            </a:r>
            <a:r>
              <a:rPr lang="cs-CZ" dirty="0" err="1" smtClean="0">
                <a:latin typeface="Times New Roman"/>
                <a:cs typeface="Times New Roman"/>
              </a:rPr>
              <a:t>uher</a:t>
            </a:r>
            <a:r>
              <a:rPr lang="cs-CZ" dirty="0" smtClean="0">
                <a:latin typeface="Times New Roman"/>
                <a:cs typeface="Times New Roman"/>
              </a:rPr>
              <a:t>. zlat.). Právní nároky třetích stran měl řešit král Zikmund.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1398–1408 – </a:t>
            </a:r>
            <a:r>
              <a:rPr lang="cs-CZ" dirty="0" err="1" smtClean="0">
                <a:latin typeface="Times New Roman"/>
                <a:cs typeface="Times New Roman"/>
              </a:rPr>
              <a:t>Gotland</a:t>
            </a:r>
            <a:r>
              <a:rPr lang="cs-CZ" dirty="0" smtClean="0">
                <a:latin typeface="Times New Roman"/>
                <a:cs typeface="Times New Roman"/>
              </a:rPr>
              <a:t> v zástavní držbě řádu.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1407 – Oldřich z </a:t>
            </a:r>
            <a:r>
              <a:rPr lang="cs-CZ" dirty="0" err="1" smtClean="0">
                <a:latin typeface="Times New Roman"/>
                <a:cs typeface="Times New Roman"/>
              </a:rPr>
              <a:t>Jungingenu</a:t>
            </a:r>
            <a:r>
              <a:rPr lang="cs-CZ" dirty="0" smtClean="0">
                <a:latin typeface="Times New Roman"/>
                <a:cs typeface="Times New Roman"/>
              </a:rPr>
              <a:t> (Ulrich von </a:t>
            </a:r>
            <a:r>
              <a:rPr lang="cs-CZ" dirty="0" err="1" smtClean="0">
                <a:latin typeface="Times New Roman"/>
                <a:cs typeface="Times New Roman"/>
              </a:rPr>
              <a:t>Jungingen</a:t>
            </a:r>
            <a:r>
              <a:rPr lang="cs-CZ" dirty="0" smtClean="0">
                <a:latin typeface="Times New Roman"/>
                <a:cs typeface="Times New Roman"/>
              </a:rPr>
              <a:t>) novým velmistrem řádu.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květen 1409 – povstání na </a:t>
            </a:r>
            <a:r>
              <a:rPr lang="cs-CZ" dirty="0" err="1" smtClean="0">
                <a:latin typeface="Times New Roman"/>
                <a:cs typeface="Times New Roman"/>
              </a:rPr>
              <a:t>Žmudi</a:t>
            </a:r>
            <a:r>
              <a:rPr lang="cs-CZ" dirty="0" smtClean="0">
                <a:latin typeface="Times New Roman"/>
                <a:cs typeface="Times New Roman"/>
              </a:rPr>
              <a:t>. Podpora povstalcům ze strany Vitolda. Otázka podpory ze strany Polska a krále Vladislava II. </a:t>
            </a:r>
            <a:r>
              <a:rPr lang="cs-CZ" dirty="0" err="1" smtClean="0">
                <a:latin typeface="Times New Roman"/>
                <a:cs typeface="Times New Roman"/>
              </a:rPr>
              <a:t>Jagella</a:t>
            </a:r>
            <a:r>
              <a:rPr lang="cs-CZ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17. července 1409 – sjezd polské šlechty v </a:t>
            </a:r>
            <a:r>
              <a:rPr lang="cs-CZ" dirty="0" err="1" smtClean="0">
                <a:latin typeface="Times New Roman"/>
                <a:cs typeface="Times New Roman"/>
              </a:rPr>
              <a:t>Lenčici</a:t>
            </a:r>
            <a:r>
              <a:rPr lang="cs-CZ" dirty="0" smtClean="0">
                <a:latin typeface="Times New Roman"/>
                <a:cs typeface="Times New Roman"/>
              </a:rPr>
              <a:t> (</a:t>
            </a:r>
            <a:r>
              <a:rPr lang="cs-CZ" dirty="0" err="1" smtClean="0">
                <a:latin typeface="Times New Roman"/>
                <a:cs typeface="Times New Roman"/>
              </a:rPr>
              <a:t>Łęczyca</a:t>
            </a:r>
            <a:r>
              <a:rPr lang="cs-CZ" dirty="0" smtClean="0">
                <a:latin typeface="Times New Roman"/>
                <a:cs typeface="Times New Roman"/>
              </a:rPr>
              <a:t>). Rozhodnutí o pomoci Litvě a Vitoldovi.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1. srpna 1409 – polské poselstvo do </a:t>
            </a:r>
            <a:r>
              <a:rPr lang="cs-CZ" dirty="0" err="1" smtClean="0">
                <a:latin typeface="Times New Roman"/>
                <a:cs typeface="Times New Roman"/>
              </a:rPr>
              <a:t>Malborku</a:t>
            </a:r>
            <a:r>
              <a:rPr lang="cs-CZ" dirty="0" smtClean="0">
                <a:latin typeface="Times New Roman"/>
                <a:cs typeface="Times New Roman"/>
              </a:rPr>
              <a:t> – hnězdenský arcibiskup (Mikuláš </a:t>
            </a:r>
            <a:r>
              <a:rPr lang="cs-CZ" dirty="0" err="1" smtClean="0">
                <a:latin typeface="Times New Roman"/>
                <a:cs typeface="Times New Roman"/>
              </a:rPr>
              <a:t>Kurowski</a:t>
            </a:r>
            <a:r>
              <a:rPr lang="cs-CZ" dirty="0" smtClean="0">
                <a:latin typeface="Times New Roman"/>
                <a:cs typeface="Times New Roman"/>
              </a:rPr>
              <a:t>) a několik velkopolských velmožů. Návrh na mezinárodní arbitráž s tím, že řád nebude do doby, než padne rozhodnutí arbitrů, pacifikovat povstaleckou </a:t>
            </a:r>
            <a:r>
              <a:rPr lang="cs-CZ" dirty="0" err="1" smtClean="0">
                <a:latin typeface="Times New Roman"/>
                <a:cs typeface="Times New Roman"/>
              </a:rPr>
              <a:t>Žmuď</a:t>
            </a:r>
            <a:r>
              <a:rPr lang="cs-CZ" dirty="0" smtClean="0">
                <a:latin typeface="Times New Roman"/>
                <a:cs typeface="Times New Roman"/>
              </a:rPr>
              <a:t>. Otázka velmistra, zda Polsko vojensky podpoří Litvu, pokud řád bude nucen ji napadnout. Arcibiskup odpověděl jednoznačně, že „nepřátele Litvy jsou i našimi nepřáteli.“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6. srpna – odpovědní list velmistra polskému králi. Hlavní důvod války – zrada </a:t>
            </a:r>
            <a:r>
              <a:rPr lang="cs-CZ" dirty="0" err="1" smtClean="0">
                <a:latin typeface="Times New Roman"/>
                <a:cs typeface="Times New Roman"/>
              </a:rPr>
              <a:t>Žmudinů</a:t>
            </a:r>
            <a:r>
              <a:rPr lang="cs-CZ" dirty="0" smtClean="0">
                <a:latin typeface="Times New Roman"/>
                <a:cs typeface="Times New Roman"/>
              </a:rPr>
              <a:t> a podpora povstalcům ze strany polského krále. 14. srpna – král Vladislava obdržel odpovědní list.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Times New Roman"/>
                <a:cs typeface="Times New Roman"/>
              </a:rPr>
              <a:t>Velká válka 1409–1411</a:t>
            </a:r>
            <a:endParaRPr lang="cs-CZ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40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561500"/>
            <a:ext cx="8435474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/>
                <a:cs typeface="Times New Roman"/>
              </a:rPr>
              <a:t>První fáze – r. 1409</a:t>
            </a:r>
          </a:p>
          <a:p>
            <a:endParaRPr lang="de-DE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Polsko: Militarizace </a:t>
            </a:r>
            <a:r>
              <a:rPr lang="cs-CZ" dirty="0" err="1" smtClean="0">
                <a:latin typeface="Times New Roman"/>
                <a:cs typeface="Times New Roman"/>
              </a:rPr>
              <a:t>pursko</a:t>
            </a:r>
            <a:r>
              <a:rPr lang="cs-CZ" dirty="0" smtClean="0">
                <a:latin typeface="Times New Roman"/>
                <a:cs typeface="Times New Roman"/>
              </a:rPr>
              <a:t>-polského pohraničí – </a:t>
            </a:r>
            <a:r>
              <a:rPr lang="cs-CZ" dirty="0" err="1" smtClean="0">
                <a:latin typeface="Times New Roman"/>
                <a:cs typeface="Times New Roman"/>
              </a:rPr>
              <a:t>Dobřiňsko</a:t>
            </a:r>
            <a:r>
              <a:rPr lang="cs-CZ" dirty="0" smtClean="0">
                <a:latin typeface="Times New Roman"/>
                <a:cs typeface="Times New Roman"/>
              </a:rPr>
              <a:t>, </a:t>
            </a:r>
            <a:r>
              <a:rPr lang="cs-CZ" dirty="0" err="1" smtClean="0">
                <a:latin typeface="Times New Roman"/>
                <a:cs typeface="Times New Roman"/>
              </a:rPr>
              <a:t>Kujavsko</a:t>
            </a:r>
            <a:r>
              <a:rPr lang="cs-CZ" dirty="0" smtClean="0">
                <a:latin typeface="Times New Roman"/>
                <a:cs typeface="Times New Roman"/>
              </a:rPr>
              <a:t> a Velkopolsko (severní území). Svolání zemské hotovosti v Malopolsku. Postoj Vitolda nebyl tehdy znám.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Řád: rychlejší soustředění vojska v </a:t>
            </a:r>
            <a:r>
              <a:rPr lang="cs-CZ" dirty="0" err="1" smtClean="0">
                <a:latin typeface="Times New Roman"/>
                <a:cs typeface="Times New Roman"/>
              </a:rPr>
              <a:t>chelmińské</a:t>
            </a:r>
            <a:r>
              <a:rPr lang="cs-CZ" dirty="0" smtClean="0">
                <a:latin typeface="Times New Roman"/>
                <a:cs typeface="Times New Roman"/>
              </a:rPr>
              <a:t> zemi (</a:t>
            </a:r>
            <a:r>
              <a:rPr lang="cs-CZ" dirty="0" err="1" smtClean="0">
                <a:latin typeface="Times New Roman"/>
                <a:cs typeface="Times New Roman"/>
              </a:rPr>
              <a:t>Brodnice</a:t>
            </a:r>
            <a:r>
              <a:rPr lang="cs-CZ" dirty="0" smtClean="0">
                <a:latin typeface="Times New Roman"/>
                <a:cs typeface="Times New Roman"/>
              </a:rPr>
              <a:t>) – 10. srpna. První výpady na polské území už 9. srpna.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Řádová vojska obsadila </a:t>
            </a:r>
            <a:r>
              <a:rPr lang="cs-CZ" dirty="0" err="1" smtClean="0">
                <a:latin typeface="Times New Roman"/>
                <a:cs typeface="Times New Roman"/>
              </a:rPr>
              <a:t>Dobřiňsko</a:t>
            </a:r>
            <a:r>
              <a:rPr lang="cs-CZ" dirty="0" smtClean="0">
                <a:latin typeface="Times New Roman"/>
                <a:cs typeface="Times New Roman"/>
              </a:rPr>
              <a:t> během dvou týdnů 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16. srpna – útok řádového vojska z jižního Pomoří na polské území až k řece </a:t>
            </a:r>
            <a:r>
              <a:rPr lang="cs-CZ" dirty="0" err="1" smtClean="0">
                <a:latin typeface="Times New Roman"/>
                <a:cs typeface="Times New Roman"/>
              </a:rPr>
              <a:t>Noteć</a:t>
            </a:r>
            <a:r>
              <a:rPr lang="cs-CZ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28. srpna – dobytí hradu (zrada purkrabího) a města Bydhošť (</a:t>
            </a:r>
            <a:r>
              <a:rPr lang="cs-CZ" dirty="0" err="1" smtClean="0">
                <a:latin typeface="Times New Roman"/>
                <a:cs typeface="Times New Roman"/>
              </a:rPr>
              <a:t>Bydgoszcz</a:t>
            </a:r>
            <a:r>
              <a:rPr lang="cs-CZ" dirty="0" smtClean="0">
                <a:latin typeface="Times New Roman"/>
                <a:cs typeface="Times New Roman"/>
              </a:rPr>
              <a:t>). Dobytému hradu velel komtur Jindřich z </a:t>
            </a:r>
            <a:r>
              <a:rPr lang="cs-CZ" dirty="0" err="1" smtClean="0">
                <a:latin typeface="Times New Roman"/>
                <a:cs typeface="Times New Roman"/>
              </a:rPr>
              <a:t>Plavna</a:t>
            </a:r>
            <a:r>
              <a:rPr lang="cs-CZ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Útoky rovněž z území Nové marky.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Polská strana nebyla připravená. Září 1409 – zemská hotovost v Malopolsku. 9. září list polského krále evropským panovníkům, protest a žaloba proti řádu.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Velmistr pouze opevňoval hrady na dobytém území a soustřeďoval vojsko na jihu Pomoří.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Polský král přitáhl do </a:t>
            </a:r>
            <a:r>
              <a:rPr lang="cs-CZ" dirty="0" err="1" smtClean="0">
                <a:latin typeface="Times New Roman"/>
                <a:cs typeface="Times New Roman"/>
              </a:rPr>
              <a:t>Lenčice</a:t>
            </a:r>
            <a:r>
              <a:rPr lang="cs-CZ" dirty="0" smtClean="0">
                <a:latin typeface="Times New Roman"/>
                <a:cs typeface="Times New Roman"/>
              </a:rPr>
              <a:t> (</a:t>
            </a:r>
            <a:r>
              <a:rPr lang="cs-CZ" dirty="0" err="1" smtClean="0">
                <a:latin typeface="Times New Roman"/>
                <a:cs typeface="Times New Roman"/>
              </a:rPr>
              <a:t>Łęczyca</a:t>
            </a:r>
            <a:r>
              <a:rPr lang="cs-CZ" dirty="0" smtClean="0">
                <a:latin typeface="Times New Roman"/>
                <a:cs typeface="Times New Roman"/>
              </a:rPr>
              <a:t>), kam dorazilo vojsko z Velkopolska. Informace o Vitoldovi, který slíbil pomoc až v příštím roce.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Cílem tažení polského vojska – dobytí zpět Bydhoště. Oblehání od 28. září.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Vojsko pod velením velmistra a Jindřicha z </a:t>
            </a:r>
            <a:r>
              <a:rPr lang="cs-CZ" dirty="0" err="1" smtClean="0">
                <a:latin typeface="Times New Roman"/>
                <a:cs typeface="Times New Roman"/>
              </a:rPr>
              <a:t>Plavna</a:t>
            </a:r>
            <a:r>
              <a:rPr lang="cs-CZ" dirty="0" smtClean="0">
                <a:latin typeface="Times New Roman"/>
                <a:cs typeface="Times New Roman"/>
              </a:rPr>
              <a:t> nezaútočilo.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29. září – poselstvo českého krále u Bydhoště; 6.10. – obsazení Bydhoště; 8.10. – příměří do 24.6.1410; Václav IV. jako rozhodčí soudce (únor 1410).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Times New Roman"/>
                <a:cs typeface="Times New Roman"/>
              </a:rPr>
              <a:t>Velká</a:t>
            </a:r>
            <a:r>
              <a:rPr lang="de-DE" sz="2400" b="1" dirty="0" smtClean="0">
                <a:latin typeface="Times New Roman"/>
                <a:cs typeface="Times New Roman"/>
              </a:rPr>
              <a:t> </a:t>
            </a:r>
            <a:r>
              <a:rPr lang="de-DE" sz="2400" b="1" dirty="0" err="1" smtClean="0">
                <a:latin typeface="Times New Roman"/>
                <a:cs typeface="Times New Roman"/>
              </a:rPr>
              <a:t>válka</a:t>
            </a:r>
            <a:r>
              <a:rPr lang="de-DE" sz="2400" b="1" dirty="0" smtClean="0">
                <a:latin typeface="Times New Roman"/>
                <a:cs typeface="Times New Roman"/>
              </a:rPr>
              <a:t> 1409–1411</a:t>
            </a:r>
            <a:endParaRPr lang="de-DE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96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1161171"/>
            <a:ext cx="843547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/>
                <a:cs typeface="Times New Roman"/>
              </a:rPr>
              <a:t>Příměří – od 8. září 1409 do 24. června 1410</a:t>
            </a:r>
          </a:p>
          <a:p>
            <a:endParaRPr lang="cs-CZ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1409 – řádoví spojenci: </a:t>
            </a:r>
            <a:r>
              <a:rPr lang="cs-CZ" dirty="0" err="1" smtClean="0">
                <a:latin typeface="Times New Roman"/>
                <a:cs typeface="Times New Roman"/>
              </a:rPr>
              <a:t>západo</a:t>
            </a:r>
            <a:r>
              <a:rPr lang="cs-CZ" dirty="0" smtClean="0">
                <a:latin typeface="Times New Roman"/>
                <a:cs typeface="Times New Roman"/>
              </a:rPr>
              <a:t>-pomořanská knížata (srpen), prodloužení příměří se </a:t>
            </a:r>
            <a:r>
              <a:rPr lang="cs-CZ" dirty="0" err="1" smtClean="0">
                <a:latin typeface="Times New Roman"/>
                <a:cs typeface="Times New Roman"/>
              </a:rPr>
              <a:t>Zikm</a:t>
            </a:r>
            <a:r>
              <a:rPr lang="cs-CZ" dirty="0" smtClean="0">
                <a:latin typeface="Times New Roman"/>
                <a:cs typeface="Times New Roman"/>
              </a:rPr>
              <a:t>. Lucemburským (říjen), který slíbil 30 tis. žoldnéřů, pokud polský král nasadí do boje „pohanské Litevce, Tatary a Rusíny.“ Plán na „rozdělení“ Polska.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15. února 1410, Praha – rozhodčí výrok Václava IV. – řád má právo na </a:t>
            </a:r>
            <a:r>
              <a:rPr lang="cs-CZ" dirty="0" err="1" smtClean="0">
                <a:latin typeface="Times New Roman"/>
                <a:cs typeface="Times New Roman"/>
              </a:rPr>
              <a:t>Žmuď</a:t>
            </a:r>
            <a:r>
              <a:rPr lang="cs-CZ" dirty="0" smtClean="0">
                <a:latin typeface="Times New Roman"/>
                <a:cs typeface="Times New Roman"/>
              </a:rPr>
              <a:t> a </a:t>
            </a:r>
            <a:r>
              <a:rPr lang="cs-CZ" dirty="0" err="1" smtClean="0">
                <a:latin typeface="Times New Roman"/>
                <a:cs typeface="Times New Roman"/>
              </a:rPr>
              <a:t>Dobřiňsko</a:t>
            </a:r>
            <a:r>
              <a:rPr lang="cs-CZ" dirty="0" smtClean="0">
                <a:latin typeface="Times New Roman"/>
                <a:cs typeface="Times New Roman"/>
              </a:rPr>
              <a:t> má být vráceno Polsku, ale až po vrácení řádu </a:t>
            </a:r>
            <a:r>
              <a:rPr lang="cs-CZ" dirty="0" err="1" smtClean="0">
                <a:latin typeface="Times New Roman"/>
                <a:cs typeface="Times New Roman"/>
              </a:rPr>
              <a:t>Žmudi</a:t>
            </a:r>
            <a:r>
              <a:rPr lang="cs-CZ" dirty="0" smtClean="0">
                <a:latin typeface="Times New Roman"/>
                <a:cs typeface="Times New Roman"/>
              </a:rPr>
              <a:t>. Polská strana odmítla výrok.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err="1" smtClean="0">
                <a:latin typeface="Times New Roman"/>
                <a:cs typeface="Times New Roman"/>
              </a:rPr>
              <a:t>Zikm</a:t>
            </a:r>
            <a:r>
              <a:rPr lang="cs-CZ" dirty="0" smtClean="0">
                <a:latin typeface="Times New Roman"/>
                <a:cs typeface="Times New Roman"/>
              </a:rPr>
              <a:t>. Lucemburský jako zprostředkovatel smíru – setkání v Kežmaroku (duben 1410).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Polsko uznalo nového </a:t>
            </a:r>
            <a:r>
              <a:rPr lang="cs-CZ" dirty="0" err="1" smtClean="0">
                <a:latin typeface="Times New Roman"/>
                <a:cs typeface="Times New Roman"/>
              </a:rPr>
              <a:t>pap</a:t>
            </a:r>
            <a:r>
              <a:rPr lang="cs-CZ" dirty="0" smtClean="0">
                <a:latin typeface="Times New Roman"/>
                <a:cs typeface="Times New Roman"/>
              </a:rPr>
              <a:t>. Alexandra V., který vyzval řád k zachování míru. Velmistrovi se nepodařilo zajisti pomoc </a:t>
            </a:r>
            <a:r>
              <a:rPr lang="cs-CZ" dirty="0" err="1" smtClean="0">
                <a:latin typeface="Times New Roman"/>
                <a:cs typeface="Times New Roman"/>
              </a:rPr>
              <a:t>livonské</a:t>
            </a:r>
            <a:r>
              <a:rPr lang="cs-CZ" dirty="0" smtClean="0">
                <a:latin typeface="Times New Roman"/>
                <a:cs typeface="Times New Roman"/>
              </a:rPr>
              <a:t> řádové větve, která v srpnu 1409 uzavřela s Vitoldem příměří.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jaro 1410 – polsko-litevský plán – dobytí </a:t>
            </a:r>
            <a:r>
              <a:rPr lang="cs-CZ" dirty="0" err="1" smtClean="0">
                <a:latin typeface="Times New Roman"/>
                <a:cs typeface="Times New Roman"/>
              </a:rPr>
              <a:t>Malborku</a:t>
            </a:r>
            <a:r>
              <a:rPr lang="cs-CZ" dirty="0" smtClean="0">
                <a:latin typeface="Times New Roman"/>
                <a:cs typeface="Times New Roman"/>
              </a:rPr>
              <a:t>. Řádová koncepce – udržení </a:t>
            </a:r>
            <a:r>
              <a:rPr lang="cs-CZ" dirty="0" err="1" smtClean="0">
                <a:latin typeface="Times New Roman"/>
                <a:cs typeface="Times New Roman"/>
              </a:rPr>
              <a:t>dobřiňské</a:t>
            </a:r>
            <a:r>
              <a:rPr lang="cs-CZ" dirty="0" smtClean="0">
                <a:latin typeface="Times New Roman"/>
                <a:cs typeface="Times New Roman"/>
              </a:rPr>
              <a:t> země a koncentrace vojska v okolí </a:t>
            </a:r>
            <a:r>
              <a:rPr lang="cs-CZ" dirty="0" err="1" smtClean="0">
                <a:latin typeface="Times New Roman"/>
                <a:cs typeface="Times New Roman"/>
              </a:rPr>
              <a:t>Świecie</a:t>
            </a:r>
            <a:r>
              <a:rPr lang="cs-CZ" dirty="0" smtClean="0">
                <a:latin typeface="Times New Roman"/>
                <a:cs typeface="Times New Roman"/>
              </a:rPr>
              <a:t> (levý břeh Visly). V případě potřeby přesun vojska k hornímu toku </a:t>
            </a:r>
            <a:r>
              <a:rPr lang="cs-CZ" dirty="0" err="1" smtClean="0">
                <a:latin typeface="Times New Roman"/>
                <a:cs typeface="Times New Roman"/>
              </a:rPr>
              <a:t>Drwęcy</a:t>
            </a:r>
            <a:r>
              <a:rPr lang="cs-CZ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Times New Roman"/>
                <a:cs typeface="Times New Roman"/>
              </a:rPr>
              <a:t>Velká</a:t>
            </a:r>
            <a:r>
              <a:rPr lang="de-DE" sz="2400" b="1" dirty="0" smtClean="0">
                <a:latin typeface="Times New Roman"/>
                <a:cs typeface="Times New Roman"/>
              </a:rPr>
              <a:t> </a:t>
            </a:r>
            <a:r>
              <a:rPr lang="de-DE" sz="2400" b="1" dirty="0" err="1" smtClean="0">
                <a:latin typeface="Times New Roman"/>
                <a:cs typeface="Times New Roman"/>
              </a:rPr>
              <a:t>válka</a:t>
            </a:r>
            <a:r>
              <a:rPr lang="de-DE" sz="2400" b="1" dirty="0" smtClean="0">
                <a:latin typeface="Times New Roman"/>
                <a:cs typeface="Times New Roman"/>
              </a:rPr>
              <a:t> 1409–1411</a:t>
            </a:r>
            <a:endParaRPr lang="de-DE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45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737874"/>
            <a:ext cx="8435474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/>
                <a:cs typeface="Times New Roman"/>
              </a:rPr>
              <a:t>Grunvald</a:t>
            </a:r>
            <a:r>
              <a:rPr lang="cs-CZ" b="1" dirty="0" smtClean="0">
                <a:latin typeface="Times New Roman"/>
                <a:cs typeface="Times New Roman"/>
              </a:rPr>
              <a:t> – 15. července 1410</a:t>
            </a:r>
          </a:p>
          <a:p>
            <a:pPr algn="ctr"/>
            <a:endParaRPr lang="cs-CZ" b="1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červenec 1410 – </a:t>
            </a:r>
            <a:r>
              <a:rPr lang="cs-CZ" dirty="0" err="1" smtClean="0">
                <a:latin typeface="Times New Roman"/>
                <a:cs typeface="Times New Roman"/>
              </a:rPr>
              <a:t>Czerwińsk</a:t>
            </a:r>
            <a:r>
              <a:rPr lang="cs-CZ" dirty="0" smtClean="0">
                <a:latin typeface="Times New Roman"/>
                <a:cs typeface="Times New Roman"/>
              </a:rPr>
              <a:t>, střední tok Visly – soustředění polsko-litevských vojsk. 10. července spojenecké vojsko přitáhlo k hornímu toku řeky </a:t>
            </a:r>
            <a:r>
              <a:rPr lang="cs-CZ" dirty="0" err="1" smtClean="0">
                <a:latin typeface="Times New Roman"/>
                <a:cs typeface="Times New Roman"/>
              </a:rPr>
              <a:t>Drwęcy</a:t>
            </a:r>
            <a:r>
              <a:rPr lang="cs-CZ" dirty="0" smtClean="0">
                <a:latin typeface="Times New Roman"/>
                <a:cs typeface="Times New Roman"/>
              </a:rPr>
              <a:t> (brod pod hradem </a:t>
            </a:r>
            <a:r>
              <a:rPr lang="cs-CZ" dirty="0" err="1" smtClean="0">
                <a:latin typeface="Times New Roman"/>
                <a:cs typeface="Times New Roman"/>
              </a:rPr>
              <a:t>Kurzętnik</a:t>
            </a:r>
            <a:r>
              <a:rPr lang="cs-CZ" dirty="0" smtClean="0">
                <a:latin typeface="Times New Roman"/>
                <a:cs typeface="Times New Roman"/>
              </a:rPr>
              <a:t>). Tam rovněž dorazila většina řádového vojska.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Polsko-litevské vedení změnilo plán (vzdali se přebrodění řeky) a rozhodlo se obejít pramen řeky </a:t>
            </a:r>
            <a:r>
              <a:rPr lang="cs-CZ" dirty="0" err="1" smtClean="0">
                <a:latin typeface="Times New Roman"/>
                <a:cs typeface="Times New Roman"/>
              </a:rPr>
              <a:t>Drwęcy</a:t>
            </a:r>
            <a:r>
              <a:rPr lang="cs-CZ" dirty="0" smtClean="0">
                <a:latin typeface="Times New Roman"/>
                <a:cs typeface="Times New Roman"/>
              </a:rPr>
              <a:t> (pak pokračovat na </a:t>
            </a:r>
            <a:r>
              <a:rPr lang="cs-CZ" dirty="0" err="1" smtClean="0">
                <a:latin typeface="Times New Roman"/>
                <a:cs typeface="Times New Roman"/>
              </a:rPr>
              <a:t>Malbork</a:t>
            </a:r>
            <a:r>
              <a:rPr lang="cs-CZ" dirty="0" smtClean="0">
                <a:latin typeface="Times New Roman"/>
                <a:cs typeface="Times New Roman"/>
              </a:rPr>
              <a:t>). Ráno 15. července se </a:t>
            </a:r>
            <a:r>
              <a:rPr lang="cs-CZ" dirty="0" err="1" smtClean="0">
                <a:latin typeface="Times New Roman"/>
                <a:cs typeface="Times New Roman"/>
              </a:rPr>
              <a:t>polsko</a:t>
            </a:r>
            <a:r>
              <a:rPr lang="cs-CZ" dirty="0" smtClean="0">
                <a:latin typeface="Times New Roman"/>
                <a:cs typeface="Times New Roman"/>
              </a:rPr>
              <a:t>–litevské vojsko ocitlo u jezera </a:t>
            </a:r>
            <a:r>
              <a:rPr lang="cs-CZ" dirty="0" err="1" smtClean="0">
                <a:latin typeface="Times New Roman"/>
                <a:cs typeface="Times New Roman"/>
              </a:rPr>
              <a:t>Łubień</a:t>
            </a:r>
            <a:r>
              <a:rPr lang="cs-CZ" dirty="0" smtClean="0">
                <a:latin typeface="Times New Roman"/>
                <a:cs typeface="Times New Roman"/>
              </a:rPr>
              <a:t>. 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Řádové vedení zvolilo jako bojiště místo nedaleko vesnic </a:t>
            </a:r>
            <a:r>
              <a:rPr lang="cs-CZ" dirty="0" err="1" smtClean="0">
                <a:latin typeface="Times New Roman"/>
                <a:cs typeface="Times New Roman"/>
              </a:rPr>
              <a:t>Tannenberk</a:t>
            </a:r>
            <a:r>
              <a:rPr lang="cs-CZ" dirty="0" smtClean="0">
                <a:latin typeface="Times New Roman"/>
                <a:cs typeface="Times New Roman"/>
              </a:rPr>
              <a:t> (</a:t>
            </a:r>
            <a:r>
              <a:rPr lang="cs-CZ" dirty="0" err="1" smtClean="0">
                <a:latin typeface="Times New Roman"/>
                <a:cs typeface="Times New Roman"/>
              </a:rPr>
              <a:t>Stębark</a:t>
            </a:r>
            <a:r>
              <a:rPr lang="cs-CZ" dirty="0" smtClean="0">
                <a:latin typeface="Times New Roman"/>
                <a:cs typeface="Times New Roman"/>
              </a:rPr>
              <a:t>), zbytek vojska na východ od vesnice </a:t>
            </a:r>
            <a:r>
              <a:rPr lang="cs-CZ" dirty="0" err="1" smtClean="0">
                <a:latin typeface="Times New Roman"/>
                <a:cs typeface="Times New Roman"/>
              </a:rPr>
              <a:t>Grunvald</a:t>
            </a:r>
            <a:r>
              <a:rPr lang="cs-CZ" dirty="0" smtClean="0">
                <a:latin typeface="Times New Roman"/>
                <a:cs typeface="Times New Roman"/>
              </a:rPr>
              <a:t> (</a:t>
            </a:r>
            <a:r>
              <a:rPr lang="cs-CZ" dirty="0" err="1" smtClean="0">
                <a:latin typeface="Times New Roman"/>
                <a:cs typeface="Times New Roman"/>
              </a:rPr>
              <a:t>Grünfelde</a:t>
            </a:r>
            <a:r>
              <a:rPr lang="cs-CZ" dirty="0" smtClean="0">
                <a:latin typeface="Times New Roman"/>
                <a:cs typeface="Times New Roman"/>
              </a:rPr>
              <a:t>), blízko cesty vedoucí od </a:t>
            </a:r>
            <a:r>
              <a:rPr lang="cs-CZ" dirty="0" err="1" smtClean="0">
                <a:latin typeface="Times New Roman"/>
                <a:cs typeface="Times New Roman"/>
              </a:rPr>
              <a:t>Tannenberku</a:t>
            </a:r>
            <a:r>
              <a:rPr lang="cs-CZ" dirty="0" smtClean="0">
                <a:latin typeface="Times New Roman"/>
                <a:cs typeface="Times New Roman"/>
              </a:rPr>
              <a:t>, zde se očekávalo střetnutí s protivníkem.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Řádové vojsko – 21 tis. jezdců a několik tis. pěchoty. Lepší výzbroj než protivník.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Polsko–litevské vojsko – 30 tis. jízdy.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Bitva zahájena v poledne z iniciativy Vladislava II. </a:t>
            </a:r>
            <a:r>
              <a:rPr lang="cs-CZ" dirty="0" err="1" smtClean="0">
                <a:latin typeface="Times New Roman"/>
                <a:cs typeface="Times New Roman"/>
              </a:rPr>
              <a:t>Jagella</a:t>
            </a:r>
            <a:r>
              <a:rPr lang="cs-CZ" dirty="0" smtClean="0">
                <a:latin typeface="Times New Roman"/>
                <a:cs typeface="Times New Roman"/>
              </a:rPr>
              <a:t>. Klíčové bylo střetnutí jízdy z obou stran.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V prvotní fázi pravé křídlo (litevsko-ruské vojsko) bylo nuceno ustoupit (předstíraný ústup?). Rozhodující byl boj polského levého křídla (u vesnice </a:t>
            </a:r>
            <a:r>
              <a:rPr lang="cs-CZ" dirty="0" err="1" smtClean="0">
                <a:latin typeface="Times New Roman"/>
                <a:cs typeface="Times New Roman"/>
              </a:rPr>
              <a:t>Łodwigowo</a:t>
            </a:r>
            <a:r>
              <a:rPr lang="cs-CZ" dirty="0" smtClean="0">
                <a:latin typeface="Times New Roman"/>
                <a:cs typeface="Times New Roman"/>
              </a:rPr>
              <a:t>). Polský král posílal čerstv0 posily (severně od jez. </a:t>
            </a:r>
            <a:r>
              <a:rPr lang="cs-CZ" dirty="0" err="1" smtClean="0">
                <a:latin typeface="Times New Roman"/>
                <a:cs typeface="Times New Roman"/>
              </a:rPr>
              <a:t>Łubień</a:t>
            </a:r>
            <a:r>
              <a:rPr lang="cs-CZ" dirty="0" smtClean="0">
                <a:latin typeface="Times New Roman"/>
                <a:cs typeface="Times New Roman"/>
              </a:rPr>
              <a:t>). Velmistr pozdě vyslal rezervy, které byly obklíčeny. Padl sám velmistr a mnoho řádových rytířů (přes 200). Mnoho zajatců a získání několik desítek praporců.</a:t>
            </a:r>
          </a:p>
          <a:p>
            <a:endParaRPr lang="de-DE" dirty="0" smtClean="0">
              <a:latin typeface="Times New Roman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Times New Roman"/>
                <a:cs typeface="Times New Roman"/>
              </a:rPr>
              <a:t>Velká</a:t>
            </a:r>
            <a:r>
              <a:rPr lang="de-DE" sz="2400" b="1" dirty="0" smtClean="0">
                <a:latin typeface="Times New Roman"/>
                <a:cs typeface="Times New Roman"/>
              </a:rPr>
              <a:t> </a:t>
            </a:r>
            <a:r>
              <a:rPr lang="de-DE" sz="2400" b="1" dirty="0" err="1" smtClean="0">
                <a:latin typeface="Times New Roman"/>
                <a:cs typeface="Times New Roman"/>
              </a:rPr>
              <a:t>válka</a:t>
            </a:r>
            <a:r>
              <a:rPr lang="de-DE" sz="2400" b="1" dirty="0" smtClean="0">
                <a:latin typeface="Times New Roman"/>
                <a:cs typeface="Times New Roman"/>
              </a:rPr>
              <a:t> 1409–1411</a:t>
            </a:r>
            <a:endParaRPr lang="de-DE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0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1266995"/>
            <a:ext cx="843547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/>
                <a:cs typeface="Times New Roman"/>
              </a:rPr>
              <a:t>Obléhání </a:t>
            </a:r>
            <a:r>
              <a:rPr lang="cs-CZ" b="1" dirty="0" err="1" smtClean="0">
                <a:latin typeface="Times New Roman"/>
                <a:cs typeface="Times New Roman"/>
              </a:rPr>
              <a:t>Malborku</a:t>
            </a:r>
            <a:r>
              <a:rPr lang="cs-CZ" b="1" dirty="0" smtClean="0">
                <a:latin typeface="Times New Roman"/>
                <a:cs typeface="Times New Roman"/>
              </a:rPr>
              <a:t> – červenec – září 1410</a:t>
            </a:r>
          </a:p>
          <a:p>
            <a:pPr algn="ctr"/>
            <a:r>
              <a:rPr lang="cs-CZ" b="1" dirty="0" smtClean="0">
                <a:latin typeface="Times New Roman"/>
                <a:cs typeface="Times New Roman"/>
              </a:rPr>
              <a:t>První toruňský mír</a:t>
            </a:r>
          </a:p>
          <a:p>
            <a:pPr algn="ctr"/>
            <a:endParaRPr lang="cs-CZ" b="1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většina pruských měst (Gdaňsk, </a:t>
            </a:r>
            <a:r>
              <a:rPr lang="cs-CZ" dirty="0" err="1" smtClean="0">
                <a:latin typeface="Times New Roman"/>
                <a:cs typeface="Times New Roman"/>
              </a:rPr>
              <a:t>Elbląg</a:t>
            </a:r>
            <a:r>
              <a:rPr lang="cs-CZ" dirty="0" smtClean="0">
                <a:latin typeface="Times New Roman"/>
                <a:cs typeface="Times New Roman"/>
              </a:rPr>
              <a:t>, Toruň) a rytířstva se vzdala polskému králi.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situaci (úplné destrukci vlády německých rytířů) zachránil Jindřich z </a:t>
            </a:r>
            <a:r>
              <a:rPr lang="cs-CZ" dirty="0" err="1" smtClean="0">
                <a:latin typeface="Times New Roman"/>
                <a:cs typeface="Times New Roman"/>
              </a:rPr>
              <a:t>Plavna</a:t>
            </a:r>
            <a:r>
              <a:rPr lang="cs-CZ" dirty="0" smtClean="0">
                <a:latin typeface="Times New Roman"/>
                <a:cs typeface="Times New Roman"/>
              </a:rPr>
              <a:t> – zastupoval velmistra, organizoval obranu </a:t>
            </a:r>
            <a:r>
              <a:rPr lang="cs-CZ" dirty="0" err="1" smtClean="0">
                <a:latin typeface="Times New Roman"/>
                <a:cs typeface="Times New Roman"/>
              </a:rPr>
              <a:t>Malborku</a:t>
            </a:r>
            <a:r>
              <a:rPr lang="cs-CZ" dirty="0" smtClean="0">
                <a:latin typeface="Times New Roman"/>
                <a:cs typeface="Times New Roman"/>
              </a:rPr>
              <a:t> a rozesílal výzvy o pomoc řádu. Dorazila pomoc z říše i z </a:t>
            </a:r>
            <a:r>
              <a:rPr lang="cs-CZ" dirty="0" err="1" smtClean="0">
                <a:latin typeface="Times New Roman"/>
                <a:cs typeface="Times New Roman"/>
              </a:rPr>
              <a:t>Livonska</a:t>
            </a:r>
            <a:r>
              <a:rPr lang="cs-CZ" dirty="0" smtClean="0">
                <a:latin typeface="Times New Roman"/>
                <a:cs typeface="Times New Roman"/>
              </a:rPr>
              <a:t>. Na konci roku 1410 napadl Zikmund </a:t>
            </a:r>
            <a:r>
              <a:rPr lang="cs-CZ" dirty="0" err="1" smtClean="0">
                <a:latin typeface="Times New Roman"/>
                <a:cs typeface="Times New Roman"/>
              </a:rPr>
              <a:t>Lucem</a:t>
            </a:r>
            <a:r>
              <a:rPr lang="cs-CZ" dirty="0" smtClean="0">
                <a:latin typeface="Times New Roman"/>
                <a:cs typeface="Times New Roman"/>
              </a:rPr>
              <a:t>. od jihu Malopolsko.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Polské vojsko ustoupilo od </a:t>
            </a:r>
            <a:r>
              <a:rPr lang="cs-CZ" dirty="0" err="1" smtClean="0">
                <a:latin typeface="Times New Roman"/>
                <a:cs typeface="Times New Roman"/>
              </a:rPr>
              <a:t>Malborku</a:t>
            </a:r>
            <a:r>
              <a:rPr lang="cs-CZ" dirty="0" smtClean="0">
                <a:latin typeface="Times New Roman"/>
                <a:cs typeface="Times New Roman"/>
              </a:rPr>
              <a:t> (18.–19. září 1410) a řád postupně obnovil vládu na celém svém území. Velmistrem byl zvolen Jindřich z </a:t>
            </a:r>
            <a:r>
              <a:rPr lang="cs-CZ" dirty="0" err="1" smtClean="0">
                <a:latin typeface="Times New Roman"/>
                <a:cs typeface="Times New Roman"/>
              </a:rPr>
              <a:t>Plavna</a:t>
            </a:r>
            <a:r>
              <a:rPr lang="cs-CZ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10. října 1410 – bitva u </a:t>
            </a:r>
            <a:r>
              <a:rPr lang="cs-CZ" dirty="0" err="1" smtClean="0">
                <a:latin typeface="Times New Roman"/>
                <a:cs typeface="Times New Roman"/>
              </a:rPr>
              <a:t>Koronova</a:t>
            </a:r>
            <a:r>
              <a:rPr lang="cs-CZ" dirty="0" smtClean="0">
                <a:latin typeface="Times New Roman"/>
                <a:cs typeface="Times New Roman"/>
              </a:rPr>
              <a:t> – polské vojsko (zemská hotovost) porazilo žoldnéřské vojsko z říše (na jihu Gdaňského Pomoří), vedl je Michal </a:t>
            </a:r>
            <a:r>
              <a:rPr lang="cs-CZ" dirty="0" err="1" smtClean="0">
                <a:latin typeface="Times New Roman"/>
                <a:cs typeface="Times New Roman"/>
              </a:rPr>
              <a:t>Küchmeister</a:t>
            </a:r>
            <a:r>
              <a:rPr lang="cs-CZ" dirty="0" smtClean="0">
                <a:latin typeface="Times New Roman"/>
                <a:cs typeface="Times New Roman"/>
              </a:rPr>
              <a:t> (pozdější velmistr).</a:t>
            </a:r>
          </a:p>
          <a:p>
            <a:pPr marL="285750" indent="-285750" algn="just">
              <a:buFont typeface="Arial"/>
              <a:buChar char="•"/>
            </a:pPr>
            <a:r>
              <a:rPr lang="cs-CZ" dirty="0" smtClean="0">
                <a:latin typeface="Times New Roman"/>
                <a:cs typeface="Times New Roman"/>
              </a:rPr>
              <a:t>1. února 1411 – uzavření 1. toruňského míru – řád se vzdal </a:t>
            </a:r>
            <a:r>
              <a:rPr lang="cs-CZ" dirty="0" err="1" smtClean="0">
                <a:latin typeface="Times New Roman"/>
                <a:cs typeface="Times New Roman"/>
              </a:rPr>
              <a:t>Žmudi</a:t>
            </a:r>
            <a:r>
              <a:rPr lang="cs-CZ" dirty="0" smtClean="0">
                <a:latin typeface="Times New Roman"/>
                <a:cs typeface="Times New Roman"/>
              </a:rPr>
              <a:t>, ale jen dočasně (po smrti Vladislava </a:t>
            </a:r>
            <a:r>
              <a:rPr lang="cs-CZ" dirty="0" err="1" smtClean="0">
                <a:latin typeface="Times New Roman"/>
                <a:cs typeface="Times New Roman"/>
              </a:rPr>
              <a:t>Jagella</a:t>
            </a:r>
            <a:r>
              <a:rPr lang="cs-CZ" dirty="0" smtClean="0">
                <a:latin typeface="Times New Roman"/>
                <a:cs typeface="Times New Roman"/>
              </a:rPr>
              <a:t> a Vitolda měla opět připadnout řádu), </a:t>
            </a:r>
            <a:r>
              <a:rPr lang="cs-CZ" dirty="0" err="1" smtClean="0">
                <a:latin typeface="Times New Roman"/>
                <a:cs typeface="Times New Roman"/>
              </a:rPr>
              <a:t>Dobřiňsko</a:t>
            </a:r>
            <a:r>
              <a:rPr lang="cs-CZ" dirty="0" smtClean="0">
                <a:latin typeface="Times New Roman"/>
                <a:cs typeface="Times New Roman"/>
              </a:rPr>
              <a:t> bylo vráceno Polsku; řád se zavázal zaplatit vysoké odškodné – 100 tis. kop českých grošů.</a:t>
            </a:r>
          </a:p>
          <a:p>
            <a:endParaRPr lang="de-DE" dirty="0" smtClean="0">
              <a:latin typeface="Times New Roman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Times New Roman"/>
                <a:cs typeface="Times New Roman"/>
              </a:rPr>
              <a:t>Velká</a:t>
            </a:r>
            <a:r>
              <a:rPr lang="de-DE" sz="2400" b="1" dirty="0" smtClean="0">
                <a:latin typeface="Times New Roman"/>
                <a:cs typeface="Times New Roman"/>
              </a:rPr>
              <a:t> </a:t>
            </a:r>
            <a:r>
              <a:rPr lang="de-DE" sz="2400" b="1" dirty="0" err="1" smtClean="0">
                <a:latin typeface="Times New Roman"/>
                <a:cs typeface="Times New Roman"/>
              </a:rPr>
              <a:t>válka</a:t>
            </a:r>
            <a:r>
              <a:rPr lang="de-DE" sz="2400" b="1" dirty="0" smtClean="0">
                <a:latin typeface="Times New Roman"/>
                <a:cs typeface="Times New Roman"/>
              </a:rPr>
              <a:t> 1409–1411</a:t>
            </a:r>
            <a:endParaRPr lang="de-DE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47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scan-2017-11-2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5" t="3980" r="6394" b="25105"/>
          <a:stretch/>
        </p:blipFill>
        <p:spPr>
          <a:xfrm>
            <a:off x="2316500" y="-8562"/>
            <a:ext cx="4480134" cy="6866562"/>
          </a:xfrm>
        </p:spPr>
      </p:pic>
    </p:spTree>
    <p:extLst>
      <p:ext uri="{BB962C8B-B14F-4D97-AF65-F5344CB8AC3E}">
        <p14:creationId xmlns:p14="http://schemas.microsoft.com/office/powerpoint/2010/main" val="8588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64" y="2328"/>
            <a:ext cx="4856672" cy="6878673"/>
          </a:xfrm>
        </p:spPr>
      </p:pic>
    </p:spTree>
    <p:extLst>
      <p:ext uri="{BB962C8B-B14F-4D97-AF65-F5344CB8AC3E}">
        <p14:creationId xmlns:p14="http://schemas.microsoft.com/office/powerpoint/2010/main" val="8066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mapa-Polsko-Lokiete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r="975"/>
          <a:stretch/>
        </p:blipFill>
        <p:spPr>
          <a:xfrm>
            <a:off x="317499" y="274638"/>
            <a:ext cx="8635665" cy="6583362"/>
          </a:xfrm>
        </p:spPr>
      </p:pic>
    </p:spTree>
    <p:extLst>
      <p:ext uri="{BB962C8B-B14F-4D97-AF65-F5344CB8AC3E}">
        <p14:creationId xmlns:p14="http://schemas.microsoft.com/office/powerpoint/2010/main" val="24704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Office PowerPoint</Application>
  <PresentationFormat>Předvádění na obrazovce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Office-Design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Premysl Bar</dc:creator>
  <cp:lastModifiedBy>Přemysl Bar</cp:lastModifiedBy>
  <cp:revision>384</cp:revision>
  <dcterms:created xsi:type="dcterms:W3CDTF">2017-09-20T06:37:47Z</dcterms:created>
  <dcterms:modified xsi:type="dcterms:W3CDTF">2019-11-26T13:36:42Z</dcterms:modified>
</cp:coreProperties>
</file>