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362" r:id="rId3"/>
    <p:sldId id="363" r:id="rId4"/>
    <p:sldId id="365" r:id="rId5"/>
    <p:sldId id="364" r:id="rId6"/>
    <p:sldId id="369" r:id="rId7"/>
    <p:sldId id="368" r:id="rId8"/>
    <p:sldId id="370" r:id="rId9"/>
    <p:sldId id="367" r:id="rId10"/>
    <p:sldId id="412" r:id="rId11"/>
    <p:sldId id="417" r:id="rId12"/>
    <p:sldId id="419" r:id="rId13"/>
    <p:sldId id="423" r:id="rId14"/>
    <p:sldId id="424" r:id="rId15"/>
    <p:sldId id="418" r:id="rId16"/>
    <p:sldId id="421" r:id="rId17"/>
    <p:sldId id="422" r:id="rId18"/>
    <p:sldId id="474" r:id="rId19"/>
    <p:sldId id="475" r:id="rId20"/>
    <p:sldId id="420" r:id="rId21"/>
    <p:sldId id="425" r:id="rId22"/>
    <p:sldId id="432" r:id="rId23"/>
    <p:sldId id="433" r:id="rId24"/>
    <p:sldId id="434" r:id="rId25"/>
    <p:sldId id="427" r:id="rId26"/>
    <p:sldId id="428" r:id="rId27"/>
    <p:sldId id="414" r:id="rId28"/>
    <p:sldId id="438" r:id="rId29"/>
    <p:sldId id="429" r:id="rId30"/>
    <p:sldId id="435" r:id="rId31"/>
    <p:sldId id="436" r:id="rId32"/>
    <p:sldId id="437" r:id="rId33"/>
    <p:sldId id="430" r:id="rId34"/>
    <p:sldId id="476" r:id="rId35"/>
    <p:sldId id="477" r:id="rId36"/>
    <p:sldId id="478" r:id="rId37"/>
    <p:sldId id="479" r:id="rId38"/>
    <p:sldId id="455" r:id="rId39"/>
    <p:sldId id="445" r:id="rId40"/>
    <p:sldId id="446" r:id="rId41"/>
    <p:sldId id="447" r:id="rId42"/>
    <p:sldId id="448" r:id="rId43"/>
    <p:sldId id="449" r:id="rId44"/>
    <p:sldId id="450" r:id="rId45"/>
    <p:sldId id="470" r:id="rId46"/>
    <p:sldId id="457" r:id="rId47"/>
    <p:sldId id="458" r:id="rId48"/>
    <p:sldId id="459" r:id="rId49"/>
    <p:sldId id="472" r:id="rId50"/>
    <p:sldId id="460" r:id="rId51"/>
    <p:sldId id="471" r:id="rId52"/>
    <p:sldId id="462" r:id="rId53"/>
    <p:sldId id="463" r:id="rId54"/>
    <p:sldId id="464" r:id="rId55"/>
    <p:sldId id="465" r:id="rId56"/>
    <p:sldId id="466" r:id="rId57"/>
    <p:sldId id="467" r:id="rId58"/>
    <p:sldId id="469" r:id="rId59"/>
    <p:sldId id="413" r:id="rId60"/>
    <p:sldId id="482" r:id="rId61"/>
    <p:sldId id="439" r:id="rId62"/>
    <p:sldId id="483" r:id="rId63"/>
    <p:sldId id="484" r:id="rId64"/>
    <p:sldId id="481" r:id="rId65"/>
    <p:sldId id="440" r:id="rId66"/>
    <p:sldId id="441" r:id="rId67"/>
    <p:sldId id="442" r:id="rId68"/>
    <p:sldId id="487" r:id="rId69"/>
    <p:sldId id="488" r:id="rId70"/>
    <p:sldId id="498" r:id="rId71"/>
    <p:sldId id="499" r:id="rId72"/>
    <p:sldId id="500" r:id="rId73"/>
    <p:sldId id="503" r:id="rId74"/>
    <p:sldId id="505" r:id="rId75"/>
    <p:sldId id="510" r:id="rId76"/>
    <p:sldId id="502" r:id="rId77"/>
    <p:sldId id="506" r:id="rId78"/>
    <p:sldId id="507" r:id="rId79"/>
    <p:sldId id="508" r:id="rId80"/>
    <p:sldId id="426" r:id="rId81"/>
    <p:sldId id="486" r:id="rId82"/>
  </p:sldIdLst>
  <p:sldSz cx="9144000" cy="6858000" type="screen4x3"/>
  <p:notesSz cx="6858000" cy="9144000"/>
  <p:custDataLst>
    <p:tags r:id="rId8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3" d="100"/>
          <a:sy n="83" d="100"/>
        </p:scale>
        <p:origin x="14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Click to edit Master text styles</a:t>
            </a:r>
          </a:p>
          <a:p>
            <a:pPr lvl="1"/>
            <a:r>
              <a:rPr lang="ru-RU" altLang="cs-CZ"/>
              <a:t>Second level</a:t>
            </a:r>
          </a:p>
          <a:p>
            <a:pPr lvl="2"/>
            <a:r>
              <a:rPr lang="ru-RU" altLang="cs-CZ"/>
              <a:t>Third level</a:t>
            </a:r>
          </a:p>
          <a:p>
            <a:pPr lvl="3"/>
            <a:r>
              <a:rPr lang="ru-RU" altLang="cs-CZ"/>
              <a:t>Fourth level</a:t>
            </a:r>
          </a:p>
          <a:p>
            <a:pPr lvl="4"/>
            <a:r>
              <a:rPr lang="ru-RU" altLang="cs-CZ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BB912-F82A-4BAF-B192-B7155E937CF2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320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7939-F2EC-4725-9AD8-26990C705681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19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68</a:t>
            </a:fld>
            <a:endParaRPr lang="ru-RU" altLang="cs-CZ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80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B2D3-984C-492D-8C3C-55991E44B971}" type="slidenum">
              <a:rPr lang="ru-RU" altLang="cs-CZ"/>
              <a:pPr/>
              <a:t>81</a:t>
            </a:fld>
            <a:endParaRPr lang="ru-RU" altLang="cs-CZ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7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26E5-7607-413B-BD2E-FCABEBB17A4A}" type="slidenum">
              <a:rPr lang="ru-RU" altLang="cs-CZ"/>
              <a:pPr/>
              <a:t>9</a:t>
            </a:fld>
            <a:endParaRPr lang="ru-RU" altLang="cs-CZ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3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970-673F-4856-B65B-606DADACD5D0}" type="slidenum">
              <a:rPr lang="ru-RU" altLang="cs-CZ"/>
              <a:pPr/>
              <a:t>10</a:t>
            </a:fld>
            <a:endParaRPr lang="ru-RU" altLang="cs-CZ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37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81CCD-9F5D-4C71-8024-80421CA85A9F}" type="slidenum">
              <a:rPr lang="ru-RU" altLang="cs-CZ"/>
              <a:pPr/>
              <a:t>27</a:t>
            </a:fld>
            <a:endParaRPr lang="ru-RU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0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71672-5A8E-4473-BE04-368590DE7CE7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24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9A4E-45B3-48CC-8ED2-C580B54A0EDD}" type="slidenum">
              <a:rPr lang="ru-RU" altLang="cs-CZ"/>
              <a:pPr/>
              <a:t>38</a:t>
            </a:fld>
            <a:endParaRPr lang="ru-RU" altLang="cs-CZ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2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870A3-8118-4A0F-AF9C-1A4FE807FDC3}" type="slidenum">
              <a:rPr lang="ru-RU" altLang="cs-CZ"/>
              <a:pPr/>
              <a:t>45</a:t>
            </a:fld>
            <a:endParaRPr lang="ru-RU" altLang="cs-CZ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55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68B1-26C3-4384-A303-733D4892B0E0}" type="slidenum">
              <a:rPr lang="ru-RU" altLang="cs-CZ"/>
              <a:pPr/>
              <a:t>59</a:t>
            </a:fld>
            <a:endParaRPr lang="ru-RU" altLang="cs-CZ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78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76780-76A1-4068-844B-7DF1B765C10D}" type="slidenum">
              <a:rPr lang="ru-RU" altLang="cs-CZ"/>
              <a:pPr/>
              <a:t>65</a:t>
            </a:fld>
            <a:endParaRPr lang="ru-RU" altLang="cs-CZ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80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933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424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036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830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10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7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59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098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24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kp.cz/sluzby/edod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kramerius.mzk.cz/search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#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cr.cz/akce-a-projekty/akce-skip/tyden-knihoven-3.-9.-rijna-2011-2013-15.-rocni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1.png"/><Relationship Id="rId34" Type="http://schemas.openxmlformats.org/officeDocument/2006/relationships/image" Target="../media/image66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5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60.png"/><Relationship Id="rId31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4.png"/><Relationship Id="rId30" Type="http://schemas.openxmlformats.org/officeDocument/2006/relationships/hyperlink" Target="http://www.nocsandersenem.cz/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Metody knihovnické práce (VIKBA04)</a:t>
            </a:r>
            <a:endParaRPr lang="uk-UA" altLang="cs-CZ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9. listopadu 2018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5. Knihovnické a informační služby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Výpůjční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pravidla pro využívání knihovního fondu a služeb</a:t>
            </a:r>
          </a:p>
          <a:p>
            <a:r>
              <a:rPr lang="cs-CZ" altLang="cs-CZ"/>
              <a:t>pro různé typy knihoven</a:t>
            </a:r>
          </a:p>
          <a:p>
            <a:r>
              <a:rPr lang="cs-CZ" altLang="cs-CZ"/>
              <a:t>vzory KŘ na webu NKP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Veřejné knihovnické a informační služby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služby poskytované knihovnou</a:t>
            </a:r>
          </a:p>
          <a:p>
            <a:r>
              <a:rPr lang="cs-CZ" altLang="cs-CZ"/>
              <a:t>definovány knihovním zákonem</a:t>
            </a:r>
          </a:p>
          <a:p>
            <a:r>
              <a:rPr lang="cs-CZ" altLang="cs-CZ"/>
              <a:t>poskytovány bezplatně</a:t>
            </a:r>
          </a:p>
          <a:p>
            <a:pPr lvl="1"/>
            <a:r>
              <a:rPr lang="cs-CZ" altLang="cs-CZ"/>
              <a:t>výjimky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Meziknihovní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služby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druhy:</a:t>
            </a:r>
          </a:p>
          <a:p>
            <a:pPr lvl="1"/>
            <a:r>
              <a:rPr lang="cs-CZ" altLang="cs-CZ"/>
              <a:t>meziknihovní informační služby (MIS)</a:t>
            </a:r>
          </a:p>
          <a:p>
            <a:pPr lvl="1"/>
            <a:r>
              <a:rPr lang="cs-CZ" altLang="cs-CZ" b="1"/>
              <a:t>meziknihovní výpůjční služby</a:t>
            </a:r>
            <a:r>
              <a:rPr lang="cs-CZ" altLang="cs-CZ"/>
              <a:t> (MVS)</a:t>
            </a:r>
          </a:p>
          <a:p>
            <a:pPr lvl="1"/>
            <a:r>
              <a:rPr lang="cs-CZ" altLang="cs-CZ"/>
              <a:t>meziknihovní reprografické služby (MRS)</a:t>
            </a:r>
          </a:p>
          <a:p>
            <a:pPr lvl="1"/>
            <a:r>
              <a:rPr lang="cs-CZ" altLang="cs-CZ" b="1"/>
              <a:t>mezinárodní meziknihovní výpůjční služby</a:t>
            </a:r>
            <a:r>
              <a:rPr lang="cs-CZ" altLang="cs-CZ"/>
              <a:t> (MIS)</a:t>
            </a:r>
          </a:p>
          <a:p>
            <a:r>
              <a:rPr lang="cs-CZ" altLang="cs-CZ" sz="3400"/>
              <a:t>realizace</a:t>
            </a:r>
          </a:p>
          <a:p>
            <a:pPr lvl="1"/>
            <a:r>
              <a:rPr lang="cs-CZ" altLang="cs-CZ" sz="2800"/>
              <a:t>elektronicky (formulář, e-mail)</a:t>
            </a:r>
          </a:p>
          <a:p>
            <a:pPr lvl="1"/>
            <a:r>
              <a:rPr lang="cs-CZ" altLang="cs-CZ" sz="2800"/>
              <a:t>písemně</a:t>
            </a:r>
          </a:p>
          <a:p>
            <a:r>
              <a:rPr lang="cs-CZ" altLang="cs-CZ" sz="3400">
                <a:hlinkClick r:id="rId2"/>
              </a:rPr>
              <a:t>vyhláška č. 88/2002Sb.</a:t>
            </a:r>
            <a:endParaRPr lang="cs-CZ" altLang="cs-CZ"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výpůjční služby (MVS)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mezi českými knihovnami</a:t>
            </a:r>
          </a:p>
          <a:p>
            <a:r>
              <a:rPr lang="cs-CZ" altLang="cs-CZ"/>
              <a:t>formulář na webu, e-mail, žádanka</a:t>
            </a:r>
          </a:p>
          <a:p>
            <a:r>
              <a:rPr lang="cs-CZ" altLang="cs-CZ"/>
              <a:t>bezplatně</a:t>
            </a:r>
          </a:p>
          <a:p>
            <a:pPr lvl="1"/>
            <a:r>
              <a:rPr lang="cs-CZ" altLang="cs-CZ"/>
              <a:t>dodávající knihovna může vyžadovat náklady (např. zhotovení kopie, poštovné)</a:t>
            </a:r>
          </a:p>
          <a:p>
            <a:r>
              <a:rPr lang="cs-CZ" altLang="cs-CZ"/>
              <a:t>povinnost ze zákona</a:t>
            </a:r>
          </a:p>
          <a:p>
            <a:r>
              <a:rPr lang="cs-CZ" altLang="cs-CZ"/>
              <a:t>dokument nebo xerokopie</a:t>
            </a:r>
          </a:p>
          <a:p>
            <a:r>
              <a:rPr lang="cs-CZ" altLang="cs-CZ"/>
              <a:t>eDD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Definice služeb v KZ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zpřístupňování dokumentů z fondu knihovny</a:t>
            </a:r>
          </a:p>
          <a:p>
            <a:r>
              <a:rPr lang="cs-CZ" altLang="cs-CZ" sz="2600"/>
              <a:t>zpřístupňování dokumentů z jiné knihovny</a:t>
            </a:r>
          </a:p>
          <a:p>
            <a:pPr lvl="1"/>
            <a:r>
              <a:rPr lang="cs-CZ" altLang="cs-CZ" sz="2000"/>
              <a:t>MVS</a:t>
            </a:r>
          </a:p>
          <a:p>
            <a:r>
              <a:rPr lang="cs-CZ" altLang="cs-CZ" sz="2600">
                <a:solidFill>
                  <a:srgbClr val="008000"/>
                </a:solidFill>
              </a:rPr>
              <a:t>ústní</a:t>
            </a:r>
            <a:r>
              <a:rPr lang="cs-CZ" altLang="cs-CZ" sz="2600"/>
              <a:t> bibliografické, referenčních a faktografických info a rešerší</a:t>
            </a:r>
          </a:p>
          <a:p>
            <a:r>
              <a:rPr lang="cs-CZ" altLang="cs-CZ" sz="2600"/>
              <a:t>zprostředkování info z vnějších informačních zdrojů</a:t>
            </a:r>
          </a:p>
          <a:p>
            <a:pPr lvl="1"/>
            <a:r>
              <a:rPr lang="cs-CZ" altLang="cs-CZ" sz="2000"/>
              <a:t>zejména informací ze státní správy a samosprávy</a:t>
            </a:r>
          </a:p>
          <a:p>
            <a:r>
              <a:rPr lang="cs-CZ" altLang="cs-CZ" sz="2600"/>
              <a:t>přístupu k info na internetu</a:t>
            </a:r>
          </a:p>
          <a:p>
            <a:pPr lvl="1"/>
            <a:r>
              <a:rPr lang="cs-CZ" altLang="cs-CZ" sz="2000"/>
              <a:t>neplatné zdroje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Náležitosti žádosti MVS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identifikační údaje žádající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identifikační údaje dotazované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jednoznačná identifikace dokumentu nebo jeho části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autor, název, strany, místo, vydavatel, rok vydaní, identifikátory (ISBN, ISSN, DOI,...)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do kdy je žádost relevantní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požadavky na způsob dodání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dokument, xerokopie, e-kopie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žádající knihovny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výpůjčce</a:t>
            </a:r>
          </a:p>
          <a:p>
            <a:r>
              <a:rPr lang="cs-CZ" altLang="cs-CZ"/>
              <a:t>dodržet výpůjční lhůtu</a:t>
            </a:r>
          </a:p>
          <a:p>
            <a:pPr lvl="1"/>
            <a:r>
              <a:rPr lang="cs-CZ" altLang="cs-CZ"/>
              <a:t>má právo požádat o prodloužení</a:t>
            </a:r>
          </a:p>
          <a:p>
            <a:r>
              <a:rPr lang="cs-CZ" altLang="cs-CZ"/>
              <a:t>řídit se pokyny půjčující knihovny</a:t>
            </a:r>
          </a:p>
          <a:p>
            <a:pPr lvl="1"/>
            <a:r>
              <a:rPr lang="cs-CZ" altLang="cs-CZ"/>
              <a:t>např. půjčit dokument jen prezenčně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půjčující knihovny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půjčeném dokumentu</a:t>
            </a:r>
          </a:p>
          <a:p>
            <a:r>
              <a:rPr lang="cs-CZ" altLang="cs-CZ"/>
              <a:t>dodržet 14-ti denní lhůtu na vyřízení výpůjčky</a:t>
            </a:r>
          </a:p>
          <a:p>
            <a:r>
              <a:rPr lang="cs-CZ" altLang="cs-CZ"/>
              <a:t>informovat o vyřízení žádosti</a:t>
            </a:r>
          </a:p>
          <a:p>
            <a:pPr lvl="1"/>
            <a:r>
              <a:rPr lang="cs-CZ" altLang="cs-CZ"/>
              <a:t>kladné, záporné (+důvody)</a:t>
            </a:r>
          </a:p>
          <a:p>
            <a:r>
              <a:rPr lang="cs-CZ" altLang="cs-CZ"/>
              <a:t>platí náklady na poštovné a balné</a:t>
            </a:r>
          </a:p>
          <a:p>
            <a:pPr lvl="1"/>
            <a:r>
              <a:rPr lang="cs-CZ" altLang="cs-CZ"/>
              <a:t>může vymáhat na žádající knihovně</a:t>
            </a:r>
          </a:p>
          <a:p>
            <a:pPr lvl="1"/>
            <a:r>
              <a:rPr lang="cs-CZ" altLang="cs-CZ"/>
              <a:t>na základě faktury nebo předplatného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MMVS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mezinárodní služba </a:t>
            </a:r>
            <a:r>
              <a:rPr lang="cs-CZ" altLang="cs-CZ" sz="2200"/>
              <a:t>(IFLA žádanka)</a:t>
            </a:r>
          </a:p>
          <a:p>
            <a:r>
              <a:rPr lang="cs-CZ" altLang="cs-CZ" sz="2600"/>
              <a:t>zajišťuje např. NKP, MZK, NTK, NLK, KnAV ČR, VK OL</a:t>
            </a:r>
          </a:p>
          <a:p>
            <a:r>
              <a:rPr lang="cs-CZ" altLang="cs-CZ" sz="2600"/>
              <a:t>placená služba</a:t>
            </a:r>
          </a:p>
          <a:p>
            <a:r>
              <a:rPr lang="cs-CZ" altLang="cs-CZ" sz="2600"/>
              <a:t>poplatky (ceník MZK)</a:t>
            </a:r>
          </a:p>
        </p:txBody>
      </p:sp>
      <p:graphicFrame>
        <p:nvGraphicFramePr>
          <p:cNvPr id="660543" name="Group 63"/>
          <p:cNvGraphicFramePr>
            <a:graphicFrameLocks noGrp="1"/>
          </p:cNvGraphicFramePr>
          <p:nvPr>
            <p:ph sz="half" idx="2"/>
          </p:nvPr>
        </p:nvGraphicFramePr>
        <p:xfrm>
          <a:off x="1619250" y="4078288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Reprografické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Reprografické služby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možnost kopírování a skenování</a:t>
            </a:r>
          </a:p>
          <a:p>
            <a:r>
              <a:rPr lang="cs-CZ" altLang="cs-CZ"/>
              <a:t>multifunkční kopírky</a:t>
            </a:r>
          </a:p>
          <a:p>
            <a:pPr lvl="1"/>
            <a:r>
              <a:rPr lang="cs-CZ" altLang="cs-CZ"/>
              <a:t>interní platební systém (na MU SUPO)</a:t>
            </a:r>
          </a:p>
          <a:p>
            <a:pPr lvl="1"/>
            <a:r>
              <a:rPr lang="cs-CZ" altLang="cs-CZ"/>
              <a:t>platba v hotovosti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</a:t>
            </a:r>
          </a:p>
          <a:p>
            <a:pPr lvl="1"/>
            <a:r>
              <a:rPr lang="cs-CZ" altLang="cs-CZ"/>
              <a:t>dobíjení přes bankovníky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odvody společnosti DILIA</a:t>
            </a:r>
          </a:p>
          <a:p>
            <a:pPr marL="742950" lvl="1" indent="-285750">
              <a:tabLst/>
            </a:pPr>
            <a:r>
              <a:rPr lang="cs-CZ" altLang="cs-CZ"/>
              <a:t>smlouva s DILIA</a:t>
            </a:r>
          </a:p>
          <a:p>
            <a:pPr marL="742950" lvl="1" indent="-285750">
              <a:tabLst/>
            </a:pPr>
            <a:r>
              <a:rPr lang="cs-CZ" altLang="cs-CZ"/>
              <a:t>hlásí se počet všech rozmnoženin</a:t>
            </a:r>
          </a:p>
          <a:p>
            <a:pPr marL="742950" lvl="1" indent="-285750">
              <a:tabLst/>
            </a:pPr>
            <a:r>
              <a:rPr lang="cs-CZ" altLang="cs-CZ"/>
              <a:t>knihovny = kategorie A (70</a:t>
            </a:r>
            <a:r>
              <a:rPr lang="en-US" altLang="cs-CZ"/>
              <a:t>%</a:t>
            </a:r>
            <a:r>
              <a:rPr lang="cs-CZ" altLang="cs-CZ"/>
              <a:t>)</a:t>
            </a:r>
          </a:p>
          <a:p>
            <a:pPr marL="742950" lvl="1" indent="-285750">
              <a:tabLst/>
            </a:pPr>
            <a:r>
              <a:rPr lang="cs-CZ" altLang="cs-CZ"/>
              <a:t>0.20Kč (čb kopie)</a:t>
            </a:r>
          </a:p>
          <a:p>
            <a:pPr marL="742950" lvl="1" indent="-285750">
              <a:tabLst/>
            </a:pPr>
            <a:r>
              <a:rPr lang="cs-CZ" altLang="cs-CZ"/>
              <a:t>0.40Kč (barevná kopie)</a:t>
            </a:r>
          </a:p>
          <a:p>
            <a:pPr marL="742950" lvl="1" indent="-285750">
              <a:tabLst/>
            </a:pPr>
            <a:r>
              <a:rPr lang="cs-CZ" altLang="cs-CZ"/>
              <a:t>+DPH</a:t>
            </a:r>
          </a:p>
          <a:p>
            <a:pPr marL="449263" indent="-449263">
              <a:tabLst/>
            </a:pPr>
            <a:r>
              <a:rPr lang="cs-CZ" altLang="cs-CZ"/>
              <a:t>náklady na kopírování</a:t>
            </a:r>
          </a:p>
          <a:p>
            <a:pPr marL="449263" indent="-449263">
              <a:tabLst/>
            </a:pPr>
            <a:endParaRPr lang="cs-CZ" altLang="cs-CZ"/>
          </a:p>
          <a:p>
            <a:pPr marL="449263" indent="-449263">
              <a:tabLst/>
            </a:pPr>
            <a:r>
              <a:rPr lang="cs-CZ" altLang="cs-CZ"/>
              <a:t>novela AZ (podzim 2012)???</a:t>
            </a:r>
          </a:p>
        </p:txBody>
      </p:sp>
      <p:sp>
        <p:nvSpPr>
          <p:cNvPr id="71782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Kopírování na objednávku</a:t>
            </a:r>
          </a:p>
        </p:txBody>
      </p:sp>
      <p:sp>
        <p:nvSpPr>
          <p:cNvPr id="71782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/>
              <a:t>DILIA + cena kopie + práce = </a:t>
            </a:r>
            <a:r>
              <a:rPr lang="cs-CZ" alt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CoD = 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služba na MU</a:t>
            </a:r>
          </a:p>
          <a:p>
            <a:pPr marL="449263" indent="-449263">
              <a:tabLst/>
            </a:pPr>
            <a:r>
              <a:rPr lang="cs-CZ" altLang="cs-CZ"/>
              <a:t>pouze z fondu knihoven MU</a:t>
            </a:r>
          </a:p>
          <a:p>
            <a:pPr marL="449263" indent="-449263">
              <a:tabLst/>
            </a:pPr>
            <a:r>
              <a:rPr lang="cs-CZ" altLang="cs-CZ"/>
              <a:t>prozatím FF, FSS a již brzy i KUK, PedF, PraF</a:t>
            </a:r>
          </a:p>
          <a:p>
            <a:pPr marL="449263" indent="-449263">
              <a:tabLst/>
            </a:pPr>
            <a:r>
              <a:rPr lang="cs-CZ" altLang="cs-CZ"/>
              <a:t>cena 1.70Kč</a:t>
            </a:r>
          </a:p>
          <a:p>
            <a:pPr marL="449263" indent="-449263">
              <a:tabLst/>
            </a:pPr>
            <a:r>
              <a:rPr lang="cs-CZ" altLang="cs-CZ"/>
              <a:t>napojení na Aleph</a:t>
            </a:r>
          </a:p>
          <a:p>
            <a:pPr marL="449263" indent="-449263">
              <a:tabLst/>
            </a:pPr>
            <a:r>
              <a:rPr lang="cs-CZ" altLang="cs-CZ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Služby EDD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e-služby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El. dodávání dokumentů</a:t>
            </a:r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/>
              <a:t>dodávání elektronických kopií</a:t>
            </a:r>
          </a:p>
          <a:p>
            <a:pPr marL="361950" indent="-361950">
              <a:tabLst/>
            </a:pPr>
            <a:r>
              <a:rPr lang="cs-CZ" altLang="cs-CZ"/>
              <a:t>z fondu knihoven</a:t>
            </a:r>
          </a:p>
          <a:p>
            <a:pPr marL="361950" indent="-361950">
              <a:tabLst/>
            </a:pPr>
            <a:r>
              <a:rPr lang="cs-CZ" altLang="cs-CZ"/>
              <a:t>kolektivní smlouva DILIA a NK ČR</a:t>
            </a:r>
          </a:p>
          <a:p>
            <a:pPr marL="361950" indent="-361950">
              <a:tabLst/>
            </a:pPr>
            <a:r>
              <a:rPr lang="cs-CZ" altLang="cs-CZ"/>
              <a:t>změny od 1.4.2011</a:t>
            </a:r>
          </a:p>
          <a:p>
            <a:pPr marL="742950" lvl="1" indent="-285750">
              <a:tabLst/>
            </a:pPr>
            <a:r>
              <a:rPr lang="cs-CZ" altLang="cs-CZ"/>
              <a:t>2 varianty</a:t>
            </a:r>
          </a:p>
          <a:p>
            <a:pPr marL="742950" lvl="1" indent="-285750">
              <a:tabLst/>
            </a:pPr>
            <a:r>
              <a:rPr lang="cs-CZ" altLang="cs-CZ"/>
              <a:t>snížení cen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Volitelné služby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přístup k placeným informacím</a:t>
            </a:r>
          </a:p>
          <a:p>
            <a:pPr lvl="1"/>
            <a:r>
              <a:rPr lang="cs-CZ" altLang="cs-CZ"/>
              <a:t>např. e-zdroje</a:t>
            </a:r>
          </a:p>
          <a:p>
            <a:r>
              <a:rPr lang="cs-CZ" altLang="cs-CZ"/>
              <a:t>kulturní, výchovná a vzdělávací činnost</a:t>
            </a:r>
          </a:p>
          <a:p>
            <a:r>
              <a:rPr lang="cs-CZ" altLang="cs-CZ"/>
              <a:t>vydávání tematických publikací</a:t>
            </a:r>
          </a:p>
          <a:p>
            <a:r>
              <a:rPr lang="cs-CZ" altLang="cs-CZ"/>
              <a:t>poskytování reprografických služeb</a:t>
            </a:r>
          </a:p>
          <a:p>
            <a:r>
              <a:rPr lang="cs-CZ" altLang="cs-CZ"/>
              <a:t>bibliografické, referenční a faktografické informací písemně</a:t>
            </a:r>
          </a:p>
          <a:p>
            <a:r>
              <a:rPr lang="cs-CZ" altLang="cs-CZ"/>
              <a:t>rešerše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přenos mezi knihovnami, vytištění uživateli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2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B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uživatele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5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Služby EDD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>
                <a:hlinkClick r:id="rId2"/>
              </a:rPr>
              <a:t>Virtuální polytechnická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>
                <a:hlinkClick r:id="rId3"/>
              </a:rPr>
              <a:t>Elektronická pedagogická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 err="1">
                <a:hlinkClick r:id="rId4"/>
              </a:rPr>
              <a:t>eDDO</a:t>
            </a:r>
            <a:r>
              <a:rPr lang="cs-CZ" altLang="cs-CZ" dirty="0"/>
              <a:t> - dodavatelské centrum pro společenské a přírodní vědy NK ČR </a:t>
            </a:r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/>
              <a:t>terminálový přístup</a:t>
            </a:r>
          </a:p>
          <a:p>
            <a:pPr marL="1077913" lvl="1" indent="-446088">
              <a:tabLst/>
            </a:pPr>
            <a:r>
              <a:rPr lang="cs-CZ" altLang="cs-CZ"/>
              <a:t>přes Aleph</a:t>
            </a:r>
          </a:p>
          <a:p>
            <a:pPr marL="449263" indent="-449263">
              <a:tabLst/>
            </a:pPr>
            <a:r>
              <a:rPr lang="cs-CZ" altLang="cs-CZ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/>
              <a:t>projekt FRVŠ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Budování el. archivů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  <a:p>
            <a:pPr marL="449263" indent="-449263">
              <a:tabLst/>
            </a:pPr>
            <a:endParaRPr lang="cs-CZ" altLang="cs-CZ" dirty="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E-knihy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půjčování</a:t>
            </a:r>
            <a:endParaRPr lang="uk-UA" altLang="cs-CZ" sz="7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Aktuální situace v ČR</a:t>
            </a:r>
          </a:p>
        </p:txBody>
      </p:sp>
      <p:pic>
        <p:nvPicPr>
          <p:cNvPr id="69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8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92229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92230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Zkušenosti knihoven s e-knihami</a:t>
            </a:r>
          </a:p>
        </p:txBody>
      </p:sp>
      <p:pic>
        <p:nvPicPr>
          <p:cNvPr id="693251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2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4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5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6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6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96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7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8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9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0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2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92646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3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5" name="Picture 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1" y="4725144"/>
            <a:ext cx="1800225" cy="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e-Čtečky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půjčování čteček…</a:t>
            </a:r>
          </a:p>
          <a:p>
            <a:pPr marL="449263" indent="-449263">
              <a:tabLst/>
            </a:pPr>
            <a:r>
              <a:rPr lang="cs-CZ" altLang="cs-CZ"/>
              <a:t>…a co obsah???</a:t>
            </a:r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7275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Bezplatně???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audio a video</a:t>
            </a:r>
          </a:p>
          <a:p>
            <a:r>
              <a:rPr lang="cs-CZ" altLang="cs-CZ"/>
              <a:t>náklady na MVS</a:t>
            </a:r>
          </a:p>
          <a:p>
            <a:r>
              <a:rPr lang="cs-CZ" altLang="cs-CZ"/>
              <a:t>poplatky za MMVS</a:t>
            </a:r>
          </a:p>
          <a:p>
            <a:r>
              <a:rPr lang="cs-CZ" altLang="cs-CZ"/>
              <a:t>poplatky za registraci</a:t>
            </a:r>
          </a:p>
          <a:p>
            <a:r>
              <a:rPr lang="cs-CZ" altLang="cs-CZ"/>
              <a:t>poplatky za kopie/tisk/skenování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695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/>
            <a:r>
              <a:rPr lang="cs-CZ" altLang="cs-CZ"/>
              <a:t>Knihovna Jiřího Mahena v Brně</a:t>
            </a:r>
          </a:p>
          <a:p>
            <a:pPr lvl="1"/>
            <a:r>
              <a:rPr lang="cs-CZ" altLang="cs-CZ"/>
              <a:t>Moravská zemská knihovna</a:t>
            </a:r>
          </a:p>
          <a:p>
            <a:pPr lvl="1"/>
            <a:r>
              <a:rPr lang="cs-CZ" altLang="cs-CZ"/>
              <a:t>Městská knihovna v Praze</a:t>
            </a:r>
          </a:p>
          <a:p>
            <a:pPr lvl="1"/>
            <a:r>
              <a:rPr lang="cs-CZ" altLang="cs-CZ"/>
              <a:t>Krajská vědecká knihovna Liberec</a:t>
            </a:r>
          </a:p>
          <a:p>
            <a:pPr lvl="1"/>
            <a:r>
              <a:rPr lang="cs-CZ" altLang="cs-CZ"/>
              <a:t>Studijní vědecká knihovna v HK</a:t>
            </a:r>
          </a:p>
          <a:p>
            <a:pPr lvl="1"/>
            <a:r>
              <a:rPr lang="cs-CZ" altLang="cs-CZ"/>
              <a:t>Jihočeská vědecká knihovna v ČB</a:t>
            </a:r>
          </a:p>
          <a:p>
            <a:pPr lvl="1"/>
            <a:r>
              <a:rPr lang="cs-CZ" altLang="cs-CZ"/>
              <a:t>Masarykova veřejná knihovna Vsetín</a:t>
            </a:r>
          </a:p>
          <a:p>
            <a:pPr lvl="1"/>
            <a:r>
              <a:rPr lang="cs-CZ" altLang="cs-CZ"/>
              <a:t>Moravskoslezská vědecká knihovna v OV</a:t>
            </a:r>
          </a:p>
          <a:p>
            <a:pPr lvl="1"/>
            <a:r>
              <a:rPr lang="cs-CZ" altLang="cs-CZ"/>
              <a:t>Masarykova univerzita</a:t>
            </a:r>
          </a:p>
          <a:p>
            <a:pPr lvl="2"/>
            <a:r>
              <a:rPr lang="cs-CZ" altLang="cs-CZ"/>
              <a:t>FF, PedF</a:t>
            </a:r>
          </a:p>
          <a:p>
            <a:pPr lvl="1"/>
            <a:r>
              <a:rPr lang="cs-CZ" altLang="cs-CZ"/>
              <a:t>...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Půjčování e-čteček - podmínky</a:t>
            </a:r>
          </a:p>
        </p:txBody>
      </p:sp>
      <p:pic>
        <p:nvPicPr>
          <p:cNvPr id="70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783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1301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26273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3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15478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4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7740650" y="6599238"/>
            <a:ext cx="1008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800" b="1"/>
              <a:t>B</a:t>
            </a:r>
            <a:r>
              <a:rPr lang="en-US" altLang="cs-CZ" sz="800" b="1"/>
              <a:t>&amp;</a:t>
            </a:r>
            <a:r>
              <a:rPr lang="cs-CZ" altLang="cs-CZ" sz="800" b="1"/>
              <a:t>N Nook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kauce</a:t>
            </a:r>
          </a:p>
          <a:p>
            <a:r>
              <a:rPr lang="cs-CZ" altLang="cs-CZ"/>
              <a:t>na 1 týden – 1 měsíc</a:t>
            </a:r>
          </a:p>
          <a:p>
            <a:r>
              <a:rPr lang="cs-CZ" altLang="cs-CZ"/>
              <a:t>obsah</a:t>
            </a:r>
          </a:p>
          <a:p>
            <a:pPr lvl="1"/>
            <a:r>
              <a:rPr lang="cs-CZ" altLang="cs-CZ"/>
              <a:t>kolekce volně dostupných e-knih</a:t>
            </a:r>
          </a:p>
          <a:p>
            <a:pPr lvl="1"/>
            <a:r>
              <a:rPr lang="cs-CZ" altLang="cs-CZ"/>
              <a:t>prázdná čtečka, obsah nahrává uživatel</a:t>
            </a:r>
          </a:p>
          <a:p>
            <a:pPr lvl="1"/>
            <a:r>
              <a:rPr lang="cs-CZ" altLang="cs-CZ"/>
              <a:t>promazání po vrácení</a:t>
            </a:r>
          </a:p>
          <a:p>
            <a:r>
              <a:rPr lang="cs-CZ" altLang="cs-CZ"/>
              <a:t>velký zájem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Problémy s půjčováním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/>
              <a:t>neexistující trh v ČR </a:t>
            </a:r>
            <a:r>
              <a:rPr lang="cs-CZ" altLang="cs-CZ" sz="2000"/>
              <a:t>(pro knihovny)</a:t>
            </a:r>
          </a:p>
          <a:p>
            <a:r>
              <a:rPr lang="cs-CZ" altLang="cs-CZ"/>
              <a:t>neexistující obchodní model pro ČR</a:t>
            </a:r>
          </a:p>
          <a:p>
            <a:r>
              <a:rPr lang="cs-CZ" altLang="cs-CZ"/>
              <a:t>cena e-knih</a:t>
            </a:r>
          </a:p>
          <a:p>
            <a:r>
              <a:rPr lang="cs-CZ" altLang="cs-CZ"/>
              <a:t>autorské právo</a:t>
            </a:r>
          </a:p>
          <a:p>
            <a:pPr lvl="1"/>
            <a:r>
              <a:rPr lang="cs-CZ" altLang="cs-CZ"/>
              <a:t>je půjčování čteček legální?</a:t>
            </a:r>
          </a:p>
          <a:p>
            <a:pPr lvl="1"/>
            <a:r>
              <a:rPr lang="cs-CZ" altLang="cs-CZ"/>
              <a:t>definice e-knihy</a:t>
            </a:r>
          </a:p>
          <a:p>
            <a:r>
              <a:rPr lang="cs-CZ" altLang="cs-CZ"/>
              <a:t>licenční smlouvy</a:t>
            </a:r>
          </a:p>
          <a:p>
            <a:pPr lvl="1"/>
            <a:r>
              <a:rPr lang="cs-CZ" altLang="cs-CZ"/>
              <a:t>vydavatel - autor</a:t>
            </a:r>
          </a:p>
        </p:txBody>
      </p:sp>
      <p:pic>
        <p:nvPicPr>
          <p:cNvPr id="698372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84663"/>
            <a:ext cx="2663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Zásadní otázka - dodávání obsahu</a:t>
            </a:r>
          </a:p>
        </p:txBody>
      </p:sp>
      <p:pic>
        <p:nvPicPr>
          <p:cNvPr id="699395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6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7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Modely v akademické sféře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roční předplatné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trvalý nákup</a:t>
            </a:r>
          </a:p>
          <a:p>
            <a:pPr>
              <a:lnSpc>
                <a:spcPct val="110000"/>
              </a:lnSpc>
            </a:pPr>
            <a:r>
              <a:rPr lang="cs-CZ" altLang="cs-CZ"/>
              <a:t>„výkupné“ do open access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konzorcia knihoven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zapojení uživatelů (mikroplatby)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tisk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knihovny jako distributoři obsahu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long tail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prodej kapitol???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jiné modely (+půjčování)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Jednání s vydavateli</a:t>
            </a:r>
          </a:p>
        </p:txBody>
      </p:sp>
      <p:pic>
        <p:nvPicPr>
          <p:cNvPr id="701443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444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Obchodní modely půjčování</a:t>
            </a:r>
          </a:p>
        </p:txBody>
      </p:sp>
      <p:pic>
        <p:nvPicPr>
          <p:cNvPr id="70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3"/>
            <a:ext cx="263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470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3" y="1560836"/>
            <a:ext cx="3304084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2" name="Picture 8" descr="http://www.fraus.cz/images/fra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7" y="3284984"/>
            <a:ext cx="1943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0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Budoucnost e-knih v knihovnách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(2) Veřejné knihovnické a informační služby, uvedené v odstavci 1, je provozovatel knihovny povinen poskytovat bezplatně, s výjimkou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knihovního fondu knihovny, které mají povahu rozmnoženin zvukového či zvukově obrazového záznamu,</a:t>
            </a:r>
            <a:r>
              <a:rPr lang="cs-CZ" altLang="cs-CZ" sz="2000">
                <a:hlinkClick r:id="rId2"/>
              </a:rPr>
              <a:t>3)</a:t>
            </a:r>
            <a:endParaRPr lang="cs-CZ" altLang="cs-CZ" sz="2000"/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jiných knihoven zprostředkováním jejich rozmnoženin v rámci meziknihovních reprografických služeb,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knihoven v rámci mezinárodních meziknihovních služeb.</a:t>
            </a:r>
          </a:p>
          <a:p>
            <a:pPr>
              <a:lnSpc>
                <a:spcPct val="110000"/>
              </a:lnSpc>
            </a:pPr>
            <a:endParaRPr lang="cs-CZ" altLang="cs-CZ" sz="2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potřeba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definice dle </a:t>
            </a:r>
            <a:r>
              <a:rPr lang="cs-CZ" altLang="cs-CZ">
                <a:hlinkClick r:id="rId2"/>
              </a:rPr>
              <a:t>A. Stöcklové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Deficit informací, který je nutný k vyřešení nějakého úkolu či problému.</a:t>
            </a:r>
          </a:p>
          <a:p>
            <a:pPr lvl="1"/>
            <a:r>
              <a:rPr lang="cs-CZ" altLang="cs-CZ"/>
              <a:t>Vědomí deficitu je prvním krokem k uspokojování informačních potřeb.</a:t>
            </a:r>
          </a:p>
          <a:p>
            <a:pPr lvl="1"/>
            <a:r>
              <a:rPr lang="cs-CZ" altLang="cs-CZ"/>
              <a:t>Druhým krokem je identifikace těchto potřeb.</a:t>
            </a:r>
          </a:p>
          <a:p>
            <a:r>
              <a:rPr lang="cs-CZ" altLang="cs-CZ"/>
              <a:t>dělení IP</a:t>
            </a:r>
          </a:p>
          <a:p>
            <a:pPr lvl="1"/>
            <a:r>
              <a:rPr lang="cs-CZ" altLang="cs-CZ"/>
              <a:t>osobní</a:t>
            </a:r>
          </a:p>
          <a:p>
            <a:pPr lvl="1"/>
            <a:r>
              <a:rPr lang="cs-CZ" altLang="cs-CZ"/>
              <a:t>profesní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5900"/>
            <a:ext cx="7777162" cy="547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80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380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3800"/>
              <a:t>= </a:t>
            </a:r>
          </a:p>
          <a:p>
            <a:pPr algn="ctr">
              <a:buFontTx/>
              <a:buNone/>
            </a:pPr>
            <a:r>
              <a:rPr lang="cs-CZ" altLang="cs-CZ" sz="4600" b="1">
                <a:solidFill>
                  <a:schemeClr val="hlink"/>
                </a:solidFill>
              </a:rPr>
              <a:t>základní</a:t>
            </a:r>
            <a:r>
              <a:rPr lang="cs-CZ" altLang="cs-CZ" sz="4600"/>
              <a:t> úkol knihovny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poskytování informací</a:t>
            </a:r>
          </a:p>
          <a:p>
            <a:pPr lvl="1"/>
            <a:r>
              <a:rPr lang="cs-CZ" altLang="cs-CZ"/>
              <a:t>z knihovny (fond knihovny, služby,...)</a:t>
            </a:r>
          </a:p>
          <a:p>
            <a:pPr lvl="1"/>
            <a:r>
              <a:rPr lang="cs-CZ" altLang="cs-CZ"/>
              <a:t>z okolí (informace ze státní správy,...)</a:t>
            </a:r>
          </a:p>
          <a:p>
            <a:r>
              <a:rPr lang="cs-CZ" altLang="cs-CZ"/>
              <a:t>poradenství</a:t>
            </a:r>
          </a:p>
          <a:p>
            <a:pPr lvl="1"/>
            <a:r>
              <a:rPr lang="cs-CZ" altLang="cs-CZ"/>
              <a:t>jak co udělat</a:t>
            </a:r>
          </a:p>
          <a:p>
            <a:pPr lvl="1"/>
            <a:r>
              <a:rPr lang="cs-CZ" altLang="cs-CZ"/>
              <a:t>např. pomoc při vyhledávání DB, jak správně citovat, jak psát odborné práce,...</a:t>
            </a:r>
          </a:p>
          <a:p>
            <a:r>
              <a:rPr lang="cs-CZ" altLang="cs-CZ"/>
              <a:t>služba </a:t>
            </a:r>
            <a:r>
              <a:rPr lang="cs-CZ" altLang="cs-CZ">
                <a:hlinkClick r:id="rId2"/>
              </a:rPr>
              <a:t>Ptejte se knihovny</a:t>
            </a: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důraz na kvalitu a přesnost</a:t>
            </a:r>
          </a:p>
          <a:p>
            <a:pPr lvl="1"/>
            <a:r>
              <a:rPr lang="cs-CZ" altLang="cs-CZ"/>
              <a:t>relevantní informace</a:t>
            </a:r>
          </a:p>
          <a:p>
            <a:pPr lvl="1"/>
            <a:r>
              <a:rPr lang="cs-CZ" altLang="cs-CZ"/>
              <a:t>redundantní informace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Rešeršní služby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/>
              <a:t>co je rešerše?</a:t>
            </a:r>
          </a:p>
          <a:p>
            <a:pPr lvl="1"/>
            <a:r>
              <a:rPr lang="cs-CZ" altLang="cs-CZ"/>
              <a:t>soupis záznamů dokumentů</a:t>
            </a:r>
          </a:p>
          <a:p>
            <a:pPr lvl="1"/>
            <a:r>
              <a:rPr lang="cs-CZ" altLang="cs-CZ"/>
              <a:t>souhrn faktografických informací</a:t>
            </a:r>
          </a:p>
          <a:p>
            <a:pPr lvl="1"/>
            <a:r>
              <a:rPr lang="cs-CZ" altLang="cs-CZ"/>
              <a:t>proces vyhledání informací</a:t>
            </a:r>
          </a:p>
          <a:p>
            <a:r>
              <a:rPr lang="cs-CZ" altLang="cs-CZ"/>
              <a:t>recherche (FRA) = vyhledávání, pátrání, výzkum, bádání</a:t>
            </a:r>
          </a:p>
          <a:p>
            <a:r>
              <a:rPr lang="cs-CZ" altLang="cs-CZ"/>
              <a:t>formální úprava dříve upravena normou</a:t>
            </a:r>
          </a:p>
          <a:p>
            <a:pPr lvl="1"/>
            <a:r>
              <a:rPr lang="cs-CZ" altLang="cs-CZ"/>
              <a:t>ČSN 01 0198 (010198) Formální úprava rešerší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Vzdělávání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a kulturní akce</a:t>
            </a:r>
            <a:endParaRPr lang="uk-UA" altLang="cs-CZ" sz="6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Akademické knihovny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kurzy IG a PG</a:t>
            </a:r>
          </a:p>
          <a:p>
            <a:pPr lvl="1"/>
            <a:r>
              <a:rPr lang="cs-CZ" altLang="cs-CZ"/>
              <a:t>pokusy o průnik do výuky</a:t>
            </a:r>
          </a:p>
          <a:p>
            <a:pPr lvl="1"/>
            <a:r>
              <a:rPr lang="cs-CZ" altLang="cs-CZ"/>
              <a:t>e-learning</a:t>
            </a:r>
          </a:p>
          <a:p>
            <a:r>
              <a:rPr lang="cs-CZ" altLang="cs-CZ"/>
              <a:t>individuální konzultace</a:t>
            </a:r>
          </a:p>
          <a:p>
            <a:r>
              <a:rPr lang="cs-CZ" altLang="cs-CZ"/>
              <a:t>výukové materiály</a:t>
            </a:r>
          </a:p>
          <a:p>
            <a:r>
              <a:rPr lang="cs-CZ" altLang="cs-CZ"/>
              <a:t>akce </a:t>
            </a:r>
            <a:r>
              <a:rPr lang="cs-CZ" altLang="cs-CZ">
                <a:hlinkClick r:id="rId2"/>
              </a:rPr>
              <a:t>Týden knihoven</a:t>
            </a:r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Veřejné knihovny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kurzy PG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podpora čtenářství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výukové programy pro školy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autorská čtení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akce pro děti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kulturní akce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výstavy, soutěže,...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vzdělávání knihovníků v rámci regionální funkce knihoven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2600">
                <a:solidFill>
                  <a:srgbClr val="008000"/>
                </a:solidFill>
              </a:rPr>
              <a:t>skutečně vynaložených nákladů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(5) Provozovatel knihovny je oprávněn požadovat úhradu nákladů vynaložených na administrativní úkony spojené s evidencí uživatelů knihovny.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805897" name="Object 9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805905" name="Object 17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805909" name="Object 21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805912" name="Object 24">
                        <a:hlinkClick r:id="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7245157-B0E9-43B5-A0F3-47D867B6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4ADBEEA-BE54-4AA5-8B28-1C13E8207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autorská čtení</a:t>
            </a:r>
          </a:p>
          <a:p>
            <a:r>
              <a:rPr lang="cs-CZ" dirty="0"/>
              <a:t>Březen - měsíc čtenářů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1145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2011.</a:t>
            </a:r>
          </a:p>
          <a:p>
            <a:pPr lvl="1"/>
            <a:r>
              <a:rPr lang="cs-CZ" altLang="cs-CZ" dirty="0"/>
              <a:t>Výzkumy PISA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Pravidla poskytování služeb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definovány v knihovním řádu</a:t>
            </a:r>
          </a:p>
          <a:p>
            <a:r>
              <a:rPr lang="cs-CZ" altLang="cs-CZ"/>
              <a:t>povinný dokument</a:t>
            </a:r>
          </a:p>
          <a:p>
            <a:r>
              <a:rPr lang="cs-CZ" altLang="cs-CZ"/>
              <a:t>rovný přístup ke službám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Požadavky na pracovníky služeb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730115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Přehled služeb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knihovny</a:t>
            </a:r>
            <a:endParaRPr lang="uk-UA" altLang="cs-CZ" sz="7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20c2adba305e6fc4ca7a3c2a9a99ac4d3dd86e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4425</TotalTime>
  <Words>1942</Words>
  <Application>Microsoft Office PowerPoint</Application>
  <PresentationFormat>Předvádění na obrazovce (4:3)</PresentationFormat>
  <Paragraphs>463</Paragraphs>
  <Slides>81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7" baseType="lpstr">
      <vt:lpstr>Arial</vt:lpstr>
      <vt:lpstr>Tahoma</vt:lpstr>
      <vt:lpstr>Verdana</vt:lpstr>
      <vt:lpstr>Wingdings</vt:lpstr>
      <vt:lpstr>template</vt:lpstr>
      <vt:lpstr>Image</vt:lpstr>
      <vt:lpstr>Metody knihovnické práce (VIKBA04)</vt:lpstr>
      <vt:lpstr>Veřejné knihovnické a informační služby</vt:lpstr>
      <vt:lpstr>Definice služeb v KZ</vt:lpstr>
      <vt:lpstr>Volitelné služby</vt:lpstr>
      <vt:lpstr>Bezplatně???</vt:lpstr>
      <vt:lpstr>Platba za služby v KZ</vt:lpstr>
      <vt:lpstr>Platba za služby v KZ</vt:lpstr>
      <vt:lpstr>Pravidla poskytování služeb</vt:lpstr>
      <vt:lpstr>Přehled služeb knihovny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Meziknihovní služby</vt:lpstr>
      <vt:lpstr>Meziknihovní služby</vt:lpstr>
      <vt:lpstr>Meziknihovní výpůjční služby (MVS)</vt:lpstr>
      <vt:lpstr>Náležitosti žádosti MVS</vt:lpstr>
      <vt:lpstr>Povinnosti žádající knihovny</vt:lpstr>
      <vt:lpstr>Povinnosti půjčující knihovny</vt:lpstr>
      <vt:lpstr>MMVS</vt:lpstr>
      <vt:lpstr>Reprografické služby</vt:lpstr>
      <vt:lpstr>Reprografické služby</vt:lpstr>
      <vt:lpstr>Kopírování na objednávku</vt:lpstr>
      <vt:lpstr>CoD = </vt:lpstr>
      <vt:lpstr>Služby EDD a e-služby</vt:lpstr>
      <vt:lpstr>El. dodávání dokumentů</vt:lpstr>
      <vt:lpstr>Varianta A</vt:lpstr>
      <vt:lpstr>Varianta B</vt:lpstr>
      <vt:lpstr>Služby EDD</vt:lpstr>
      <vt:lpstr>Prezentace aplikace PowerPoint</vt:lpstr>
      <vt:lpstr>Budování el. archivů</vt:lpstr>
      <vt:lpstr>E-knihy a půjčování</vt:lpstr>
      <vt:lpstr>Aktuální situace v ČR</vt:lpstr>
      <vt:lpstr>Zkušenosti knihoven s e-knihami</vt:lpstr>
      <vt:lpstr>Digitalizace a nové služby knihoven</vt:lpstr>
      <vt:lpstr>e-Čtečky</vt:lpstr>
      <vt:lpstr>Půjčování čteček</vt:lpstr>
      <vt:lpstr>Půjčování e-čteček - podmínky</vt:lpstr>
      <vt:lpstr>Problémy s půjčováním</vt:lpstr>
      <vt:lpstr>Zásadní otázka - dodávání obsahu</vt:lpstr>
      <vt:lpstr>Modely v akademické sféře</vt:lpstr>
      <vt:lpstr>Jednání s vydavateli</vt:lpstr>
      <vt:lpstr>Obchodní modely půjčování</vt:lpstr>
      <vt:lpstr>Příklady ze zahraničí</vt:lpstr>
      <vt:lpstr>Budoucnost e-knih v knihovnách</vt:lpstr>
      <vt:lpstr>Informační služby</vt:lpstr>
      <vt:lpstr>Informační potřeba</vt:lpstr>
      <vt:lpstr>Prezentace aplikace PowerPoint</vt:lpstr>
      <vt:lpstr>Informační služby</vt:lpstr>
      <vt:lpstr>Informační služby</vt:lpstr>
      <vt:lpstr>Rešeršní služby</vt:lpstr>
      <vt:lpstr>Vzdělávání a kulturní akce</vt:lpstr>
      <vt:lpstr>Akademické knihovny</vt:lpstr>
      <vt:lpstr>Veřejné knihovny</vt:lpstr>
      <vt:lpstr>Podpora čtenářství</vt:lpstr>
      <vt:lpstr>Jak čteme???</vt:lpstr>
      <vt:lpstr>Čtenářství</vt:lpstr>
      <vt:lpstr>Podpora čtenářství</vt:lpstr>
      <vt:lpstr>Výzkumy</vt:lpstr>
      <vt:lpstr>Výzkumy</vt:lpstr>
      <vt:lpstr>Projekty</vt:lpstr>
      <vt:lpstr>Nejznámější akce</vt:lpstr>
      <vt:lpstr>Heslo dne...</vt:lpstr>
      <vt:lpstr>... nebo ještě lépe...</vt:lpstr>
      <vt:lpstr>...třeba i takto</vt:lpstr>
      <vt:lpstr>Další informace ke čtenářství</vt:lpstr>
      <vt:lpstr>Požadavky na pracovníky služeb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177</cp:revision>
  <dcterms:created xsi:type="dcterms:W3CDTF">2008-06-02T21:04:14Z</dcterms:created>
  <dcterms:modified xsi:type="dcterms:W3CDTF">2018-11-15T07:28:40Z</dcterms:modified>
</cp:coreProperties>
</file>