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83" r:id="rId3"/>
    <p:sldId id="684" r:id="rId4"/>
    <p:sldId id="692" r:id="rId5"/>
    <p:sldId id="689" r:id="rId6"/>
    <p:sldId id="690" r:id="rId7"/>
    <p:sldId id="691" r:id="rId8"/>
    <p:sldId id="696" r:id="rId9"/>
    <p:sldId id="697" r:id="rId10"/>
    <p:sldId id="694" r:id="rId11"/>
    <p:sldId id="693" r:id="rId12"/>
    <p:sldId id="698" r:id="rId13"/>
    <p:sldId id="699" r:id="rId14"/>
    <p:sldId id="700" r:id="rId15"/>
    <p:sldId id="701" r:id="rId16"/>
    <p:sldId id="702" r:id="rId17"/>
    <p:sldId id="695" r:id="rId18"/>
    <p:sldId id="703" r:id="rId19"/>
    <p:sldId id="704" r:id="rId20"/>
    <p:sldId id="706" r:id="rId21"/>
    <p:sldId id="707" r:id="rId22"/>
    <p:sldId id="708" r:id="rId23"/>
    <p:sldId id="709" r:id="rId24"/>
    <p:sldId id="710" r:id="rId25"/>
    <p:sldId id="711" r:id="rId26"/>
    <p:sldId id="712" r:id="rId27"/>
    <p:sldId id="713" r:id="rId28"/>
    <p:sldId id="714" r:id="rId29"/>
    <p:sldId id="715" r:id="rId30"/>
    <p:sldId id="716" r:id="rId31"/>
    <p:sldId id="717" r:id="rId32"/>
    <p:sldId id="718" r:id="rId33"/>
    <p:sldId id="721" r:id="rId34"/>
    <p:sldId id="719" r:id="rId35"/>
    <p:sldId id="720" r:id="rId36"/>
    <p:sldId id="722" r:id="rId37"/>
    <p:sldId id="723" r:id="rId38"/>
    <p:sldId id="724" r:id="rId39"/>
    <p:sldId id="725" r:id="rId40"/>
    <p:sldId id="726" r:id="rId41"/>
    <p:sldId id="727" r:id="rId42"/>
    <p:sldId id="728" r:id="rId43"/>
    <p:sldId id="729" r:id="rId44"/>
    <p:sldId id="730" r:id="rId45"/>
    <p:sldId id="731" r:id="rId46"/>
    <p:sldId id="735" r:id="rId47"/>
    <p:sldId id="732" r:id="rId48"/>
    <p:sldId id="734" r:id="rId49"/>
    <p:sldId id="733" r:id="rId50"/>
    <p:sldId id="591" r:id="rId51"/>
  </p:sldIdLst>
  <p:sldSz cx="12192000" cy="6858000"/>
  <p:notesSz cx="6858000" cy="9144000"/>
  <p:custDataLst>
    <p:tags r:id="rId5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4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ukr.knihovna.cz/koncepce-rozvoje-knihoven-cr-na-leta-2011-2015-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kincepce.knihovna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r.knihovna.cz/koncepce-rozvoje-knihoven-cr-na-leta-2011-2015-/" TargetMode="External"/><Relationship Id="rId2" Type="http://schemas.openxmlformats.org/officeDocument/2006/relationships/hyperlink" Target="https://www.mzk.cz/sites/beta.mzk.cz/files/souboryMZK/pdf/koncepce_2004-201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r.knihovna.cz/koncepce-rozvoje-knihoven-cr-na-leta-2017-202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ukr.knihovna.cz/200000240-eb067ec003/KoncepceUchovDigit2016.docx" TargetMode="External"/><Relationship Id="rId2" Type="http://schemas.openxmlformats.org/officeDocument/2006/relationships/hyperlink" Target="http://files.u-k-r.webnode.cz/200000237-9ef279fed4/KoncepceCZV_2016_DEF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r.knihovna.cz/koncepce-rozvoje-knihoven-cr-na-leta-2017-2020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dk.cz/koncep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ek obrÃ¡zku pro future library">
            <a:extLst>
              <a:ext uri="{FF2B5EF4-FFF2-40B4-BE49-F238E27FC236}">
                <a16:creationId xmlns:a16="http://schemas.microsoft.com/office/drawing/2014/main" id="{AD9DEC00-479E-4F9D-9262-2A5D7BE3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82"/>
            <a:ext cx="12191985" cy="63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3FE2CFA-A850-4340-A63C-B208734418EC}"/>
              </a:ext>
            </a:extLst>
          </p:cNvPr>
          <p:cNvSpPr/>
          <p:nvPr/>
        </p:nvSpPr>
        <p:spPr>
          <a:xfrm>
            <a:off x="9306" y="-13131"/>
            <a:ext cx="12191985" cy="634744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9985899" cy="3566160"/>
          </a:xfrm>
        </p:spPr>
        <p:txBody>
          <a:bodyPr>
            <a:normAutofit/>
          </a:bodyPr>
          <a:lstStyle/>
          <a:p>
            <a:r>
              <a:rPr lang="cs-CZ" dirty="0"/>
              <a:t>Koncepce rozvoje knihoven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233421" cy="1143000"/>
          </a:xfrm>
        </p:spPr>
        <p:txBody>
          <a:bodyPr>
            <a:normAutofit/>
          </a:bodyPr>
          <a:lstStyle/>
          <a:p>
            <a:r>
              <a:rPr lang="cs-CZ" dirty="0"/>
              <a:t>aneb kam směřují knihovny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VIKBA04 Metody knihovnické práce, podzim 2018</a:t>
            </a:r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624668"/>
            <a:ext cx="540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11</a:t>
            </a:r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-201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225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669B4-9D4B-463E-8BCD-7BC3DBD5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dirty="0">
                <a:hlinkClick r:id="rId2"/>
              </a:rPr>
              <a:t>Koncepce 2011-2015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06AB5F-C35B-4CFE-830A-21F7C8C63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prezentováno na Seči v září 2010</a:t>
            </a:r>
          </a:p>
          <a:p>
            <a:r>
              <a:rPr lang="cs-CZ" dirty="0"/>
              <a:t>proč ji potřebujeme???</a:t>
            </a:r>
          </a:p>
          <a:p>
            <a:pPr lvl="1"/>
            <a:r>
              <a:rPr lang="cs-CZ" dirty="0"/>
              <a:t>změny ve společnosti, rozvoj ICT,...</a:t>
            </a:r>
          </a:p>
          <a:p>
            <a:pPr lvl="1"/>
            <a:r>
              <a:rPr lang="cs-CZ" dirty="0"/>
              <a:t>potřebují lidé knihovny</a:t>
            </a:r>
          </a:p>
          <a:p>
            <a:pPr lvl="1"/>
            <a:r>
              <a:rPr lang="cs-CZ" dirty="0"/>
              <a:t>jak to udělat, aby potřebovali?</a:t>
            </a:r>
          </a:p>
          <a:p>
            <a:pPr lvl="1"/>
            <a:r>
              <a:rPr lang="cs-CZ" dirty="0"/>
              <a:t>konkurence internetu???</a:t>
            </a:r>
          </a:p>
          <a:p>
            <a:r>
              <a:rPr lang="cs-CZ" dirty="0"/>
              <a:t>spokojený čtenář</a:t>
            </a:r>
          </a:p>
          <a:p>
            <a:r>
              <a:rPr lang="cs-CZ" dirty="0"/>
              <a:t>21 priorit</a:t>
            </a:r>
          </a:p>
        </p:txBody>
      </p:sp>
    </p:spTree>
    <p:extLst>
      <p:ext uri="{BB962C8B-B14F-4D97-AF65-F5344CB8AC3E}">
        <p14:creationId xmlns:p14="http://schemas.microsoft.com/office/powerpoint/2010/main" val="2113645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E4836-13B9-4EB7-A4AA-CCB7C07D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skupiny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0D8517-7E6D-45C3-8DB2-9A1CC9E61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Klient a služby (Řehák)</a:t>
            </a:r>
          </a:p>
          <a:p>
            <a:r>
              <a:rPr lang="cs-CZ" dirty="0"/>
              <a:t>Procesy a legislativa (Lhoták)</a:t>
            </a:r>
          </a:p>
          <a:p>
            <a:r>
              <a:rPr lang="cs-CZ" dirty="0"/>
              <a:t>Fondy (Svoboda)</a:t>
            </a:r>
          </a:p>
          <a:p>
            <a:r>
              <a:rPr lang="cs-CZ" dirty="0"/>
              <a:t>Financování (Richter)</a:t>
            </a:r>
          </a:p>
          <a:p>
            <a:r>
              <a:rPr lang="cs-CZ" dirty="0"/>
              <a:t>Pracovníci a jejich rozvoj (Houšková)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337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049A2-C090-46EF-BDBB-EA8397F9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3C8773-2A8E-4693-8784-48185962B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60008"/>
          </a:xfrm>
        </p:spPr>
        <p:txBody>
          <a:bodyPr>
            <a:normAutofit/>
          </a:bodyPr>
          <a:lstStyle/>
          <a:p>
            <a:r>
              <a:rPr lang="cs-CZ" dirty="0"/>
              <a:t>knihovna jako komunitní centrum</a:t>
            </a:r>
          </a:p>
          <a:p>
            <a:r>
              <a:rPr lang="cs-CZ" dirty="0"/>
              <a:t>moderní a efektivní služby pro všechny</a:t>
            </a:r>
          </a:p>
          <a:p>
            <a:r>
              <a:rPr lang="cs-CZ" sz="2800" dirty="0"/>
              <a:t>„silný“ portál</a:t>
            </a:r>
          </a:p>
          <a:p>
            <a:pPr lvl="1"/>
            <a:r>
              <a:rPr lang="cs-CZ" sz="2400" dirty="0"/>
              <a:t>počátek rozvoje CPK – Knihovny.cz</a:t>
            </a:r>
          </a:p>
        </p:txBody>
      </p:sp>
    </p:spTree>
    <p:extLst>
      <p:ext uri="{BB962C8B-B14F-4D97-AF65-F5344CB8AC3E}">
        <p14:creationId xmlns:p14="http://schemas.microsoft.com/office/powerpoint/2010/main" val="1455948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FD5B5-664A-41F3-B857-DFB9FC47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496505-550B-4543-930D-C4909C86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3201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digitalizace a uchování kulturního dědictví</a:t>
            </a:r>
          </a:p>
          <a:p>
            <a:pPr lvl="1"/>
            <a:r>
              <a:rPr lang="cs-CZ" dirty="0"/>
              <a:t>podpora digitalizace na různých místech</a:t>
            </a:r>
          </a:p>
          <a:p>
            <a:pPr lvl="2"/>
            <a:r>
              <a:rPr lang="cs-CZ" dirty="0"/>
              <a:t>NDK, regiony, oborové instituce, specializované projekty</a:t>
            </a:r>
          </a:p>
          <a:p>
            <a:pPr lvl="1"/>
            <a:r>
              <a:rPr lang="cs-CZ" dirty="0"/>
              <a:t>koncepční řešení dlouhodobé ochrany elektronických dokumentů</a:t>
            </a:r>
          </a:p>
          <a:p>
            <a:pPr lvl="1"/>
            <a:r>
              <a:rPr lang="cs-CZ" dirty="0"/>
              <a:t>trvalé uchování tradičních fondů</a:t>
            </a:r>
          </a:p>
          <a:p>
            <a:pPr lvl="1"/>
            <a:r>
              <a:rPr lang="cs-CZ" dirty="0"/>
              <a:t>maximální zpřístupnění e-dokumentů</a:t>
            </a:r>
          </a:p>
          <a:p>
            <a:r>
              <a:rPr lang="cs-CZ" dirty="0"/>
              <a:t>dostupnost EIZ</a:t>
            </a:r>
          </a:p>
          <a:p>
            <a:pPr lvl="1"/>
            <a:r>
              <a:rPr lang="cs-CZ" dirty="0"/>
              <a:t>pro vědu a výzkum (</a:t>
            </a:r>
            <a:r>
              <a:rPr lang="cs-CZ" dirty="0" err="1"/>
              <a:t>VaV</a:t>
            </a:r>
            <a:r>
              <a:rPr lang="cs-CZ" dirty="0"/>
              <a:t>) po roce 2011</a:t>
            </a:r>
          </a:p>
          <a:p>
            <a:pPr lvl="1"/>
            <a:r>
              <a:rPr lang="cs-CZ" dirty="0"/>
              <a:t>efektivní přístup k EIZ pro veřejnost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53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676EF-2D6C-4D3E-B2CB-47235BAB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D0FF0E-2575-42C5-95CE-F2B1D809E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rozvoj lidských zdrojů v knihovnách</a:t>
            </a:r>
          </a:p>
          <a:p>
            <a:pPr lvl="1"/>
            <a:r>
              <a:rPr lang="cs-CZ" dirty="0"/>
              <a:t>koncepce CŽV pro knihovnictví</a:t>
            </a:r>
          </a:p>
          <a:p>
            <a:pPr lvl="1"/>
            <a:r>
              <a:rPr lang="cs-CZ" dirty="0"/>
              <a:t>potřeby praxe</a:t>
            </a:r>
          </a:p>
          <a:p>
            <a:r>
              <a:rPr lang="cs-CZ" dirty="0"/>
              <a:t>vzdělávání a podpora čtenářství</a:t>
            </a:r>
          </a:p>
          <a:p>
            <a:r>
              <a:rPr lang="cs-CZ" dirty="0"/>
              <a:t>optimalizace struktury grantů</a:t>
            </a:r>
          </a:p>
          <a:p>
            <a:r>
              <a:rPr lang="cs-CZ" dirty="0"/>
              <a:t>ovlivňovat legislativní změny</a:t>
            </a:r>
          </a:p>
          <a:p>
            <a:pPr lvl="1"/>
            <a:r>
              <a:rPr lang="cs-CZ" dirty="0"/>
              <a:t>AZ, OOÚ, PV, KZ,...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5602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86142-7138-4C2C-A012-0C881492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cílů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C56E0D-7509-4B64-8880-2CD0C628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2268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využití potenciálu systému knihoven</a:t>
            </a:r>
          </a:p>
          <a:p>
            <a:r>
              <a:rPr lang="cs-CZ" dirty="0"/>
              <a:t>nové služby</a:t>
            </a:r>
          </a:p>
          <a:p>
            <a:pPr lvl="1"/>
            <a:r>
              <a:rPr lang="cs-CZ" dirty="0"/>
              <a:t>potřeba neustálé inovace</a:t>
            </a:r>
          </a:p>
          <a:p>
            <a:r>
              <a:rPr lang="cs-CZ" dirty="0"/>
              <a:t>nové metodiky a standardy</a:t>
            </a:r>
          </a:p>
          <a:p>
            <a:r>
              <a:rPr lang="cs-CZ" dirty="0"/>
              <a:t>tvorba komunit</a:t>
            </a:r>
          </a:p>
          <a:p>
            <a:r>
              <a:rPr lang="cs-CZ" dirty="0"/>
              <a:t>zapojení moderních ICT</a:t>
            </a:r>
          </a:p>
          <a:p>
            <a:r>
              <a:rPr lang="cs-CZ" dirty="0"/>
              <a:t>optimalizace grantů</a:t>
            </a:r>
          </a:p>
          <a:p>
            <a:r>
              <a:rPr lang="cs-CZ" dirty="0"/>
              <a:t>spolupráce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114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255336"/>
            <a:ext cx="54054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17</a:t>
            </a:r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-20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</a:p>
          <a:p>
            <a:pPr algn="ctr"/>
            <a:r>
              <a:rPr lang="cs-CZ" sz="4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s výhledem do roku 2025</a:t>
            </a:r>
          </a:p>
        </p:txBody>
      </p:sp>
    </p:spTree>
    <p:extLst>
      <p:ext uri="{BB962C8B-B14F-4D97-AF65-F5344CB8AC3E}">
        <p14:creationId xmlns:p14="http://schemas.microsoft.com/office/powerpoint/2010/main" val="1989387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0BE8F2-3232-4B0E-9007-F9515D16A6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8612" y="1894113"/>
            <a:ext cx="10058400" cy="3163111"/>
          </a:xfrm>
        </p:spPr>
        <p:txBody>
          <a:bodyPr>
            <a:normAutofit/>
          </a:bodyPr>
          <a:lstStyle/>
          <a:p>
            <a:pPr algn="ctr"/>
            <a:r>
              <a:rPr lang="cs-CZ" sz="7200" b="1" dirty="0">
                <a:solidFill>
                  <a:schemeClr val="accent2"/>
                </a:solidFill>
              </a:rPr>
              <a:t>Dnes</a:t>
            </a:r>
            <a:r>
              <a:rPr lang="cs-CZ" sz="7200" b="1" dirty="0"/>
              <a:t> čerpáme z </a:t>
            </a:r>
            <a:r>
              <a:rPr lang="cs-CZ" sz="7200" b="1" dirty="0">
                <a:solidFill>
                  <a:schemeClr val="accent2"/>
                </a:solidFill>
              </a:rPr>
              <a:t>minulosti</a:t>
            </a:r>
            <a:r>
              <a:rPr lang="cs-CZ" sz="7200" b="1" dirty="0"/>
              <a:t> a tvoříme </a:t>
            </a:r>
            <a:r>
              <a:rPr lang="cs-CZ" sz="7200" b="1" dirty="0">
                <a:solidFill>
                  <a:schemeClr val="accent2"/>
                </a:solidFill>
              </a:rPr>
              <a:t>budoucnost</a:t>
            </a:r>
            <a:r>
              <a:rPr lang="cs-CZ" sz="7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006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D5DA4-4EB2-4886-8B37-916DBAD7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České knihovny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9611E6-F910-4C72-AC57-7B0589759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6000 knihoven v ČR</a:t>
            </a:r>
          </a:p>
          <a:p>
            <a:r>
              <a:rPr lang="cs-CZ" dirty="0"/>
              <a:t>40% dospělé populace, většina dětí a mládeže</a:t>
            </a:r>
          </a:p>
          <a:p>
            <a:r>
              <a:rPr lang="cs-CZ" dirty="0"/>
              <a:t>72 mil. výpůjček</a:t>
            </a:r>
          </a:p>
          <a:p>
            <a:r>
              <a:rPr lang="cs-CZ" dirty="0"/>
              <a:t>22 mil. návštěvníků</a:t>
            </a:r>
          </a:p>
        </p:txBody>
      </p:sp>
    </p:spTree>
    <p:extLst>
      <p:ext uri="{BB962C8B-B14F-4D97-AF65-F5344CB8AC3E}">
        <p14:creationId xmlns:p14="http://schemas.microsoft.com/office/powerpoint/2010/main" val="232155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F3645-60E3-464F-BB58-D084EAAD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rozvoje knihoven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0ABAD-6364-42ED-B4E8-78CE2431B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strategický dokument</a:t>
            </a:r>
          </a:p>
          <a:p>
            <a:r>
              <a:rPr lang="cs-CZ" dirty="0"/>
              <a:t>fungování knihoven</a:t>
            </a:r>
          </a:p>
          <a:p>
            <a:r>
              <a:rPr lang="cs-CZ" dirty="0"/>
              <a:t>cíle na určité období</a:t>
            </a:r>
          </a:p>
          <a:p>
            <a:r>
              <a:rPr lang="cs-CZ" dirty="0"/>
              <a:t>připravuje Ústřední knihovnická rada</a:t>
            </a:r>
          </a:p>
          <a:p>
            <a:r>
              <a:rPr lang="cs-CZ" dirty="0"/>
              <a:t>schvaluje vláda</a:t>
            </a:r>
          </a:p>
          <a:p>
            <a:r>
              <a:rPr lang="cs-CZ" dirty="0">
                <a:hlinkClick r:id="rId2"/>
              </a:rPr>
              <a:t>koncepce.knihovna.cz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273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21" name="Picture 2" descr="SouvisejÃ­cÃ­ obrÃ¡zek">
            <a:extLst>
              <a:ext uri="{FF2B5EF4-FFF2-40B4-BE49-F238E27FC236}">
                <a16:creationId xmlns:a16="http://schemas.microsoft.com/office/drawing/2014/main" id="{D4AAC159-C14E-4F9C-9CB3-B9202B7DF5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66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801ED-A280-44DB-807C-3E3825EA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B87BB5-7B92-461F-A6C0-7154472D3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66702"/>
          </a:xfrm>
        </p:spPr>
        <p:txBody>
          <a:bodyPr>
            <a:normAutofit fontScale="92500"/>
          </a:bodyPr>
          <a:lstStyle/>
          <a:p>
            <a:r>
              <a:rPr lang="cs-CZ" dirty="0"/>
              <a:t>garance svobodného přístupu k </a:t>
            </a:r>
            <a:r>
              <a:rPr lang="cs-CZ" dirty="0" err="1"/>
              <a:t>info</a:t>
            </a:r>
            <a:endParaRPr lang="cs-CZ" dirty="0"/>
          </a:p>
          <a:p>
            <a:r>
              <a:rPr lang="cs-CZ" dirty="0"/>
              <a:t>poskytování nezávislých, veřejných služeb</a:t>
            </a:r>
          </a:p>
          <a:p>
            <a:r>
              <a:rPr lang="cs-CZ" dirty="0"/>
              <a:t>bezplatné služby rovným způsobem =  všem bez rozdílu</a:t>
            </a:r>
          </a:p>
          <a:p>
            <a:r>
              <a:rPr lang="cs-CZ" dirty="0"/>
              <a:t>knihoven = spolehlivá, důvěryhodná a bezpečná institucí </a:t>
            </a:r>
          </a:p>
          <a:p>
            <a:r>
              <a:rPr lang="cs-CZ" dirty="0"/>
              <a:t>hustá síť knihoven + VKIS</a:t>
            </a:r>
          </a:p>
          <a:p>
            <a:r>
              <a:rPr lang="cs-CZ" dirty="0"/>
              <a:t>existující legislativa</a:t>
            </a:r>
          </a:p>
          <a:p>
            <a:r>
              <a:rPr lang="cs-CZ" dirty="0"/>
              <a:t>existence dlouhodobě budovaných, strukturovaných fondů</a:t>
            </a:r>
          </a:p>
          <a:p>
            <a:endParaRPr lang="cs-CZ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94005659-0021-4B9E-862E-5C7CE17F31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41260"/>
              </p:ext>
            </p:extLst>
          </p:nvPr>
        </p:nvGraphicFramePr>
        <p:xfrm>
          <a:off x="9473565" y="145889"/>
          <a:ext cx="1682115" cy="145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Image" r:id="rId3" imgW="2488680" imgH="2158560" progId="Photoshop.Image.12">
                  <p:embed/>
                </p:oleObj>
              </mc:Choice>
              <mc:Fallback>
                <p:oleObj name="Image" r:id="rId3" imgW="2488680" imgH="2158560" progId="Photoshop.Image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7A74730-E0FF-4C19-BB94-0D61B8354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3565" y="145889"/>
                        <a:ext cx="1682115" cy="1458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6735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C9BFD-E03C-467B-A5B0-9EE8E9A5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2DC4B4-2701-485A-AC6D-BC9EB4245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60008"/>
          </a:xfrm>
        </p:spPr>
        <p:txBody>
          <a:bodyPr>
            <a:normAutofit/>
          </a:bodyPr>
          <a:lstStyle/>
          <a:p>
            <a:r>
              <a:rPr lang="cs-CZ" dirty="0"/>
              <a:t>profesionální personál + jeho motivace ke vzdělávání</a:t>
            </a:r>
          </a:p>
          <a:p>
            <a:r>
              <a:rPr lang="cs-CZ" dirty="0"/>
              <a:t>vysoká úroveň standardizace procesů jako základ pro spolupráci budovaných systémů</a:t>
            </a:r>
          </a:p>
          <a:p>
            <a:r>
              <a:rPr lang="cs-CZ" dirty="0"/>
              <a:t>intenzivní digitalizace knihovních fondů na celostátní i regionální úrovni</a:t>
            </a:r>
          </a:p>
          <a:p>
            <a:r>
              <a:rPr lang="cs-CZ" dirty="0"/>
              <a:t>schopnost kvalifikovaně zpracovávat informace</a:t>
            </a:r>
          </a:p>
          <a:p>
            <a:r>
              <a:rPr lang="cs-CZ" dirty="0"/>
              <a:t>schopnost vzájemné spolupráce + zkušenosti se sdílením informačních zdrojů a služeb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78944E0B-1196-4F31-8D6B-BEFEB50358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41260"/>
              </p:ext>
            </p:extLst>
          </p:nvPr>
        </p:nvGraphicFramePr>
        <p:xfrm>
          <a:off x="9473565" y="145889"/>
          <a:ext cx="1682115" cy="145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Image" r:id="rId3" imgW="2488680" imgH="2158560" progId="Photoshop.Image.12">
                  <p:embed/>
                </p:oleObj>
              </mc:Choice>
              <mc:Fallback>
                <p:oleObj name="Image" r:id="rId3" imgW="2488680" imgH="2158560" progId="Photoshop.Image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7A74730-E0FF-4C19-BB94-0D61B8354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3565" y="145889"/>
                        <a:ext cx="1682115" cy="1458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646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714EA-480B-40AF-B29B-3ADCC9FF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48FD67-07FC-4D6F-B510-41C3D203A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22686"/>
          </a:xfrm>
        </p:spPr>
        <p:txBody>
          <a:bodyPr>
            <a:normAutofit/>
          </a:bodyPr>
          <a:lstStyle/>
          <a:p>
            <a:r>
              <a:rPr lang="cs-CZ" dirty="0"/>
              <a:t>systém koordinace a podpory VKIS obecních knihoven na úrovni kraje</a:t>
            </a:r>
          </a:p>
          <a:p>
            <a:r>
              <a:rPr lang="cs-CZ" dirty="0"/>
              <a:t>dostatečně široká nabídka zahraničních elektronických informačních zdrojů</a:t>
            </a:r>
          </a:p>
          <a:p>
            <a:r>
              <a:rPr lang="cs-CZ" dirty="0"/>
              <a:t>existence oborového vzdělávání všech stupňů!!!</a:t>
            </a:r>
          </a:p>
          <a:p>
            <a:r>
              <a:rPr lang="cs-CZ" dirty="0"/>
              <a:t>existence vícezdrojového financování formou dotačních programů, strukturálních fondů EU, projektové financování včetně podpory výzkumu, vývoje a inovací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77FBF2AE-03CE-4C95-85FD-61024D15E7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41260"/>
              </p:ext>
            </p:extLst>
          </p:nvPr>
        </p:nvGraphicFramePr>
        <p:xfrm>
          <a:off x="9473565" y="145889"/>
          <a:ext cx="1682115" cy="145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Image" r:id="rId3" imgW="2488680" imgH="2158560" progId="Photoshop.Image.12">
                  <p:embed/>
                </p:oleObj>
              </mc:Choice>
              <mc:Fallback>
                <p:oleObj name="Image" r:id="rId3" imgW="2488680" imgH="2158560" progId="Photoshop.Image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7A74730-E0FF-4C19-BB94-0D61B8354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3565" y="145889"/>
                        <a:ext cx="1682115" cy="1458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2403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FE368-949B-4644-9D14-EEE4EDFB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CA8379-D974-46F5-B236-F85230142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fungující systém měření a porovnávání výkonu a činnosti knihoven včetně hodnocení ekonomické efektivnosti služeb</a:t>
            </a:r>
          </a:p>
          <a:p>
            <a:r>
              <a:rPr lang="cs-CZ" dirty="0"/>
              <a:t>aktivní přístup občanských sdružení, asociací, poradních orgánů a neformálních sdružení knihoven a zaměstnanců při rozvoji VKIS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7A74730-E0FF-4C19-BB94-0D61B8354B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303032"/>
              </p:ext>
            </p:extLst>
          </p:nvPr>
        </p:nvGraphicFramePr>
        <p:xfrm>
          <a:off x="9473565" y="145889"/>
          <a:ext cx="1682115" cy="145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Image" r:id="rId3" imgW="2488680" imgH="2158560" progId="Photoshop.Image.12">
                  <p:embed/>
                </p:oleObj>
              </mc:Choice>
              <mc:Fallback>
                <p:oleObj name="Image" r:id="rId3" imgW="2488680" imgH="2158560" progId="Photoshop.Image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3F0FDB9-8554-40CB-BD59-6C3036085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3565" y="145889"/>
                        <a:ext cx="1682115" cy="1458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985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F2AA6-7713-473C-9F53-213B2908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A79E0E-DE16-4499-9F2F-515C3B46B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536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nedostatečné začlenění knihoven do systému školního i mimoškolního vzdělávání</a:t>
            </a:r>
          </a:p>
          <a:p>
            <a:r>
              <a:rPr lang="cs-CZ" dirty="0"/>
              <a:t>nízká úroveň spolupráce knihoven a škol v oblasti podpory čtenářské, informační a digitální gramotnosti</a:t>
            </a:r>
          </a:p>
          <a:p>
            <a:r>
              <a:rPr lang="cs-CZ" dirty="0"/>
              <a:t>nízká úroveň spolupráce mezi knihovnami, školami, nakladateli, knižním trhem při aktivitách na podporu čtenářství a společenské prestiže četby</a:t>
            </a:r>
          </a:p>
          <a:p>
            <a:r>
              <a:rPr lang="cs-CZ" dirty="0"/>
              <a:t>nedostatečná úroveň kooperace knihoven při zajištění VKIS a budování knihovních fondů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FE7A201-167E-4048-87D2-629F15AD32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462560"/>
              </p:ext>
            </p:extLst>
          </p:nvPr>
        </p:nvGraphicFramePr>
        <p:xfrm>
          <a:off x="9470571" y="186612"/>
          <a:ext cx="1685108" cy="1376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Image" r:id="rId3" imgW="3276000" imgH="2158560" progId="Photoshop.Image.12">
                  <p:embed/>
                </p:oleObj>
              </mc:Choice>
              <mc:Fallback>
                <p:oleObj name="Image" r:id="rId3" imgW="3276000" imgH="21585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0571" y="186612"/>
                        <a:ext cx="1685108" cy="1376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1359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F2AA6-7713-473C-9F53-213B2908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A79E0E-DE16-4499-9F2F-515C3B46B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536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málo pohotové služby, složitý a nepohodlný přístup ke zdrojům, nedostatečná nabídka mobilních aplikací, online plateb, neschopnost knihoven reagovat pružně na potřeby uživatelů</a:t>
            </a:r>
          </a:p>
          <a:p>
            <a:r>
              <a:rPr lang="cs-CZ" dirty="0"/>
              <a:t>roztříštěnost nabídky služeb a informačních zdrojů. Absence centrálních služeb integrujících tradiční služby i služby s digitálním obsahem</a:t>
            </a:r>
          </a:p>
          <a:p>
            <a:r>
              <a:rPr lang="cs-CZ" dirty="0"/>
              <a:t>omezená nabídka digitálních zdrojů a služeb určených pro širokou veřejnost, zejména v oblasti e-knih 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FE7A201-167E-4048-87D2-629F15AD32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0571" y="186612"/>
          <a:ext cx="1685108" cy="1376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Image" r:id="rId3" imgW="3276000" imgH="2158560" progId="Photoshop.Image.12">
                  <p:embed/>
                </p:oleObj>
              </mc:Choice>
              <mc:Fallback>
                <p:oleObj name="Image" r:id="rId3" imgW="3276000" imgH="2158560" progId="Photoshop.Image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FE7A201-167E-4048-87D2-629F15AD3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0571" y="186612"/>
                        <a:ext cx="1685108" cy="1376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418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F2AA6-7713-473C-9F53-213B2908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A79E0E-DE16-4499-9F2F-515C3B46B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5364"/>
          </a:xfrm>
        </p:spPr>
        <p:txBody>
          <a:bodyPr>
            <a:normAutofit/>
          </a:bodyPr>
          <a:lstStyle/>
          <a:p>
            <a:r>
              <a:rPr lang="cs-CZ" dirty="0"/>
              <a:t>omezené prostředky na nákup aktuální literatury</a:t>
            </a:r>
          </a:p>
          <a:p>
            <a:r>
              <a:rPr lang="cs-CZ" dirty="0"/>
              <a:t>zastaralé knihovní fondy</a:t>
            </a:r>
          </a:p>
          <a:p>
            <a:r>
              <a:rPr lang="cs-CZ" dirty="0"/>
              <a:t>nízká efektivnost nákupu EIZ</a:t>
            </a:r>
          </a:p>
          <a:p>
            <a:r>
              <a:rPr lang="cs-CZ" dirty="0"/>
              <a:t>bariéry při využívání knihoven a jejich služeb pro některé znevýhodněné sociální skupiny obyvatel</a:t>
            </a:r>
          </a:p>
          <a:p>
            <a:r>
              <a:rPr lang="cs-CZ" dirty="0"/>
              <a:t>nízká úroveň marketingu VKIS a public relations knihoven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FE7A201-167E-4048-87D2-629F15AD32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0571" y="186612"/>
          <a:ext cx="1685108" cy="1376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Image" r:id="rId3" imgW="3276000" imgH="2158560" progId="Photoshop.Image.12">
                  <p:embed/>
                </p:oleObj>
              </mc:Choice>
              <mc:Fallback>
                <p:oleObj name="Image" r:id="rId3" imgW="3276000" imgH="2158560" progId="Photoshop.Image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FE7A201-167E-4048-87D2-629F15AD3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0571" y="186612"/>
                        <a:ext cx="1685108" cy="1376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5689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2763C-415A-47DC-8075-89446BEF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22F8B1-339A-4ECC-AE4D-518214CE2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nedostatečné prostorové zajištění činnosti řady knihoven, složité nájemní vztahy, zastaralé vybavení interiéru a informačními technologiemi, </a:t>
            </a:r>
          </a:p>
          <a:p>
            <a:r>
              <a:rPr lang="cs-CZ" dirty="0"/>
              <a:t>omezená provozní doba malých knihoven</a:t>
            </a:r>
          </a:p>
          <a:p>
            <a:endParaRPr lang="cs-CZ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3533CE63-3FB9-4E52-9455-344C913CEC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0571" y="186612"/>
          <a:ext cx="1685108" cy="1376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Image" r:id="rId3" imgW="3276000" imgH="2158560" progId="Photoshop.Image.12">
                  <p:embed/>
                </p:oleObj>
              </mc:Choice>
              <mc:Fallback>
                <p:oleObj name="Image" r:id="rId3" imgW="3276000" imgH="2158560" progId="Photoshop.Image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FE7A201-167E-4048-87D2-629F15AD3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0571" y="186612"/>
                        <a:ext cx="1685108" cy="1376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434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0D10E-62BD-4C11-BB49-C3455F78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Příležitosti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D26EAC-E7A1-48B9-A1A1-9AF544681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94694"/>
          </a:xfrm>
        </p:spPr>
        <p:txBody>
          <a:bodyPr>
            <a:normAutofit/>
          </a:bodyPr>
          <a:lstStyle/>
          <a:p>
            <a:r>
              <a:rPr lang="cs-CZ" dirty="0"/>
              <a:t>digitalizace a zpřístupňování fondů online</a:t>
            </a:r>
          </a:p>
          <a:p>
            <a:r>
              <a:rPr lang="cs-CZ" dirty="0"/>
              <a:t>big data, data </a:t>
            </a:r>
            <a:r>
              <a:rPr lang="cs-CZ" dirty="0" err="1"/>
              <a:t>mining</a:t>
            </a:r>
            <a:endParaRPr lang="cs-CZ" dirty="0"/>
          </a:p>
          <a:p>
            <a:r>
              <a:rPr lang="cs-CZ" dirty="0"/>
              <a:t>spolupráce se školami</a:t>
            </a:r>
          </a:p>
          <a:p>
            <a:r>
              <a:rPr lang="cs-CZ" dirty="0"/>
              <a:t>prodlužování lidského věku, více volného času (senioři)</a:t>
            </a:r>
          </a:p>
          <a:p>
            <a:r>
              <a:rPr lang="cs-CZ" dirty="0"/>
              <a:t>rozvoj občanské společnosti</a:t>
            </a:r>
          </a:p>
          <a:p>
            <a:r>
              <a:rPr lang="cs-CZ" dirty="0"/>
              <a:t>pokles čtenářské gramotnosti</a:t>
            </a:r>
          </a:p>
          <a:p>
            <a:r>
              <a:rPr lang="cs-CZ" dirty="0"/>
              <a:t>…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F56119E-7116-4E46-BB33-B74FA61902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184988"/>
              </p:ext>
            </p:extLst>
          </p:nvPr>
        </p:nvGraphicFramePr>
        <p:xfrm>
          <a:off x="9573208" y="153695"/>
          <a:ext cx="1582472" cy="1401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Image" r:id="rId3" imgW="2437920" imgH="2158560" progId="Photoshop.Image.12">
                  <p:embed/>
                </p:oleObj>
              </mc:Choice>
              <mc:Fallback>
                <p:oleObj name="Image" r:id="rId3" imgW="2437920" imgH="21585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73208" y="153695"/>
                        <a:ext cx="1582472" cy="1401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8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33162-0C2D-4755-AEA3-E6C89AB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AAC01-B160-4D37-B52F-CEB7F466B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2004 – 2010</a:t>
            </a:r>
            <a:endParaRPr lang="cs-CZ" dirty="0"/>
          </a:p>
          <a:p>
            <a:r>
              <a:rPr lang="cs-CZ" dirty="0">
                <a:hlinkClick r:id="rId3"/>
              </a:rPr>
              <a:t>2011 – 2015</a:t>
            </a:r>
            <a:endParaRPr lang="cs-CZ" dirty="0"/>
          </a:p>
          <a:p>
            <a:r>
              <a:rPr lang="cs-CZ" dirty="0">
                <a:hlinkClick r:id="rId4"/>
              </a:rPr>
              <a:t>2017 – 2020 s výhledem do roku 2025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50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02384-C149-4B6A-B3B4-1FCF9647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Hrozby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3034DE-3958-4932-9E20-AF03672F5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pokles zájmu o tradiční služby knihovny</a:t>
            </a:r>
          </a:p>
          <a:p>
            <a:r>
              <a:rPr lang="cs-CZ" dirty="0"/>
              <a:t>hyperinflace informací</a:t>
            </a:r>
          </a:p>
          <a:p>
            <a:r>
              <a:rPr lang="cs-CZ" dirty="0"/>
              <a:t>autorskoprávní problémy</a:t>
            </a:r>
          </a:p>
          <a:p>
            <a:r>
              <a:rPr lang="cs-CZ" dirty="0"/>
              <a:t>konkurence komerčních služeb</a:t>
            </a:r>
          </a:p>
          <a:p>
            <a:r>
              <a:rPr lang="cs-CZ" dirty="0"/>
              <a:t>...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D9332A41-69BE-4D90-A6A6-3EEBCF0650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804982"/>
              </p:ext>
            </p:extLst>
          </p:nvPr>
        </p:nvGraphicFramePr>
        <p:xfrm>
          <a:off x="9787812" y="181013"/>
          <a:ext cx="1367868" cy="1367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Image" r:id="rId3" imgW="2158560" imgH="2158560" progId="Photoshop.Image.12">
                  <p:embed/>
                </p:oleObj>
              </mc:Choice>
              <mc:Fallback>
                <p:oleObj name="Image" r:id="rId3" imgW="2158560" imgH="21585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87812" y="181013"/>
                        <a:ext cx="1367868" cy="1367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683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D03E2-EC52-473C-BD86-AF5C062B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teze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932E1E-BBAD-4547-8801-30FC78349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„Společně tvoříme knihovny jako nabídku služeb a informačních zdrojů a otevřeného prostoru pro vzdělávání, kulturu a osobní rozvoj.“</a:t>
            </a:r>
          </a:p>
        </p:txBody>
      </p:sp>
    </p:spTree>
    <p:extLst>
      <p:ext uri="{BB962C8B-B14F-4D97-AF65-F5344CB8AC3E}">
        <p14:creationId xmlns:p14="http://schemas.microsoft.com/office/powerpoint/2010/main" val="948494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04D4A-ACFD-4572-AD4F-181DD7DD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směry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4CD9A0-DF49-44EE-9509-4C4A99DC8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7603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Spolupráce</a:t>
            </a:r>
          </a:p>
          <a:p>
            <a:pPr lvl="1"/>
            <a:r>
              <a:rPr lang="cs-CZ" dirty="0"/>
              <a:t>knihovny, občané, státní správa, jiné instituce = všichni spolu</a:t>
            </a:r>
          </a:p>
          <a:p>
            <a:r>
              <a:rPr lang="cs-CZ" b="1" dirty="0">
                <a:solidFill>
                  <a:schemeClr val="accent2"/>
                </a:solidFill>
              </a:rPr>
              <a:t>Zdroje</a:t>
            </a:r>
          </a:p>
          <a:p>
            <a:pPr lvl="1"/>
            <a:r>
              <a:rPr lang="cs-CZ" dirty="0"/>
              <a:t>fyzické, elektronické, pro zábavu, poučení, práci,…</a:t>
            </a:r>
          </a:p>
          <a:p>
            <a:r>
              <a:rPr lang="cs-CZ" b="1" dirty="0">
                <a:solidFill>
                  <a:schemeClr val="accent2"/>
                </a:solidFill>
              </a:rPr>
              <a:t>Prostor</a:t>
            </a:r>
          </a:p>
          <a:p>
            <a:pPr lvl="1"/>
            <a:r>
              <a:rPr lang="cs-CZ" dirty="0"/>
              <a:t>sdílený prostor, pro všechny, komunitní knihovna, ekonomika</a:t>
            </a:r>
          </a:p>
          <a:p>
            <a:r>
              <a:rPr lang="cs-CZ" b="1" dirty="0">
                <a:solidFill>
                  <a:schemeClr val="accent2"/>
                </a:solidFill>
              </a:rPr>
              <a:t>Rozvoj</a:t>
            </a:r>
          </a:p>
          <a:p>
            <a:pPr lvl="1"/>
            <a:r>
              <a:rPr lang="cs-CZ" dirty="0"/>
              <a:t>osobnostní rozvoj jednotlivců i skupin</a:t>
            </a:r>
          </a:p>
        </p:txBody>
      </p:sp>
      <p:pic>
        <p:nvPicPr>
          <p:cNvPr id="18434" name="Picture 2" descr="VÃ½sledek obrÃ¡zku pro smÄr">
            <a:extLst>
              <a:ext uri="{FF2B5EF4-FFF2-40B4-BE49-F238E27FC236}">
                <a16:creationId xmlns:a16="http://schemas.microsoft.com/office/drawing/2014/main" id="{82702DF7-F4E6-42B0-93FA-EDFEF466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40" y="286603"/>
            <a:ext cx="2020694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51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Ã½sledek obrÃ¡zku pro priority">
            <a:extLst>
              <a:ext uri="{FF2B5EF4-FFF2-40B4-BE49-F238E27FC236}">
                <a16:creationId xmlns:a16="http://schemas.microsoft.com/office/drawing/2014/main" id="{60B61E8B-459C-4052-AEF2-E7F4183CC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8"/>
          <a:stretch/>
        </p:blipFill>
        <p:spPr bwMode="auto">
          <a:xfrm>
            <a:off x="1000912" y="975360"/>
            <a:ext cx="10297008" cy="535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37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8ABC9-2301-455B-BE31-ACBE8D83F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digitalizace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73A8DE-409D-4F3D-AAEF-143A9B580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32224"/>
          </a:xfrm>
        </p:spPr>
        <p:txBody>
          <a:bodyPr>
            <a:normAutofit/>
          </a:bodyPr>
          <a:lstStyle/>
          <a:p>
            <a:r>
              <a:rPr lang="cs-CZ" dirty="0"/>
              <a:t>knihovny ve virtuálním prostředí</a:t>
            </a:r>
          </a:p>
          <a:p>
            <a:r>
              <a:rPr lang="cs-CZ" dirty="0"/>
              <a:t>fondy převádíme do digitální podoby</a:t>
            </a:r>
          </a:p>
          <a:p>
            <a:pPr lvl="1"/>
            <a:r>
              <a:rPr lang="cs-CZ" dirty="0"/>
              <a:t>uchovávání dokumentů přístup budoucím generacím</a:t>
            </a:r>
          </a:p>
          <a:p>
            <a:r>
              <a:rPr lang="cs-CZ" dirty="0"/>
              <a:t>legislativa</a:t>
            </a:r>
          </a:p>
          <a:p>
            <a:pPr lvl="1"/>
            <a:r>
              <a:rPr lang="cs-CZ" dirty="0"/>
              <a:t>licenční smlouvy</a:t>
            </a:r>
          </a:p>
          <a:p>
            <a:r>
              <a:rPr lang="cs-CZ" dirty="0"/>
              <a:t>online služby knihoven</a:t>
            </a:r>
          </a:p>
          <a:p>
            <a:pPr lvl="1"/>
            <a:r>
              <a:rPr lang="cs-CZ" dirty="0"/>
              <a:t>budování centrálního portálu Knihovny.cz (MZK, 2015)</a:t>
            </a:r>
          </a:p>
          <a:p>
            <a:pPr lvl="1"/>
            <a:r>
              <a:rPr lang="cs-CZ" dirty="0"/>
              <a:t>Získej.cz (nová forma MVS, NTK, 2019???)</a:t>
            </a:r>
          </a:p>
        </p:txBody>
      </p:sp>
    </p:spTree>
    <p:extLst>
      <p:ext uri="{BB962C8B-B14F-4D97-AF65-F5344CB8AC3E}">
        <p14:creationId xmlns:p14="http://schemas.microsoft.com/office/powerpoint/2010/main" val="3766324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4B77C-D713-4004-A7EB-105AF22E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Centra vzdělávání, kultury a komunity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E10B25-9A33-41BF-9450-F171BFFE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142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knihovna jako komunitní centrum</a:t>
            </a:r>
          </a:p>
          <a:p>
            <a:pPr lvl="1"/>
            <a:r>
              <a:rPr lang="cs-CZ" dirty="0"/>
              <a:t>vzdělávací, kulturní a kreativní centra, nabízí řadu aktivit a akcí</a:t>
            </a:r>
          </a:p>
          <a:p>
            <a:pPr lvl="1"/>
            <a:r>
              <a:rPr lang="cs-CZ" dirty="0"/>
              <a:t>knihovna jako centrum celoživotního vzdělávání pro všechny</a:t>
            </a:r>
          </a:p>
          <a:p>
            <a:r>
              <a:rPr lang="cs-CZ" dirty="0"/>
              <a:t>podpora čtenářství a informační gramotnosti</a:t>
            </a:r>
          </a:p>
          <a:p>
            <a:r>
              <a:rPr lang="cs-CZ" dirty="0"/>
              <a:t>hustá síť knihoven v regionech</a:t>
            </a:r>
          </a:p>
          <a:p>
            <a:pPr lvl="1"/>
            <a:r>
              <a:rPr lang="cs-CZ" dirty="0"/>
              <a:t>dostupná a kvalitní knihovna je důležitou součástí obce</a:t>
            </a:r>
          </a:p>
          <a:p>
            <a:r>
              <a:rPr lang="cs-CZ" dirty="0"/>
              <a:t>otevřená knihovna</a:t>
            </a:r>
          </a:p>
          <a:p>
            <a:pPr lvl="1"/>
            <a:r>
              <a:rPr lang="cs-CZ" dirty="0"/>
              <a:t>pro všechny bez bariér (fyzických i socioekonomických)</a:t>
            </a:r>
          </a:p>
          <a:p>
            <a:pPr lvl="1"/>
            <a:r>
              <a:rPr lang="cs-CZ" dirty="0"/>
              <a:t>různé služby různým skupinám uživatelů</a:t>
            </a:r>
          </a:p>
        </p:txBody>
      </p:sp>
    </p:spTree>
    <p:extLst>
      <p:ext uri="{BB962C8B-B14F-4D97-AF65-F5344CB8AC3E}">
        <p14:creationId xmlns:p14="http://schemas.microsoft.com/office/powerpoint/2010/main" val="3865666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6852A-8C65-4239-AE2A-FA200226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Péče o fondy a služby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71D8B0-A52E-4F72-826F-D8769EB20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78670"/>
          </a:xfrm>
        </p:spPr>
        <p:txBody>
          <a:bodyPr>
            <a:normAutofit/>
          </a:bodyPr>
          <a:lstStyle/>
          <a:p>
            <a:r>
              <a:rPr lang="cs-CZ" dirty="0"/>
              <a:t>navyšování financí na nákup knihovních fondů a EIZ </a:t>
            </a:r>
          </a:p>
          <a:p>
            <a:r>
              <a:rPr lang="cs-CZ" dirty="0"/>
              <a:t>strategie pro kvalitní akvizici pro různé typy knihoven</a:t>
            </a:r>
          </a:p>
          <a:p>
            <a:pPr lvl="1"/>
            <a:r>
              <a:rPr lang="cs-CZ" dirty="0"/>
              <a:t>cíl: nabízet zdroje pro všechny čtenáře</a:t>
            </a:r>
          </a:p>
          <a:p>
            <a:r>
              <a:rPr lang="cs-CZ" dirty="0"/>
              <a:t>centrální analytická bibliografie a sdílená tvorba bibliografie</a:t>
            </a:r>
          </a:p>
          <a:p>
            <a:r>
              <a:rPr lang="cs-CZ" dirty="0"/>
              <a:t>nákup fondů pro výzkum a vývoj</a:t>
            </a:r>
          </a:p>
          <a:p>
            <a:pPr lvl="1"/>
            <a:r>
              <a:rPr lang="cs-CZ" dirty="0"/>
              <a:t>podpora využívání otevřených úložišť</a:t>
            </a:r>
          </a:p>
          <a:p>
            <a:pPr lvl="1"/>
            <a:r>
              <a:rPr lang="cs-CZ" dirty="0" err="1"/>
              <a:t>CzechELib</a:t>
            </a:r>
            <a:r>
              <a:rPr lang="cs-CZ" dirty="0"/>
              <a:t> – Národní centrum pro elektronické informační zdroje</a:t>
            </a:r>
          </a:p>
        </p:txBody>
      </p:sp>
    </p:spTree>
    <p:extLst>
      <p:ext uri="{BB962C8B-B14F-4D97-AF65-F5344CB8AC3E}">
        <p14:creationId xmlns:p14="http://schemas.microsoft.com/office/powerpoint/2010/main" val="2243496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3140A-5DD4-47A4-A970-71FFCFAB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Ochrana uchovávání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95D3C3-4C5F-42F0-9642-3963878B9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uchovávání tradičních dokumentů</a:t>
            </a:r>
          </a:p>
          <a:p>
            <a:pPr lvl="1"/>
            <a:r>
              <a:rPr lang="cs-CZ" dirty="0"/>
              <a:t>realizace Koncepce trvalého uchovávání knihovních fondů tradičních dokumentů</a:t>
            </a:r>
          </a:p>
          <a:p>
            <a:pPr lvl="1"/>
            <a:r>
              <a:rPr lang="cs-CZ" dirty="0"/>
              <a:t>vybudování Metodického centra konzervace novodobých fondů</a:t>
            </a:r>
          </a:p>
          <a:p>
            <a:pPr lvl="1"/>
            <a:r>
              <a:rPr lang="cs-CZ" dirty="0"/>
              <a:t>péče o zvukové dokumenty ve Virtuální národní fonotéce</a:t>
            </a:r>
          </a:p>
          <a:p>
            <a:r>
              <a:rPr lang="cs-CZ" dirty="0"/>
              <a:t>efektivní nakládání s málo využívanou literaturou</a:t>
            </a:r>
          </a:p>
          <a:p>
            <a:pPr lvl="1"/>
            <a:r>
              <a:rPr lang="cs-CZ" dirty="0"/>
              <a:t>nezatěžuje provoz knihoven, ale pro čtenáře dobře dostupná</a:t>
            </a:r>
          </a:p>
        </p:txBody>
      </p:sp>
    </p:spTree>
    <p:extLst>
      <p:ext uri="{BB962C8B-B14F-4D97-AF65-F5344CB8AC3E}">
        <p14:creationId xmlns:p14="http://schemas.microsoft.com/office/powerpoint/2010/main" val="3376676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A0749-05F8-4446-983E-9C051208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Architektura a vybavení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20A554-7420-4653-BFC9-75A5692DF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323389" cy="3912278"/>
          </a:xfrm>
        </p:spPr>
        <p:txBody>
          <a:bodyPr>
            <a:normAutofit/>
          </a:bodyPr>
          <a:lstStyle/>
          <a:p>
            <a:r>
              <a:rPr lang="cs-CZ" dirty="0"/>
              <a:t>rekonstrukce</a:t>
            </a:r>
          </a:p>
          <a:p>
            <a:pPr lvl="1"/>
            <a:r>
              <a:rPr lang="cs-CZ" dirty="0"/>
              <a:t>zlepšování prostor i technického vybavení knihoven</a:t>
            </a:r>
          </a:p>
          <a:p>
            <a:pPr lvl="1"/>
            <a:r>
              <a:rPr lang="cs-CZ" dirty="0"/>
              <a:t>zejména u malých obecních knihoven</a:t>
            </a:r>
          </a:p>
          <a:p>
            <a:r>
              <a:rPr lang="cs-CZ" dirty="0"/>
              <a:t>nové budovy</a:t>
            </a:r>
          </a:p>
          <a:p>
            <a:pPr lvl="1"/>
            <a:r>
              <a:rPr lang="cs-CZ" dirty="0"/>
              <a:t>krajské i regionální</a:t>
            </a:r>
          </a:p>
          <a:p>
            <a:r>
              <a:rPr lang="cs-CZ" dirty="0"/>
              <a:t>knihovna = místo, kde lidé tráví čas</a:t>
            </a:r>
          </a:p>
          <a:p>
            <a:pPr lvl="1"/>
            <a:r>
              <a:rPr lang="cs-CZ" dirty="0"/>
              <a:t>metodické centrum pro výstavbu a rekonstrukce knihoven (MZK)</a:t>
            </a:r>
          </a:p>
        </p:txBody>
      </p:sp>
    </p:spTree>
    <p:extLst>
      <p:ext uri="{BB962C8B-B14F-4D97-AF65-F5344CB8AC3E}">
        <p14:creationId xmlns:p14="http://schemas.microsoft.com/office/powerpoint/2010/main" val="2060324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F2453-579F-44C3-9384-AE54094B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Kvalita a komunikace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95135E-A51A-48B6-A1E1-B9C0D7745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22686"/>
          </a:xfrm>
        </p:spPr>
        <p:txBody>
          <a:bodyPr>
            <a:normAutofit/>
          </a:bodyPr>
          <a:lstStyle/>
          <a:p>
            <a:r>
              <a:rPr lang="cs-CZ" dirty="0"/>
              <a:t>zlepšování služeb</a:t>
            </a:r>
          </a:p>
          <a:p>
            <a:pPr lvl="1"/>
            <a:r>
              <a:rPr lang="cs-CZ" dirty="0"/>
              <a:t>hodnocení efektivity a kvality služeb</a:t>
            </a:r>
          </a:p>
          <a:p>
            <a:pPr lvl="1"/>
            <a:r>
              <a:rPr lang="cs-CZ" dirty="0"/>
              <a:t>benchmarking, ROI, výzkumy uživatelských potřeb</a:t>
            </a:r>
          </a:p>
          <a:p>
            <a:r>
              <a:rPr lang="cs-CZ" dirty="0"/>
              <a:t>propagace knihoven</a:t>
            </a:r>
          </a:p>
          <a:p>
            <a:pPr lvl="1"/>
            <a:r>
              <a:rPr lang="cs-CZ" dirty="0"/>
              <a:t>marketingové a PR nástroje</a:t>
            </a:r>
          </a:p>
          <a:p>
            <a:pPr lvl="1"/>
            <a:r>
              <a:rPr lang="cs-CZ" dirty="0"/>
              <a:t>PR oddělení</a:t>
            </a:r>
          </a:p>
          <a:p>
            <a:pPr lvl="1"/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advocacy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96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624668"/>
            <a:ext cx="540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2004-2010</a:t>
            </a:r>
            <a:endParaRPr lang="cs-CZ" sz="88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60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F7DBC-2B3E-4291-9CA6-E899F40F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Vzdělávání knihovníků a lidské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1083EB-88D6-42D9-9AB2-2A05C3613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7372"/>
          </a:xfrm>
        </p:spPr>
        <p:txBody>
          <a:bodyPr>
            <a:normAutofit/>
          </a:bodyPr>
          <a:lstStyle/>
          <a:p>
            <a:r>
              <a:rPr lang="cs-CZ" dirty="0"/>
              <a:t>systém vzdělávání</a:t>
            </a:r>
          </a:p>
          <a:p>
            <a:pPr lvl="1"/>
            <a:r>
              <a:rPr lang="cs-CZ" dirty="0"/>
              <a:t>spolupráce knihovnických škol a knihoven, praxe, projekty</a:t>
            </a:r>
          </a:p>
          <a:p>
            <a:pPr lvl="1"/>
            <a:r>
              <a:rPr lang="cs-CZ" dirty="0"/>
              <a:t>celoživotní vzdělávání</a:t>
            </a:r>
          </a:p>
          <a:p>
            <a:pPr lvl="1"/>
            <a:r>
              <a:rPr lang="cs-CZ" dirty="0"/>
              <a:t>Koncepce celoživotního vzdělávání knihovníků</a:t>
            </a:r>
          </a:p>
          <a:p>
            <a:r>
              <a:rPr lang="cs-CZ" dirty="0"/>
              <a:t>zlepšování odměňování zaměstnanců knihoven</a:t>
            </a:r>
          </a:p>
          <a:p>
            <a:r>
              <a:rPr lang="cs-CZ" dirty="0"/>
              <a:t>generační obměna</a:t>
            </a:r>
          </a:p>
          <a:p>
            <a:pPr lvl="1"/>
            <a:r>
              <a:rPr lang="cs-CZ" dirty="0"/>
              <a:t>popularizace oboru, noví zaměstnanci</a:t>
            </a:r>
          </a:p>
          <a:p>
            <a:pPr lvl="1"/>
            <a:r>
              <a:rPr lang="cs-CZ" dirty="0"/>
              <a:t>důraz na kvalifikaci a knihovnické vzdělání</a:t>
            </a:r>
          </a:p>
        </p:txBody>
      </p:sp>
    </p:spTree>
    <p:extLst>
      <p:ext uri="{BB962C8B-B14F-4D97-AF65-F5344CB8AC3E}">
        <p14:creationId xmlns:p14="http://schemas.microsoft.com/office/powerpoint/2010/main" val="1245513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20B5A-E715-40F4-9CB5-69E43DF6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Zapojení do vědy a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5EF877-C406-4848-BD95-E74793744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knihovna jako klíčový partner institucí zabývajících se V</a:t>
            </a:r>
            <a:r>
              <a:rPr lang="en-GB" dirty="0"/>
              <a:t>&amp;</a:t>
            </a:r>
            <a:r>
              <a:rPr lang="cs-CZ" dirty="0"/>
              <a:t>V</a:t>
            </a:r>
          </a:p>
          <a:p>
            <a:pPr lvl="1"/>
            <a:r>
              <a:rPr lang="cs-CZ" dirty="0"/>
              <a:t>knihovníci součástí výzkumných týmů</a:t>
            </a:r>
          </a:p>
          <a:p>
            <a:pPr lvl="1"/>
            <a:r>
              <a:rPr lang="cs-CZ" dirty="0"/>
              <a:t>práce se zdroji</a:t>
            </a:r>
          </a:p>
          <a:p>
            <a:r>
              <a:rPr lang="cs-CZ" dirty="0"/>
              <a:t>knihovna jako výzkumná instituce</a:t>
            </a:r>
          </a:p>
          <a:p>
            <a:r>
              <a:rPr lang="cs-CZ" dirty="0"/>
              <a:t>rozvoj oboru informační studia a knihovnictví</a:t>
            </a:r>
          </a:p>
        </p:txBody>
      </p:sp>
    </p:spTree>
    <p:extLst>
      <p:ext uri="{BB962C8B-B14F-4D97-AF65-F5344CB8AC3E}">
        <p14:creationId xmlns:p14="http://schemas.microsoft.com/office/powerpoint/2010/main" val="425136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24AB2-3F61-4909-8BA9-364B6B094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dirty="0"/>
              <a:t>Tři fáze přípravy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EE8693-4545-4129-AB61-F7818425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957388"/>
            <a:ext cx="10058400" cy="391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diskuze o nové vizi a prioritách rozvoje knihoven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spolupráce s Ministerstvem kultury ČR na přípravě dokumentu „Plán implementace Státní kulturní politiky na léta 2015-2020 (s výhledem do roku 2025)“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využití strategických materiálů z jiných oblastí a rezortů, které mají vazbu na činnosti knihoven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697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DA34E-ABF0-420C-871F-3152B945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fáze - diskuze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65BDBC-6284-485E-AD3B-38516F017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jednání v Třešti (27.-29.4.2015)</a:t>
            </a:r>
          </a:p>
          <a:p>
            <a:r>
              <a:rPr lang="cs-CZ" dirty="0"/>
              <a:t>snaha najít „realizovatelné“ cíle</a:t>
            </a:r>
          </a:p>
          <a:p>
            <a:r>
              <a:rPr lang="cs-CZ" dirty="0"/>
              <a:t>vize</a:t>
            </a:r>
          </a:p>
          <a:p>
            <a:pPr lvl="1"/>
            <a:r>
              <a:rPr lang="cs-CZ" i="1" dirty="0"/>
              <a:t>„Společně* tvoříme knihovny jako nabídku zdrojů** a otevřeného prostoru*** pro vzdělávání, kulturu a osobní rozvoj****.“</a:t>
            </a:r>
          </a:p>
          <a:p>
            <a:pPr lvl="1"/>
            <a:r>
              <a:rPr lang="cs-CZ" dirty="0"/>
              <a:t>* = spolupráce na různých úrovních</a:t>
            </a:r>
          </a:p>
          <a:p>
            <a:pPr lvl="1"/>
            <a:r>
              <a:rPr lang="cs-CZ" dirty="0"/>
              <a:t>** = rozvoj zdrojů (fondy, e-zdroje,…)</a:t>
            </a:r>
          </a:p>
          <a:p>
            <a:pPr lvl="1"/>
            <a:r>
              <a:rPr lang="cs-CZ" dirty="0"/>
              <a:t>*** = prostor (fyzický i virtuální)</a:t>
            </a:r>
          </a:p>
          <a:p>
            <a:pPr lvl="1"/>
            <a:r>
              <a:rPr lang="cs-CZ" dirty="0"/>
              <a:t>**** = rozvoj kreativity, osobnosti,…</a:t>
            </a:r>
          </a:p>
        </p:txBody>
      </p:sp>
    </p:spTree>
    <p:extLst>
      <p:ext uri="{BB962C8B-B14F-4D97-AF65-F5344CB8AC3E}">
        <p14:creationId xmlns:p14="http://schemas.microsoft.com/office/powerpoint/2010/main" val="1830935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1EBE2-4930-462A-97F7-5C0B51CF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– spolupráce s MK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766495-7314-4E31-81DF-ABE696CD1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789920" cy="436000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duben 2015 – schválena Státní kulturní politika 2016 – 2020</a:t>
            </a:r>
          </a:p>
          <a:p>
            <a:r>
              <a:rPr lang="cs-CZ" dirty="0"/>
              <a:t>zahrnuta knihovnická témata = dotace</a:t>
            </a:r>
          </a:p>
          <a:p>
            <a:pPr lvl="1"/>
            <a:r>
              <a:rPr lang="cs-CZ" dirty="0"/>
              <a:t>Centrální portál knihoven (CPK – Knihovny.cz)</a:t>
            </a:r>
          </a:p>
          <a:p>
            <a:pPr lvl="1"/>
            <a:r>
              <a:rPr lang="cs-CZ" dirty="0"/>
              <a:t>digitalizace + licence na zpřístupnění knihovních fondů v digitální podobě + zpřístupnění, povinný výtisk e-dokumentů???</a:t>
            </a:r>
          </a:p>
          <a:p>
            <a:pPr lvl="1"/>
            <a:r>
              <a:rPr lang="cs-CZ" dirty="0"/>
              <a:t>online služby</a:t>
            </a:r>
          </a:p>
          <a:p>
            <a:pPr lvl="1"/>
            <a:r>
              <a:rPr lang="cs-CZ" dirty="0"/>
              <a:t>knihovna jako vzdělávací, kulturní, odborné a komunitní centrum</a:t>
            </a:r>
          </a:p>
          <a:p>
            <a:pPr lvl="1"/>
            <a:r>
              <a:rPr lang="cs-CZ" dirty="0"/>
              <a:t>výstavba knihoven, rozvoj ICT</a:t>
            </a:r>
          </a:p>
          <a:p>
            <a:pPr lvl="1"/>
            <a:r>
              <a:rPr lang="cs-CZ" dirty="0"/>
              <a:t>regionální funkce knihoven</a:t>
            </a:r>
          </a:p>
          <a:p>
            <a:pPr lvl="1"/>
            <a:r>
              <a:rPr lang="cs-CZ" dirty="0"/>
              <a:t>uchovávání kulturního dědictví (texty, audio,…)</a:t>
            </a:r>
          </a:p>
          <a:p>
            <a:pPr lvl="1"/>
            <a:r>
              <a:rPr lang="cs-CZ" dirty="0"/>
              <a:t>rozvoj pracovníků knihoven</a:t>
            </a:r>
          </a:p>
        </p:txBody>
      </p:sp>
    </p:spTree>
    <p:extLst>
      <p:ext uri="{BB962C8B-B14F-4D97-AF65-F5344CB8AC3E}">
        <p14:creationId xmlns:p14="http://schemas.microsoft.com/office/powerpoint/2010/main" val="3256658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E5E90-AC48-46DD-8BA4-A8E05649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– nasazení do praxe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BA7B73-8E76-42CC-A1D7-EF178B7AA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640630" cy="3912278"/>
          </a:xfrm>
        </p:spPr>
        <p:txBody>
          <a:bodyPr>
            <a:normAutofit/>
          </a:bodyPr>
          <a:lstStyle/>
          <a:p>
            <a:r>
              <a:rPr lang="cs-CZ" dirty="0"/>
              <a:t>2. jednání v Třešti (jaro 2016)</a:t>
            </a:r>
          </a:p>
          <a:p>
            <a:r>
              <a:rPr lang="cs-CZ" dirty="0"/>
              <a:t>finální verze</a:t>
            </a:r>
          </a:p>
          <a:p>
            <a:r>
              <a:rPr lang="cs-CZ" dirty="0"/>
              <a:t>jak strategické dokumenty dostat do praxe a naplňovat je???</a:t>
            </a:r>
          </a:p>
          <a:p>
            <a:r>
              <a:rPr lang="cs-CZ" dirty="0"/>
              <a:t>neřeší se financování</a:t>
            </a:r>
          </a:p>
          <a:p>
            <a:r>
              <a:rPr lang="cs-CZ" dirty="0"/>
              <a:t>pouze dotační programy MK ČR</a:t>
            </a:r>
          </a:p>
          <a:p>
            <a:pPr lvl="1"/>
            <a:r>
              <a:rPr lang="cs-CZ" dirty="0"/>
              <a:t>stagnace grantů = hledat jiné cesty financování</a:t>
            </a:r>
          </a:p>
        </p:txBody>
      </p:sp>
    </p:spTree>
    <p:extLst>
      <p:ext uri="{BB962C8B-B14F-4D97-AF65-F5344CB8AC3E}">
        <p14:creationId xmlns:p14="http://schemas.microsoft.com/office/powerpoint/2010/main" val="16913002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1947560"/>
            <a:ext cx="5405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K čemu to vlastně je?</a:t>
            </a:r>
          </a:p>
        </p:txBody>
      </p:sp>
    </p:spTree>
    <p:extLst>
      <p:ext uri="{BB962C8B-B14F-4D97-AF65-F5344CB8AC3E}">
        <p14:creationId xmlns:p14="http://schemas.microsoft.com/office/powerpoint/2010/main" val="2693424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F5CDA-93FF-4A15-A867-24A410D7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koncepcí dál?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6501D7-A841-47C3-81B0-22FFC4B2B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Koncepce schválena 23.11.2016 Vládou ČR</a:t>
            </a:r>
          </a:p>
          <a:p>
            <a:r>
              <a:rPr lang="cs-CZ" dirty="0"/>
              <a:t>využívat potenciál knihoven při prosazování jejich zájmů</a:t>
            </a:r>
          </a:p>
          <a:p>
            <a:r>
              <a:rPr lang="cs-CZ" dirty="0"/>
              <a:t>kreativita</a:t>
            </a:r>
          </a:p>
          <a:p>
            <a:r>
              <a:rPr lang="cs-CZ" dirty="0"/>
              <a:t>nutná spolupráce</a:t>
            </a:r>
          </a:p>
          <a:p>
            <a:pPr lvl="1"/>
            <a:r>
              <a:rPr lang="cs-CZ" dirty="0"/>
              <a:t>mezi knihovnami</a:t>
            </a:r>
          </a:p>
          <a:p>
            <a:pPr lvl="1"/>
            <a:r>
              <a:rPr lang="cs-CZ" dirty="0"/>
              <a:t>partneři</a:t>
            </a:r>
          </a:p>
          <a:p>
            <a:pPr lvl="1"/>
            <a:r>
              <a:rPr lang="cs-CZ" dirty="0"/>
              <a:t>sponzoři</a:t>
            </a:r>
          </a:p>
        </p:txBody>
      </p:sp>
    </p:spTree>
    <p:extLst>
      <p:ext uri="{BB962C8B-B14F-4D97-AF65-F5344CB8AC3E}">
        <p14:creationId xmlns:p14="http://schemas.microsoft.com/office/powerpoint/2010/main" val="42115849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CA1D4-D79E-4DEF-84AF-F0C60E39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ABD375-D920-4DAE-B185-3507754CF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Koncepce celoživotního vzdělávání knihovníků (CŽV)</a:t>
            </a:r>
            <a:endParaRPr lang="cs-CZ" dirty="0"/>
          </a:p>
          <a:p>
            <a:r>
              <a:rPr lang="cs-CZ" dirty="0">
                <a:hlinkClick r:id="rId3"/>
              </a:rPr>
              <a:t>Národní koncepce dlouhodobé ochrany digitálních dat v knihovnách</a:t>
            </a:r>
            <a:endParaRPr lang="cs-CZ" dirty="0"/>
          </a:p>
          <a:p>
            <a:endParaRPr lang="cs-CZ" dirty="0"/>
          </a:p>
          <a:p>
            <a:r>
              <a:rPr lang="cs-CZ" dirty="0"/>
              <a:t>další </a:t>
            </a:r>
            <a:r>
              <a:rPr lang="cs-CZ" dirty="0">
                <a:hlinkClick r:id="rId4"/>
              </a:rPr>
              <a:t>strategické dokumenty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218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A9514C-5900-4B74-9A0A-8160CFBE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Otázky k zamyšlení</a:t>
            </a:r>
          </a:p>
        </p:txBody>
      </p:sp>
      <p:pic>
        <p:nvPicPr>
          <p:cNvPr id="23554" name="Picture 2" descr="OtaznÃ­k, PoznÃ¡mka, Duplikovat, PoÅ¾adavek, VÄc">
            <a:extLst>
              <a:ext uri="{FF2B5EF4-FFF2-40B4-BE49-F238E27FC236}">
                <a16:creationId xmlns:a16="http://schemas.microsoft.com/office/drawing/2014/main" id="{E55E3F8A-5366-4B9E-A481-3F7A4D58E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r="26652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E1637B-9F46-4263-92D2-4F6CC8CE8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276702" cy="3670180"/>
          </a:xfrm>
        </p:spPr>
        <p:txBody>
          <a:bodyPr>
            <a:normAutofit/>
          </a:bodyPr>
          <a:lstStyle/>
          <a:p>
            <a:r>
              <a:rPr lang="pl-PL" sz="3600" dirty="0"/>
              <a:t>Co je podle Vás knihovna?</a:t>
            </a:r>
          </a:p>
          <a:p>
            <a:r>
              <a:rPr lang="pl-PL" sz="3600" dirty="0"/>
              <a:t>Jak by měla knihovna vypadat v roce 2025?</a:t>
            </a:r>
          </a:p>
          <a:p>
            <a:r>
              <a:rPr lang="pl-PL" sz="3600" dirty="0"/>
              <a:t>Jaké služby by měla nabízet?</a:t>
            </a:r>
          </a:p>
        </p:txBody>
      </p:sp>
    </p:spTree>
    <p:extLst>
      <p:ext uri="{BB962C8B-B14F-4D97-AF65-F5344CB8AC3E}">
        <p14:creationId xmlns:p14="http://schemas.microsoft.com/office/powerpoint/2010/main" val="35855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0C5D7-0748-4DB7-8023-5BDE37DB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Rovný přístup k informacím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4FCA76-55E9-4F52-8CB7-42D63F1A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01388"/>
          </a:xfrm>
        </p:spPr>
        <p:txBody>
          <a:bodyPr>
            <a:normAutofit/>
          </a:bodyPr>
          <a:lstStyle/>
          <a:p>
            <a:r>
              <a:rPr lang="cs-CZ" dirty="0"/>
              <a:t>k publikovaným dokumentům a </a:t>
            </a:r>
            <a:r>
              <a:rPr lang="cs-CZ" dirty="0" err="1"/>
              <a:t>infozdrojům</a:t>
            </a:r>
            <a:endParaRPr lang="cs-CZ" dirty="0"/>
          </a:p>
          <a:p>
            <a:r>
              <a:rPr lang="cs-CZ" dirty="0"/>
              <a:t>prostřednictvím knihovního systému</a:t>
            </a:r>
          </a:p>
          <a:p>
            <a:r>
              <a:rPr lang="cs-CZ" dirty="0"/>
              <a:t>zpřístupňování online</a:t>
            </a:r>
          </a:p>
          <a:p>
            <a:pPr lvl="1"/>
            <a:r>
              <a:rPr lang="cs-CZ" dirty="0"/>
              <a:t>nutná změna legislativy (AZ, osiřelá díla, digitalizace)</a:t>
            </a:r>
          </a:p>
          <a:p>
            <a:r>
              <a:rPr lang="cs-CZ" dirty="0"/>
              <a:t>e-</a:t>
            </a:r>
            <a:r>
              <a:rPr lang="cs-CZ" dirty="0" err="1"/>
              <a:t>goverment</a:t>
            </a:r>
            <a:endParaRPr lang="cs-CZ" dirty="0"/>
          </a:p>
          <a:p>
            <a:pPr lvl="1"/>
            <a:r>
              <a:rPr lang="cs-CZ" dirty="0"/>
              <a:t>knihovny jako informační centra</a:t>
            </a:r>
          </a:p>
          <a:p>
            <a:pPr lvl="1"/>
            <a:r>
              <a:rPr lang="cs-CZ" dirty="0"/>
              <a:t>aktivizace občanů, budování komunit v místech, zájem o veřejnou správu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619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9F4B9-97A2-4ADF-A1F6-B77AE83C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informační infrastruktury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6B3975-E47F-4C48-A51A-458911D08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vzdělávání a výchovu uživatelů</a:t>
            </a:r>
          </a:p>
          <a:p>
            <a:r>
              <a:rPr lang="cs-CZ" dirty="0"/>
              <a:t>celoživotní vzdělávání</a:t>
            </a:r>
          </a:p>
          <a:p>
            <a:pPr lvl="1"/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divide</a:t>
            </a:r>
            <a:r>
              <a:rPr lang="cs-CZ" dirty="0"/>
              <a:t>, jiné bariéry</a:t>
            </a:r>
          </a:p>
          <a:p>
            <a:r>
              <a:rPr lang="cs-CZ" dirty="0"/>
              <a:t>uspokojování kulturních zájmů občanů</a:t>
            </a:r>
          </a:p>
          <a:p>
            <a:r>
              <a:rPr lang="cs-CZ" dirty="0"/>
              <a:t>věda a výzkum</a:t>
            </a:r>
          </a:p>
          <a:p>
            <a:r>
              <a:rPr lang="cs-CZ" dirty="0"/>
              <a:t>zlepšit vybavení knihoven</a:t>
            </a:r>
          </a:p>
          <a:p>
            <a:pPr lvl="1"/>
            <a:r>
              <a:rPr lang="cs-CZ" dirty="0"/>
              <a:t>prostory, ICT</a:t>
            </a:r>
          </a:p>
        </p:txBody>
      </p:sp>
    </p:spTree>
    <p:extLst>
      <p:ext uri="{BB962C8B-B14F-4D97-AF65-F5344CB8AC3E}">
        <p14:creationId xmlns:p14="http://schemas.microsoft.com/office/powerpoint/2010/main" val="167808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C8D8D-D81D-41CE-A67E-411E9CAE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a rozvoj jednotlivce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BA8FA6-D871-4D35-9FA2-4DAC43E92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ekonomické aktivity jednotlivce</a:t>
            </a:r>
          </a:p>
          <a:p>
            <a:r>
              <a:rPr lang="cs-CZ" dirty="0"/>
              <a:t>nezávislé rozhodování jednotlivce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85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B1065-1DB5-4BFF-A524-2AF0A29A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Fondy a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DC7FA8-C754-42A4-B6F5-BA51A070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2938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financování nákupu knihovních fondů</a:t>
            </a:r>
          </a:p>
          <a:p>
            <a:pPr lvl="1"/>
            <a:r>
              <a:rPr lang="cs-CZ" dirty="0"/>
              <a:t>podfinancování</a:t>
            </a:r>
          </a:p>
          <a:p>
            <a:pPr lvl="1"/>
            <a:r>
              <a:rPr lang="cs-CZ" dirty="0"/>
              <a:t>akviziční politiky</a:t>
            </a:r>
          </a:p>
          <a:p>
            <a:pPr lvl="1"/>
            <a:r>
              <a:rPr lang="cs-CZ" dirty="0"/>
              <a:t>spolupráce při akvizici</a:t>
            </a:r>
          </a:p>
          <a:p>
            <a:r>
              <a:rPr lang="cs-CZ" dirty="0"/>
              <a:t>zlepšit přístup k EIZ</a:t>
            </a:r>
          </a:p>
          <a:p>
            <a:pPr lvl="1"/>
            <a:r>
              <a:rPr lang="cs-CZ" dirty="0" err="1"/>
              <a:t>konzorcia</a:t>
            </a:r>
            <a:r>
              <a:rPr lang="cs-CZ" dirty="0"/>
              <a:t>, spolupráce</a:t>
            </a:r>
          </a:p>
          <a:p>
            <a:pPr lvl="1"/>
            <a:r>
              <a:rPr lang="cs-CZ" dirty="0"/>
              <a:t>spolupráce s vydavateli a distributory – vyjednávání licencí</a:t>
            </a:r>
          </a:p>
          <a:p>
            <a:pPr lvl="1"/>
            <a:r>
              <a:rPr lang="cs-CZ" dirty="0" err="1"/>
              <a:t>retrokatalogizace</a:t>
            </a:r>
            <a:endParaRPr lang="cs-CZ" dirty="0"/>
          </a:p>
          <a:p>
            <a:pPr lvl="1"/>
            <a:r>
              <a:rPr lang="cs-CZ" dirty="0"/>
              <a:t>souborné katalogy a </a:t>
            </a:r>
            <a:r>
              <a:rPr lang="cs-CZ" dirty="0" err="1"/>
              <a:t>infobrány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92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13DB0-1601-490B-87F5-916E11AA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kulturního dědictví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A17EB0-73FE-4359-A1D7-E9C53733A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506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katalogizace</a:t>
            </a:r>
          </a:p>
          <a:p>
            <a:pPr lvl="1"/>
            <a:r>
              <a:rPr lang="cs-CZ" dirty="0"/>
              <a:t>zkvalitnit</a:t>
            </a:r>
          </a:p>
          <a:p>
            <a:pPr lvl="1"/>
            <a:r>
              <a:rPr lang="cs-CZ" dirty="0"/>
              <a:t>registrace šedé literatury</a:t>
            </a:r>
          </a:p>
          <a:p>
            <a:pPr lvl="1"/>
            <a:r>
              <a:rPr lang="cs-CZ" dirty="0"/>
              <a:t>podpořit vznik nových nástrojů</a:t>
            </a:r>
          </a:p>
          <a:p>
            <a:pPr lvl="1"/>
            <a:r>
              <a:rPr lang="cs-CZ" dirty="0"/>
              <a:t>trvalé uchovávání</a:t>
            </a:r>
          </a:p>
          <a:p>
            <a:pPr>
              <a:lnSpc>
                <a:spcPct val="110000"/>
              </a:lnSpc>
            </a:pPr>
            <a:r>
              <a:rPr lang="cs-CZ" dirty="0"/>
              <a:t>koncepce trvalého uchovávání fondů a EIZ</a:t>
            </a:r>
          </a:p>
          <a:p>
            <a:pPr lvl="1"/>
            <a:r>
              <a:rPr lang="cs-CZ" dirty="0">
                <a:hlinkClick r:id="rId2"/>
              </a:rPr>
              <a:t>http://www.ndk.cz/koncepce</a:t>
            </a:r>
            <a:endParaRPr lang="cs-CZ" dirty="0"/>
          </a:p>
          <a:p>
            <a:pPr lvl="1"/>
            <a:r>
              <a:rPr lang="cs-CZ" dirty="0"/>
              <a:t>i2010:digitální knihovny (2005/1194) – projekt Evropské komise – doporučení k digitalizaci kulturního dědictví</a:t>
            </a:r>
          </a:p>
          <a:p>
            <a:pPr lvl="1"/>
            <a:r>
              <a:rPr lang="cs-CZ" dirty="0"/>
              <a:t>pokračování digitalizace + zpřístupnění</a:t>
            </a:r>
          </a:p>
        </p:txBody>
      </p:sp>
    </p:spTree>
    <p:extLst>
      <p:ext uri="{BB962C8B-B14F-4D97-AF65-F5344CB8AC3E}">
        <p14:creationId xmlns:p14="http://schemas.microsoft.com/office/powerpoint/2010/main" val="27990943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D582C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1534</Words>
  <Application>Microsoft Office PowerPoint</Application>
  <PresentationFormat>Širokoúhlá obrazovka</PresentationFormat>
  <Paragraphs>300</Paragraphs>
  <Slides>50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8" baseType="lpstr">
      <vt:lpstr>Arial</vt:lpstr>
      <vt:lpstr>Bahnschrift Condensed</vt:lpstr>
      <vt:lpstr>Calibri</vt:lpstr>
      <vt:lpstr>Calibri Light</vt:lpstr>
      <vt:lpstr>Verdana</vt:lpstr>
      <vt:lpstr>Wingdings</vt:lpstr>
      <vt:lpstr>Retrospektiva</vt:lpstr>
      <vt:lpstr>Adobe Photoshop Image</vt:lpstr>
      <vt:lpstr>Koncepce rozvoje knihoven</vt:lpstr>
      <vt:lpstr>Koncepce rozvoje knihoven</vt:lpstr>
      <vt:lpstr>3 koncepce</vt:lpstr>
      <vt:lpstr>Koncepce rozvoje knihoven</vt:lpstr>
      <vt:lpstr>Rovný přístup k informacím</vt:lpstr>
      <vt:lpstr>Tvorba informační infrastruktury</vt:lpstr>
      <vt:lpstr>Podpora a rozvoj jednotlivce</vt:lpstr>
      <vt:lpstr>Fondy a zdroje</vt:lpstr>
      <vt:lpstr>Ochrana kulturního dědictví</vt:lpstr>
      <vt:lpstr>Koncepce rozvoje knihoven</vt:lpstr>
      <vt:lpstr>Koncepce 2011-2015</vt:lpstr>
      <vt:lpstr>Pracovní skupiny</vt:lpstr>
      <vt:lpstr>Hlavní témata</vt:lpstr>
      <vt:lpstr>Hlavní témata</vt:lpstr>
      <vt:lpstr>Hlavní témata</vt:lpstr>
      <vt:lpstr>Shrnutí cílů</vt:lpstr>
      <vt:lpstr>Koncepce rozvoje knihoven</vt:lpstr>
      <vt:lpstr>Prezentace aplikace PowerPoint</vt:lpstr>
      <vt:lpstr>České knihovny</vt:lpstr>
      <vt:lpstr>Prezentace aplikace PowerPoint</vt:lpstr>
      <vt:lpstr>Silné stránky</vt:lpstr>
      <vt:lpstr>Silné stránky</vt:lpstr>
      <vt:lpstr>Silné stránky</vt:lpstr>
      <vt:lpstr>Silné stránky</vt:lpstr>
      <vt:lpstr>Slabé stránky</vt:lpstr>
      <vt:lpstr>Slabé stránky</vt:lpstr>
      <vt:lpstr>Slabé stránky</vt:lpstr>
      <vt:lpstr>Slabé stránky</vt:lpstr>
      <vt:lpstr>Příležitosti</vt:lpstr>
      <vt:lpstr>Hrozby</vt:lpstr>
      <vt:lpstr>Hlavní teze</vt:lpstr>
      <vt:lpstr>Hlavní směry</vt:lpstr>
      <vt:lpstr>Prezentace aplikace PowerPoint</vt:lpstr>
      <vt:lpstr>1. digitalizace</vt:lpstr>
      <vt:lpstr>2. Centra vzdělávání, kultury a komunity</vt:lpstr>
      <vt:lpstr>3. Péče o fondy a služby</vt:lpstr>
      <vt:lpstr>4. Ochrana uchovávání</vt:lpstr>
      <vt:lpstr>5. Architektura a vybavení</vt:lpstr>
      <vt:lpstr>6. Kvalita a komunikace</vt:lpstr>
      <vt:lpstr>7. Vzdělávání knihovníků a lidské zdroje</vt:lpstr>
      <vt:lpstr>8. Zapojení do vědy a výzkumu</vt:lpstr>
      <vt:lpstr>Tři fáze přípravy koncepce</vt:lpstr>
      <vt:lpstr>1. fáze - diskuze</vt:lpstr>
      <vt:lpstr>2. fáze – spolupráce s MK ČR</vt:lpstr>
      <vt:lpstr>3. fáze – nasazení do praxe</vt:lpstr>
      <vt:lpstr>Koncepce rozvoje knihoven</vt:lpstr>
      <vt:lpstr>Co s koncepcí dál?</vt:lpstr>
      <vt:lpstr>Další koncepce</vt:lpstr>
      <vt:lpstr>Otázky k zamyšlení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Koncepce rozvoje knihoven</dc:title>
  <dc:creator>Martin Krčál</dc:creator>
  <cp:lastModifiedBy>Martin Krčál</cp:lastModifiedBy>
  <cp:revision>1</cp:revision>
  <dcterms:created xsi:type="dcterms:W3CDTF">2018-12-06T22:28:10Z</dcterms:created>
  <dcterms:modified xsi:type="dcterms:W3CDTF">2018-12-06T22:29:38Z</dcterms:modified>
</cp:coreProperties>
</file>