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797E71-5503-41F3-BC56-7B7AD4273187}" v="1" dt="2020-11-06T20:01:38.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cf0b83b54c4bac9f" providerId="LiveId" clId="{67797E71-5503-41F3-BC56-7B7AD4273187}"/>
    <pc:docChg chg="custSel addSld delSld modSld">
      <pc:chgData name=" " userId="cf0b83b54c4bac9f" providerId="LiveId" clId="{67797E71-5503-41F3-BC56-7B7AD4273187}" dt="2020-11-09T11:23:43.981" v="4574" actId="20577"/>
      <pc:docMkLst>
        <pc:docMk/>
      </pc:docMkLst>
      <pc:sldChg chg="modSp mod">
        <pc:chgData name=" " userId="cf0b83b54c4bac9f" providerId="LiveId" clId="{67797E71-5503-41F3-BC56-7B7AD4273187}" dt="2020-11-09T10:56:33.010" v="4443" actId="20577"/>
        <pc:sldMkLst>
          <pc:docMk/>
          <pc:sldMk cId="1987694387" sldId="257"/>
        </pc:sldMkLst>
        <pc:spChg chg="mod">
          <ac:chgData name=" " userId="cf0b83b54c4bac9f" providerId="LiveId" clId="{67797E71-5503-41F3-BC56-7B7AD4273187}" dt="2020-11-09T10:56:33.010" v="4443" actId="20577"/>
          <ac:spMkLst>
            <pc:docMk/>
            <pc:sldMk cId="1987694387" sldId="257"/>
            <ac:spMk id="3" creationId="{D60D6AEB-38AD-44B2-9A5A-A7C142104A03}"/>
          </ac:spMkLst>
        </pc:spChg>
      </pc:sldChg>
      <pc:sldChg chg="modSp mod">
        <pc:chgData name=" " userId="cf0b83b54c4bac9f" providerId="LiveId" clId="{67797E71-5503-41F3-BC56-7B7AD4273187}" dt="2020-11-07T18:29:27.980" v="2780" actId="20577"/>
        <pc:sldMkLst>
          <pc:docMk/>
          <pc:sldMk cId="2446142854" sldId="258"/>
        </pc:sldMkLst>
        <pc:spChg chg="mod">
          <ac:chgData name=" " userId="cf0b83b54c4bac9f" providerId="LiveId" clId="{67797E71-5503-41F3-BC56-7B7AD4273187}" dt="2020-11-07T18:29:27.980" v="2780" actId="20577"/>
          <ac:spMkLst>
            <pc:docMk/>
            <pc:sldMk cId="2446142854" sldId="258"/>
            <ac:spMk id="2" creationId="{D13572FC-0E95-4F55-BFB3-EAFDF1049CF9}"/>
          </ac:spMkLst>
        </pc:spChg>
      </pc:sldChg>
      <pc:sldChg chg="modSp mod">
        <pc:chgData name=" " userId="cf0b83b54c4bac9f" providerId="LiveId" clId="{67797E71-5503-41F3-BC56-7B7AD4273187}" dt="2020-11-09T11:21:14.977" v="4546" actId="20577"/>
        <pc:sldMkLst>
          <pc:docMk/>
          <pc:sldMk cId="149410028" sldId="259"/>
        </pc:sldMkLst>
        <pc:spChg chg="mod">
          <ac:chgData name=" " userId="cf0b83b54c4bac9f" providerId="LiveId" clId="{67797E71-5503-41F3-BC56-7B7AD4273187}" dt="2020-11-09T11:21:14.977" v="4546" actId="20577"/>
          <ac:spMkLst>
            <pc:docMk/>
            <pc:sldMk cId="149410028" sldId="259"/>
            <ac:spMk id="3" creationId="{F4B9134F-2D5F-4F20-B39C-5AA4B3A3136E}"/>
          </ac:spMkLst>
        </pc:spChg>
      </pc:sldChg>
      <pc:sldChg chg="modSp new mod">
        <pc:chgData name=" " userId="cf0b83b54c4bac9f" providerId="LiveId" clId="{67797E71-5503-41F3-BC56-7B7AD4273187}" dt="2020-11-09T11:23:43.981" v="4574" actId="20577"/>
        <pc:sldMkLst>
          <pc:docMk/>
          <pc:sldMk cId="1162467126" sldId="260"/>
        </pc:sldMkLst>
        <pc:spChg chg="mod">
          <ac:chgData name=" " userId="cf0b83b54c4bac9f" providerId="LiveId" clId="{67797E71-5503-41F3-BC56-7B7AD4273187}" dt="2020-11-06T18:00:23.186" v="86" actId="20577"/>
          <ac:spMkLst>
            <pc:docMk/>
            <pc:sldMk cId="1162467126" sldId="260"/>
            <ac:spMk id="2" creationId="{2EE154A4-D9E4-45B1-BB5F-91C9A9D07958}"/>
          </ac:spMkLst>
        </pc:spChg>
        <pc:spChg chg="mod">
          <ac:chgData name=" " userId="cf0b83b54c4bac9f" providerId="LiveId" clId="{67797E71-5503-41F3-BC56-7B7AD4273187}" dt="2020-11-09T11:23:43.981" v="4574" actId="20577"/>
          <ac:spMkLst>
            <pc:docMk/>
            <pc:sldMk cId="1162467126" sldId="260"/>
            <ac:spMk id="3" creationId="{DA772F38-DDA0-4BF2-9298-073053CFE66C}"/>
          </ac:spMkLst>
        </pc:spChg>
      </pc:sldChg>
      <pc:sldChg chg="modSp new mod">
        <pc:chgData name=" " userId="cf0b83b54c4bac9f" providerId="LiveId" clId="{67797E71-5503-41F3-BC56-7B7AD4273187}" dt="2020-11-06T19:49:26.063" v="699" actId="20577"/>
        <pc:sldMkLst>
          <pc:docMk/>
          <pc:sldMk cId="1397896974" sldId="261"/>
        </pc:sldMkLst>
        <pc:spChg chg="mod">
          <ac:chgData name=" " userId="cf0b83b54c4bac9f" providerId="LiveId" clId="{67797E71-5503-41F3-BC56-7B7AD4273187}" dt="2020-11-06T19:00:23.197" v="231" actId="20577"/>
          <ac:spMkLst>
            <pc:docMk/>
            <pc:sldMk cId="1397896974" sldId="261"/>
            <ac:spMk id="2" creationId="{2B5F928A-9A18-433E-9784-8F8E8C89DC0F}"/>
          </ac:spMkLst>
        </pc:spChg>
        <pc:spChg chg="mod">
          <ac:chgData name=" " userId="cf0b83b54c4bac9f" providerId="LiveId" clId="{67797E71-5503-41F3-BC56-7B7AD4273187}" dt="2020-11-06T19:49:26.063" v="699" actId="20577"/>
          <ac:spMkLst>
            <pc:docMk/>
            <pc:sldMk cId="1397896974" sldId="261"/>
            <ac:spMk id="3" creationId="{9546CCA3-5B18-4678-9DF5-B15FBE33205D}"/>
          </ac:spMkLst>
        </pc:spChg>
      </pc:sldChg>
      <pc:sldChg chg="modSp new mod">
        <pc:chgData name=" " userId="cf0b83b54c4bac9f" providerId="LiveId" clId="{67797E71-5503-41F3-BC56-7B7AD4273187}" dt="2020-11-08T17:19:17.943" v="3283" actId="20577"/>
        <pc:sldMkLst>
          <pc:docMk/>
          <pc:sldMk cId="2503819931" sldId="262"/>
        </pc:sldMkLst>
        <pc:spChg chg="mod">
          <ac:chgData name=" " userId="cf0b83b54c4bac9f" providerId="LiveId" clId="{67797E71-5503-41F3-BC56-7B7AD4273187}" dt="2020-11-06T19:57:19.338" v="774" actId="20577"/>
          <ac:spMkLst>
            <pc:docMk/>
            <pc:sldMk cId="2503819931" sldId="262"/>
            <ac:spMk id="2" creationId="{92F11403-F5D1-4094-A446-C008155C81E1}"/>
          </ac:spMkLst>
        </pc:spChg>
        <pc:spChg chg="mod">
          <ac:chgData name=" " userId="cf0b83b54c4bac9f" providerId="LiveId" clId="{67797E71-5503-41F3-BC56-7B7AD4273187}" dt="2020-11-08T17:19:17.943" v="3283" actId="20577"/>
          <ac:spMkLst>
            <pc:docMk/>
            <pc:sldMk cId="2503819931" sldId="262"/>
            <ac:spMk id="3" creationId="{5CE405D4-E548-4A79-B676-4D9D2FBCE5C6}"/>
          </ac:spMkLst>
        </pc:spChg>
      </pc:sldChg>
      <pc:sldChg chg="new del">
        <pc:chgData name=" " userId="cf0b83b54c4bac9f" providerId="LiveId" clId="{67797E71-5503-41F3-BC56-7B7AD4273187}" dt="2020-11-06T19:49:43.758" v="701" actId="47"/>
        <pc:sldMkLst>
          <pc:docMk/>
          <pc:sldMk cId="2749732538" sldId="262"/>
        </pc:sldMkLst>
      </pc:sldChg>
      <pc:sldChg chg="addSp modSp new mod">
        <pc:chgData name=" " userId="cf0b83b54c4bac9f" providerId="LiveId" clId="{67797E71-5503-41F3-BC56-7B7AD4273187}" dt="2020-11-06T20:01:49.017" v="1419" actId="14100"/>
        <pc:sldMkLst>
          <pc:docMk/>
          <pc:sldMk cId="1031909446" sldId="263"/>
        </pc:sldMkLst>
        <pc:picChg chg="add mod">
          <ac:chgData name=" " userId="cf0b83b54c4bac9f" providerId="LiveId" clId="{67797E71-5503-41F3-BC56-7B7AD4273187}" dt="2020-11-06T20:01:49.017" v="1419" actId="14100"/>
          <ac:picMkLst>
            <pc:docMk/>
            <pc:sldMk cId="1031909446" sldId="263"/>
            <ac:picMk id="3" creationId="{022E6D0F-5339-46E6-BB52-682DB26D96CF}"/>
          </ac:picMkLst>
        </pc:picChg>
      </pc:sldChg>
      <pc:sldChg chg="new del">
        <pc:chgData name=" " userId="cf0b83b54c4bac9f" providerId="LiveId" clId="{67797E71-5503-41F3-BC56-7B7AD4273187}" dt="2020-11-06T19:49:53.107" v="704" actId="47"/>
        <pc:sldMkLst>
          <pc:docMk/>
          <pc:sldMk cId="2437289523" sldId="263"/>
        </pc:sldMkLst>
      </pc:sldChg>
      <pc:sldChg chg="new del">
        <pc:chgData name=" " userId="cf0b83b54c4bac9f" providerId="LiveId" clId="{67797E71-5503-41F3-BC56-7B7AD4273187}" dt="2020-11-06T20:00:53.048" v="1413" actId="47"/>
        <pc:sldMkLst>
          <pc:docMk/>
          <pc:sldMk cId="2444958704" sldId="263"/>
        </pc:sldMkLst>
      </pc:sldChg>
      <pc:sldChg chg="new del">
        <pc:chgData name=" " userId="cf0b83b54c4bac9f" providerId="LiveId" clId="{67797E71-5503-41F3-BC56-7B7AD4273187}" dt="2020-11-06T20:00:58.262" v="1415" actId="47"/>
        <pc:sldMkLst>
          <pc:docMk/>
          <pc:sldMk cId="4149712503" sldId="263"/>
        </pc:sldMkLst>
      </pc:sldChg>
      <pc:sldChg chg="modSp new mod">
        <pc:chgData name=" " userId="cf0b83b54c4bac9f" providerId="LiveId" clId="{67797E71-5503-41F3-BC56-7B7AD4273187}" dt="2020-11-08T17:19:32.280" v="3331" actId="20577"/>
        <pc:sldMkLst>
          <pc:docMk/>
          <pc:sldMk cId="2676635098" sldId="264"/>
        </pc:sldMkLst>
        <pc:spChg chg="mod">
          <ac:chgData name=" " userId="cf0b83b54c4bac9f" providerId="LiveId" clId="{67797E71-5503-41F3-BC56-7B7AD4273187}" dt="2020-11-07T13:42:41.145" v="1487" actId="20577"/>
          <ac:spMkLst>
            <pc:docMk/>
            <pc:sldMk cId="2676635098" sldId="264"/>
            <ac:spMk id="2" creationId="{B3C33823-B591-4438-8F53-25D5793A8E9A}"/>
          </ac:spMkLst>
        </pc:spChg>
        <pc:spChg chg="mod">
          <ac:chgData name=" " userId="cf0b83b54c4bac9f" providerId="LiveId" clId="{67797E71-5503-41F3-BC56-7B7AD4273187}" dt="2020-11-08T17:19:32.280" v="3331" actId="20577"/>
          <ac:spMkLst>
            <pc:docMk/>
            <pc:sldMk cId="2676635098" sldId="264"/>
            <ac:spMk id="3" creationId="{1F50F250-4220-42EB-B3FB-0268445BB827}"/>
          </ac:spMkLst>
        </pc:spChg>
      </pc:sldChg>
      <pc:sldChg chg="modSp new mod">
        <pc:chgData name=" " userId="cf0b83b54c4bac9f" providerId="LiveId" clId="{67797E71-5503-41F3-BC56-7B7AD4273187}" dt="2020-11-08T16:18:44.239" v="3150" actId="20577"/>
        <pc:sldMkLst>
          <pc:docMk/>
          <pc:sldMk cId="3302497900" sldId="265"/>
        </pc:sldMkLst>
        <pc:spChg chg="mod">
          <ac:chgData name=" " userId="cf0b83b54c4bac9f" providerId="LiveId" clId="{67797E71-5503-41F3-BC56-7B7AD4273187}" dt="2020-11-07T15:15:13.985" v="1833" actId="20577"/>
          <ac:spMkLst>
            <pc:docMk/>
            <pc:sldMk cId="3302497900" sldId="265"/>
            <ac:spMk id="2" creationId="{CFCDA25F-4039-459C-B317-2148AD8BB32A}"/>
          </ac:spMkLst>
        </pc:spChg>
        <pc:spChg chg="mod">
          <ac:chgData name=" " userId="cf0b83b54c4bac9f" providerId="LiveId" clId="{67797E71-5503-41F3-BC56-7B7AD4273187}" dt="2020-11-08T16:18:44.239" v="3150" actId="20577"/>
          <ac:spMkLst>
            <pc:docMk/>
            <pc:sldMk cId="3302497900" sldId="265"/>
            <ac:spMk id="3" creationId="{0498EB41-2A1B-47F1-8668-FC1D2C041D5C}"/>
          </ac:spMkLst>
        </pc:spChg>
      </pc:sldChg>
      <pc:sldChg chg="modSp new mod">
        <pc:chgData name=" " userId="cf0b83b54c4bac9f" providerId="LiveId" clId="{67797E71-5503-41F3-BC56-7B7AD4273187}" dt="2020-11-08T17:08:08.137" v="3161" actId="20577"/>
        <pc:sldMkLst>
          <pc:docMk/>
          <pc:sldMk cId="3421448897" sldId="266"/>
        </pc:sldMkLst>
        <pc:spChg chg="mod">
          <ac:chgData name=" " userId="cf0b83b54c4bac9f" providerId="LiveId" clId="{67797E71-5503-41F3-BC56-7B7AD4273187}" dt="2020-11-07T16:18:33.238" v="2168" actId="20577"/>
          <ac:spMkLst>
            <pc:docMk/>
            <pc:sldMk cId="3421448897" sldId="266"/>
            <ac:spMk id="2" creationId="{03E68F69-A30E-4B61-BCB1-7E4731AB195B}"/>
          </ac:spMkLst>
        </pc:spChg>
        <pc:spChg chg="mod">
          <ac:chgData name=" " userId="cf0b83b54c4bac9f" providerId="LiveId" clId="{67797E71-5503-41F3-BC56-7B7AD4273187}" dt="2020-11-08T17:08:08.137" v="3161" actId="20577"/>
          <ac:spMkLst>
            <pc:docMk/>
            <pc:sldMk cId="3421448897" sldId="266"/>
            <ac:spMk id="3" creationId="{36DA2BAD-1905-434C-99C7-22072EB6FF55}"/>
          </ac:spMkLst>
        </pc:spChg>
      </pc:sldChg>
      <pc:sldChg chg="modSp new mod">
        <pc:chgData name=" " userId="cf0b83b54c4bac9f" providerId="LiveId" clId="{67797E71-5503-41F3-BC56-7B7AD4273187}" dt="2020-11-09T11:01:17.424" v="4524" actId="20577"/>
        <pc:sldMkLst>
          <pc:docMk/>
          <pc:sldMk cId="43189600" sldId="267"/>
        </pc:sldMkLst>
        <pc:spChg chg="mod">
          <ac:chgData name=" " userId="cf0b83b54c4bac9f" providerId="LiveId" clId="{67797E71-5503-41F3-BC56-7B7AD4273187}" dt="2020-11-07T18:24:16.643" v="2498" actId="20577"/>
          <ac:spMkLst>
            <pc:docMk/>
            <pc:sldMk cId="43189600" sldId="267"/>
            <ac:spMk id="2" creationId="{B31B2DAD-6838-4E2B-87F3-41F31AEF576D}"/>
          </ac:spMkLst>
        </pc:spChg>
        <pc:spChg chg="mod">
          <ac:chgData name=" " userId="cf0b83b54c4bac9f" providerId="LiveId" clId="{67797E71-5503-41F3-BC56-7B7AD4273187}" dt="2020-11-09T11:01:17.424" v="4524" actId="20577"/>
          <ac:spMkLst>
            <pc:docMk/>
            <pc:sldMk cId="43189600" sldId="267"/>
            <ac:spMk id="3" creationId="{E4E06379-A023-450A-86D6-8C41B5F2DE62}"/>
          </ac:spMkLst>
        </pc:spChg>
      </pc:sldChg>
      <pc:sldChg chg="modSp new mod">
        <pc:chgData name=" " userId="cf0b83b54c4bac9f" providerId="LiveId" clId="{67797E71-5503-41F3-BC56-7B7AD4273187}" dt="2020-11-09T11:00:14.464" v="4462" actId="20577"/>
        <pc:sldMkLst>
          <pc:docMk/>
          <pc:sldMk cId="2833405252" sldId="268"/>
        </pc:sldMkLst>
        <pc:spChg chg="mod">
          <ac:chgData name=" " userId="cf0b83b54c4bac9f" providerId="LiveId" clId="{67797E71-5503-41F3-BC56-7B7AD4273187}" dt="2020-11-09T11:00:14.464" v="4462" actId="20577"/>
          <ac:spMkLst>
            <pc:docMk/>
            <pc:sldMk cId="2833405252" sldId="268"/>
            <ac:spMk id="2" creationId="{E3D5479C-6678-4D83-B232-43EEBA68E5EE}"/>
          </ac:spMkLst>
        </pc:spChg>
        <pc:spChg chg="mod">
          <ac:chgData name=" " userId="cf0b83b54c4bac9f" providerId="LiveId" clId="{67797E71-5503-41F3-BC56-7B7AD4273187}" dt="2020-11-08T17:28:50.983" v="4441" actId="20577"/>
          <ac:spMkLst>
            <pc:docMk/>
            <pc:sldMk cId="2833405252" sldId="268"/>
            <ac:spMk id="3" creationId="{7F869DBE-8F8B-49CE-9879-0871DD8914D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112494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39BA65-7A33-441D-B12B-BD8198472FFF}" type="datetimeFigureOut">
              <a:rPr lang="en-GB" smtClean="0"/>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323225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628044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69386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3458991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836252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1241501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2033643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823193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372005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185802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39BA65-7A33-441D-B12B-BD8198472FFF}" type="datetimeFigureOut">
              <a:rPr lang="en-GB" smtClean="0"/>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3655234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39BA65-7A33-441D-B12B-BD8198472FFF}" type="datetimeFigureOut">
              <a:rPr lang="en-GB" smtClean="0"/>
              <a:t>09/11/2020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400694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180674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196775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339BA65-7A33-441D-B12B-BD8198472FFF}" type="datetimeFigureOut">
              <a:rPr lang="en-GB" smtClean="0"/>
              <a:t>09/11/2020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276382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39BA65-7A33-441D-B12B-BD8198472FFF}" type="datetimeFigureOut">
              <a:rPr lang="en-GB" smtClean="0"/>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BA2DBA-5EEE-417A-BC88-AFBF98D20110}" type="slidenum">
              <a:rPr lang="en-GB" smtClean="0"/>
              <a:t>‹#›</a:t>
            </a:fld>
            <a:endParaRPr lang="en-GB"/>
          </a:p>
        </p:txBody>
      </p:sp>
    </p:spTree>
    <p:extLst>
      <p:ext uri="{BB962C8B-B14F-4D97-AF65-F5344CB8AC3E}">
        <p14:creationId xmlns:p14="http://schemas.microsoft.com/office/powerpoint/2010/main" val="213718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339BA65-7A33-441D-B12B-BD8198472FFF}" type="datetimeFigureOut">
              <a:rPr lang="en-GB" smtClean="0"/>
              <a:t>09/11/2020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3BA2DBA-5EEE-417A-BC88-AFBF98D20110}" type="slidenum">
              <a:rPr lang="en-GB" smtClean="0"/>
              <a:t>‹#›</a:t>
            </a:fld>
            <a:endParaRPr lang="en-GB"/>
          </a:p>
        </p:txBody>
      </p:sp>
    </p:spTree>
    <p:extLst>
      <p:ext uri="{BB962C8B-B14F-4D97-AF65-F5344CB8AC3E}">
        <p14:creationId xmlns:p14="http://schemas.microsoft.com/office/powerpoint/2010/main" val="67469402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7D4DD-B463-4DB1-97B0-CBC174E05364}"/>
              </a:ext>
            </a:extLst>
          </p:cNvPr>
          <p:cNvSpPr>
            <a:spLocks noGrp="1"/>
          </p:cNvSpPr>
          <p:nvPr>
            <p:ph type="ctrTitle"/>
          </p:nvPr>
        </p:nvSpPr>
        <p:spPr/>
        <p:txBody>
          <a:bodyPr/>
          <a:lstStyle/>
          <a:p>
            <a:r>
              <a:rPr lang="en-GB" sz="5400" dirty="0"/>
              <a:t>POPULISM AND BREXIT. A UNITED KINGDOM IN CRISIS?</a:t>
            </a:r>
          </a:p>
        </p:txBody>
      </p:sp>
      <p:sp>
        <p:nvSpPr>
          <p:cNvPr id="3" name="Subtitle 2">
            <a:extLst>
              <a:ext uri="{FF2B5EF4-FFF2-40B4-BE49-F238E27FC236}">
                <a16:creationId xmlns:a16="http://schemas.microsoft.com/office/drawing/2014/main" id="{ABE6F111-AB68-4B22-8527-33A665131E7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526382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33823-B591-4438-8F53-25D5793A8E9A}"/>
              </a:ext>
            </a:extLst>
          </p:cNvPr>
          <p:cNvSpPr>
            <a:spLocks noGrp="1"/>
          </p:cNvSpPr>
          <p:nvPr>
            <p:ph type="title"/>
          </p:nvPr>
        </p:nvSpPr>
        <p:spPr/>
        <p:txBody>
          <a:bodyPr/>
          <a:lstStyle/>
          <a:p>
            <a:r>
              <a:rPr lang="en-GB" dirty="0"/>
              <a:t>Why Did the Remain Campaign Lose: Aftermath</a:t>
            </a:r>
          </a:p>
        </p:txBody>
      </p:sp>
      <p:sp>
        <p:nvSpPr>
          <p:cNvPr id="3" name="Content Placeholder 2">
            <a:extLst>
              <a:ext uri="{FF2B5EF4-FFF2-40B4-BE49-F238E27FC236}">
                <a16:creationId xmlns:a16="http://schemas.microsoft.com/office/drawing/2014/main" id="{1F50F250-4220-42EB-B3FB-0268445BB827}"/>
              </a:ext>
            </a:extLst>
          </p:cNvPr>
          <p:cNvSpPr>
            <a:spLocks noGrp="1"/>
          </p:cNvSpPr>
          <p:nvPr>
            <p:ph idx="1"/>
          </p:nvPr>
        </p:nvSpPr>
        <p:spPr/>
        <p:txBody>
          <a:bodyPr>
            <a:normAutofit fontScale="92500" lnSpcReduction="20000"/>
          </a:bodyPr>
          <a:lstStyle/>
          <a:p>
            <a:r>
              <a:rPr lang="en-GB" dirty="0"/>
              <a:t>Excessive focus on facts and figures failed to cut through to voters.</a:t>
            </a:r>
          </a:p>
          <a:p>
            <a:endParaRPr lang="en-GB" dirty="0"/>
          </a:p>
          <a:p>
            <a:pPr marL="0" indent="0">
              <a:buNone/>
            </a:pPr>
            <a:endParaRPr lang="en-GB" dirty="0"/>
          </a:p>
          <a:p>
            <a:r>
              <a:rPr lang="en-GB" dirty="0"/>
              <a:t>Failure to Articulate a ‘positive’ vision for European Membership.</a:t>
            </a:r>
          </a:p>
          <a:p>
            <a:endParaRPr lang="en-GB" dirty="0"/>
          </a:p>
          <a:p>
            <a:r>
              <a:rPr lang="en-GB" dirty="0"/>
              <a:t>Seen to represent ‘The Establishment’ </a:t>
            </a:r>
          </a:p>
          <a:p>
            <a:endParaRPr lang="en-GB" dirty="0"/>
          </a:p>
          <a:p>
            <a:endParaRPr lang="en-GB" dirty="0"/>
          </a:p>
          <a:p>
            <a:r>
              <a:rPr lang="en-GB" dirty="0"/>
              <a:t>Failed to understand the potency of Identity Politics (Common to centre and centre-left Liberal parties in Europe)</a:t>
            </a:r>
          </a:p>
          <a:p>
            <a:endParaRPr lang="en-GB" dirty="0"/>
          </a:p>
          <a:p>
            <a:r>
              <a:rPr lang="en-GB" dirty="0"/>
              <a:t>Deep problem with the EU more generally?</a:t>
            </a:r>
          </a:p>
        </p:txBody>
      </p:sp>
    </p:spTree>
    <p:extLst>
      <p:ext uri="{BB962C8B-B14F-4D97-AF65-F5344CB8AC3E}">
        <p14:creationId xmlns:p14="http://schemas.microsoft.com/office/powerpoint/2010/main" val="267663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DA25F-4039-459C-B317-2148AD8BB32A}"/>
              </a:ext>
            </a:extLst>
          </p:cNvPr>
          <p:cNvSpPr>
            <a:spLocks noGrp="1"/>
          </p:cNvSpPr>
          <p:nvPr>
            <p:ph type="title"/>
          </p:nvPr>
        </p:nvSpPr>
        <p:spPr/>
        <p:txBody>
          <a:bodyPr/>
          <a:lstStyle/>
          <a:p>
            <a:r>
              <a:rPr lang="en-GB" dirty="0"/>
              <a:t>Implications for the UK Future</a:t>
            </a:r>
          </a:p>
        </p:txBody>
      </p:sp>
      <p:sp>
        <p:nvSpPr>
          <p:cNvPr id="3" name="Content Placeholder 2">
            <a:extLst>
              <a:ext uri="{FF2B5EF4-FFF2-40B4-BE49-F238E27FC236}">
                <a16:creationId xmlns:a16="http://schemas.microsoft.com/office/drawing/2014/main" id="{0498EB41-2A1B-47F1-8668-FC1D2C041D5C}"/>
              </a:ext>
            </a:extLst>
          </p:cNvPr>
          <p:cNvSpPr>
            <a:spLocks noGrp="1"/>
          </p:cNvSpPr>
          <p:nvPr>
            <p:ph idx="1"/>
          </p:nvPr>
        </p:nvSpPr>
        <p:spPr/>
        <p:txBody>
          <a:bodyPr/>
          <a:lstStyle/>
          <a:p>
            <a:r>
              <a:rPr lang="en-GB" dirty="0"/>
              <a:t>Economic Separation of Northern Ireland from United Kingdom: United Ireland.</a:t>
            </a:r>
          </a:p>
          <a:p>
            <a:endParaRPr lang="en-GB" dirty="0"/>
          </a:p>
          <a:p>
            <a:r>
              <a:rPr lang="en-GB" dirty="0"/>
              <a:t>Scottish Independence: Scotland Voted 62% remain and dragged out of the EU against its will. Huge surge for independence in Scotland.</a:t>
            </a:r>
          </a:p>
          <a:p>
            <a:endParaRPr lang="en-GB" dirty="0"/>
          </a:p>
          <a:p>
            <a:endParaRPr lang="en-GB" dirty="0"/>
          </a:p>
          <a:p>
            <a:r>
              <a:rPr lang="en-GB" dirty="0"/>
              <a:t>‘England Alone’.  Diplomatic isolation- especially since Trump lost. </a:t>
            </a:r>
          </a:p>
        </p:txBody>
      </p:sp>
    </p:spTree>
    <p:extLst>
      <p:ext uri="{BB962C8B-B14F-4D97-AF65-F5344CB8AC3E}">
        <p14:creationId xmlns:p14="http://schemas.microsoft.com/office/powerpoint/2010/main" val="3302497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68F69-A30E-4B61-BCB1-7E4731AB195B}"/>
              </a:ext>
            </a:extLst>
          </p:cNvPr>
          <p:cNvSpPr>
            <a:spLocks noGrp="1"/>
          </p:cNvSpPr>
          <p:nvPr>
            <p:ph type="title"/>
          </p:nvPr>
        </p:nvSpPr>
        <p:spPr/>
        <p:txBody>
          <a:bodyPr/>
          <a:lstStyle/>
          <a:p>
            <a:r>
              <a:rPr lang="en-GB" dirty="0"/>
              <a:t>Populist ‘nexus’ in Europe</a:t>
            </a:r>
          </a:p>
        </p:txBody>
      </p:sp>
      <p:sp>
        <p:nvSpPr>
          <p:cNvPr id="3" name="Content Placeholder 2">
            <a:extLst>
              <a:ext uri="{FF2B5EF4-FFF2-40B4-BE49-F238E27FC236}">
                <a16:creationId xmlns:a16="http://schemas.microsoft.com/office/drawing/2014/main" id="{36DA2BAD-1905-434C-99C7-22072EB6FF55}"/>
              </a:ext>
            </a:extLst>
          </p:cNvPr>
          <p:cNvSpPr>
            <a:spLocks noGrp="1"/>
          </p:cNvSpPr>
          <p:nvPr>
            <p:ph idx="1"/>
          </p:nvPr>
        </p:nvSpPr>
        <p:spPr/>
        <p:txBody>
          <a:bodyPr/>
          <a:lstStyle/>
          <a:p>
            <a:r>
              <a:rPr lang="en-GB" dirty="0"/>
              <a:t>Rise of Populist Leaders across Europe- </a:t>
            </a:r>
            <a:r>
              <a:rPr lang="en-GB" dirty="0" err="1"/>
              <a:t>Orban</a:t>
            </a:r>
            <a:r>
              <a:rPr lang="en-GB" dirty="0"/>
              <a:t>, Law and Justice Party in Poland. </a:t>
            </a:r>
          </a:p>
          <a:p>
            <a:endParaRPr lang="en-GB" dirty="0"/>
          </a:p>
          <a:p>
            <a:endParaRPr lang="en-GB" dirty="0"/>
          </a:p>
          <a:p>
            <a:endParaRPr lang="en-GB" dirty="0"/>
          </a:p>
          <a:p>
            <a:r>
              <a:rPr lang="en-GB" dirty="0"/>
              <a:t>Movement of the ‘Overton Window’ to the right, previously ‘fringe’ parties like the AFD and VOX becoming mainstreamed. </a:t>
            </a:r>
          </a:p>
          <a:p>
            <a:endParaRPr lang="en-GB" dirty="0"/>
          </a:p>
          <a:p>
            <a:endParaRPr lang="en-GB" dirty="0"/>
          </a:p>
          <a:p>
            <a:r>
              <a:rPr lang="en-GB" dirty="0"/>
              <a:t>‘Backwards movement’ for rights in some countries. </a:t>
            </a:r>
          </a:p>
        </p:txBody>
      </p:sp>
    </p:spTree>
    <p:extLst>
      <p:ext uri="{BB962C8B-B14F-4D97-AF65-F5344CB8AC3E}">
        <p14:creationId xmlns:p14="http://schemas.microsoft.com/office/powerpoint/2010/main" val="3421448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5479C-6678-4D83-B232-43EEBA68E5EE}"/>
              </a:ext>
            </a:extLst>
          </p:cNvPr>
          <p:cNvSpPr>
            <a:spLocks noGrp="1"/>
          </p:cNvSpPr>
          <p:nvPr>
            <p:ph type="title"/>
          </p:nvPr>
        </p:nvSpPr>
        <p:spPr/>
        <p:txBody>
          <a:bodyPr/>
          <a:lstStyle/>
          <a:p>
            <a:r>
              <a:rPr lang="en-GB" dirty="0"/>
              <a:t>Discussion Question: Right Wing Populism in YOUR country.</a:t>
            </a:r>
          </a:p>
        </p:txBody>
      </p:sp>
      <p:sp>
        <p:nvSpPr>
          <p:cNvPr id="3" name="Content Placeholder 2">
            <a:extLst>
              <a:ext uri="{FF2B5EF4-FFF2-40B4-BE49-F238E27FC236}">
                <a16:creationId xmlns:a16="http://schemas.microsoft.com/office/drawing/2014/main" id="{7F869DBE-8F8B-49CE-9879-0871DD8914D3}"/>
              </a:ext>
            </a:extLst>
          </p:cNvPr>
          <p:cNvSpPr>
            <a:spLocks noGrp="1"/>
          </p:cNvSpPr>
          <p:nvPr>
            <p:ph idx="1"/>
          </p:nvPr>
        </p:nvSpPr>
        <p:spPr/>
        <p:txBody>
          <a:bodyPr>
            <a:normAutofit fontScale="92500" lnSpcReduction="20000"/>
          </a:bodyPr>
          <a:lstStyle/>
          <a:p>
            <a:r>
              <a:rPr lang="en-GB" dirty="0"/>
              <a:t>Right wing Populism in the Brexit referendum involved, at least partially,  using identity politics to create an emotive ‘Us vs Them’ mentality between ‘the people’ and ‘outsiders’ (minorities, academics, liberals), who did not share the ‘values’ of the British heartland. Can you identify such  populist trends in the politics of your  own countries? How do they affect politics in your country?</a:t>
            </a:r>
          </a:p>
          <a:p>
            <a:endParaRPr lang="en-GB" dirty="0"/>
          </a:p>
          <a:p>
            <a:endParaRPr lang="en-GB" dirty="0"/>
          </a:p>
          <a:p>
            <a:r>
              <a:rPr lang="en-GB" dirty="0"/>
              <a:t>Populist argument often seeks to devalue facts and reason in favour of emotions and identity. Are human beings naturally driven more by emotion than reason, and can populists be challenged? If so, How? </a:t>
            </a:r>
          </a:p>
          <a:p>
            <a:endParaRPr lang="en-GB" dirty="0"/>
          </a:p>
          <a:p>
            <a:endParaRPr lang="en-GB" dirty="0"/>
          </a:p>
          <a:p>
            <a:pPr marL="0" indent="0">
              <a:buNone/>
            </a:pPr>
            <a:r>
              <a:rPr lang="en-GB" dirty="0"/>
              <a:t> </a:t>
            </a:r>
          </a:p>
        </p:txBody>
      </p:sp>
    </p:spTree>
    <p:extLst>
      <p:ext uri="{BB962C8B-B14F-4D97-AF65-F5344CB8AC3E}">
        <p14:creationId xmlns:p14="http://schemas.microsoft.com/office/powerpoint/2010/main" val="283340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8E9C-25AD-4D2E-BE17-981D62D02456}"/>
              </a:ext>
            </a:extLst>
          </p:cNvPr>
          <p:cNvSpPr>
            <a:spLocks noGrp="1"/>
          </p:cNvSpPr>
          <p:nvPr>
            <p:ph type="title"/>
          </p:nvPr>
        </p:nvSpPr>
        <p:spPr/>
        <p:txBody>
          <a:bodyPr/>
          <a:lstStyle/>
          <a:p>
            <a:r>
              <a:rPr lang="en-GB" dirty="0"/>
              <a:t>BACKGROUND INFLUENCES</a:t>
            </a:r>
          </a:p>
        </p:txBody>
      </p:sp>
      <p:sp>
        <p:nvSpPr>
          <p:cNvPr id="3" name="Content Placeholder 2">
            <a:extLst>
              <a:ext uri="{FF2B5EF4-FFF2-40B4-BE49-F238E27FC236}">
                <a16:creationId xmlns:a16="http://schemas.microsoft.com/office/drawing/2014/main" id="{D60D6AEB-38AD-44B2-9A5A-A7C142104A03}"/>
              </a:ext>
            </a:extLst>
          </p:cNvPr>
          <p:cNvSpPr>
            <a:spLocks noGrp="1"/>
          </p:cNvSpPr>
          <p:nvPr>
            <p:ph idx="1"/>
          </p:nvPr>
        </p:nvSpPr>
        <p:spPr/>
        <p:txBody>
          <a:bodyPr>
            <a:normAutofit/>
          </a:bodyPr>
          <a:lstStyle/>
          <a:p>
            <a:r>
              <a:rPr lang="en-GB" dirty="0"/>
              <a:t>Globalisation/ Collapse of Manufacturing: Movement of Manufacturing and High-Skilled Manual Jobs to cheaper countries</a:t>
            </a:r>
          </a:p>
          <a:p>
            <a:r>
              <a:rPr lang="en-GB" dirty="0"/>
              <a:t>Financial Crisis (2008)- Collapse of Global Financial System. Caused by Excessive risk-taking by banks for profit, destroyed trust in ‘The Establishment’.</a:t>
            </a:r>
          </a:p>
          <a:p>
            <a:r>
              <a:rPr lang="en-GB" dirty="0"/>
              <a:t>Multiculturalism/Migration Crisis: Refugees from Middle East moved into mainland Europe in their millions. Challenges to Social Cohesion, Racism, and Fear across Europe. </a:t>
            </a:r>
          </a:p>
          <a:p>
            <a:r>
              <a:rPr lang="en-GB" dirty="0"/>
              <a:t>Euroscepticism- Britain always a ‘reluctant’ Member of the wider European project. </a:t>
            </a:r>
          </a:p>
        </p:txBody>
      </p:sp>
    </p:spTree>
    <p:extLst>
      <p:ext uri="{BB962C8B-B14F-4D97-AF65-F5344CB8AC3E}">
        <p14:creationId xmlns:p14="http://schemas.microsoft.com/office/powerpoint/2010/main" val="198769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572FC-0E95-4F55-BFB3-EAFDF1049CF9}"/>
              </a:ext>
            </a:extLst>
          </p:cNvPr>
          <p:cNvSpPr>
            <a:spLocks noGrp="1"/>
          </p:cNvSpPr>
          <p:nvPr>
            <p:ph type="title"/>
          </p:nvPr>
        </p:nvSpPr>
        <p:spPr/>
        <p:txBody>
          <a:bodyPr/>
          <a:lstStyle/>
          <a:p>
            <a:r>
              <a:rPr lang="en-GB" dirty="0"/>
              <a:t>Right Wing Populism.</a:t>
            </a:r>
          </a:p>
        </p:txBody>
      </p:sp>
      <p:sp>
        <p:nvSpPr>
          <p:cNvPr id="3" name="Content Placeholder 2">
            <a:extLst>
              <a:ext uri="{FF2B5EF4-FFF2-40B4-BE49-F238E27FC236}">
                <a16:creationId xmlns:a16="http://schemas.microsoft.com/office/drawing/2014/main" id="{EA4CA06C-728B-4619-9FFF-D5A808EC722B}"/>
              </a:ext>
            </a:extLst>
          </p:cNvPr>
          <p:cNvSpPr>
            <a:spLocks noGrp="1"/>
          </p:cNvSpPr>
          <p:nvPr>
            <p:ph idx="1"/>
          </p:nvPr>
        </p:nvSpPr>
        <p:spPr/>
        <p:txBody>
          <a:bodyPr/>
          <a:lstStyle/>
          <a:p>
            <a:r>
              <a:rPr lang="en-GB" dirty="0"/>
              <a:t>Combines Right-Wing Politics with Populism.</a:t>
            </a:r>
          </a:p>
          <a:p>
            <a:endParaRPr lang="en-GB" dirty="0"/>
          </a:p>
          <a:p>
            <a:r>
              <a:rPr lang="en-GB" dirty="0"/>
              <a:t>Speaks for ‘The Common People’ against an ‘Elite’. </a:t>
            </a:r>
          </a:p>
          <a:p>
            <a:endParaRPr lang="en-GB" dirty="0"/>
          </a:p>
          <a:p>
            <a:r>
              <a:rPr lang="en-GB" dirty="0"/>
              <a:t>In Right Wing Populism, this elite usually refers to ‘Globalists’, ‘Intellectuals’, and ‘Liberals’. Perceived as against the ‘Nation’.</a:t>
            </a:r>
          </a:p>
          <a:p>
            <a:endParaRPr lang="en-GB" dirty="0"/>
          </a:p>
          <a:p>
            <a:r>
              <a:rPr lang="en-GB" dirty="0"/>
              <a:t>Heartlands, Mythologising of a glorious ‘Past’ Nation against a changing and immoral ‘</a:t>
            </a:r>
          </a:p>
        </p:txBody>
      </p:sp>
    </p:spTree>
    <p:extLst>
      <p:ext uri="{BB962C8B-B14F-4D97-AF65-F5344CB8AC3E}">
        <p14:creationId xmlns:p14="http://schemas.microsoft.com/office/powerpoint/2010/main" val="244614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3E7D4-A045-407C-A777-F54783F59C1C}"/>
              </a:ext>
            </a:extLst>
          </p:cNvPr>
          <p:cNvSpPr>
            <a:spLocks noGrp="1"/>
          </p:cNvSpPr>
          <p:nvPr>
            <p:ph type="title"/>
          </p:nvPr>
        </p:nvSpPr>
        <p:spPr/>
        <p:txBody>
          <a:bodyPr/>
          <a:lstStyle/>
          <a:p>
            <a:r>
              <a:rPr lang="en-GB" dirty="0"/>
              <a:t>HISTORY</a:t>
            </a:r>
          </a:p>
        </p:txBody>
      </p:sp>
      <p:sp>
        <p:nvSpPr>
          <p:cNvPr id="3" name="Content Placeholder 2">
            <a:extLst>
              <a:ext uri="{FF2B5EF4-FFF2-40B4-BE49-F238E27FC236}">
                <a16:creationId xmlns:a16="http://schemas.microsoft.com/office/drawing/2014/main" id="{F4B9134F-2D5F-4F20-B39C-5AA4B3A3136E}"/>
              </a:ext>
            </a:extLst>
          </p:cNvPr>
          <p:cNvSpPr>
            <a:spLocks noGrp="1"/>
          </p:cNvSpPr>
          <p:nvPr>
            <p:ph idx="1"/>
          </p:nvPr>
        </p:nvSpPr>
        <p:spPr/>
        <p:txBody>
          <a:bodyPr>
            <a:normAutofit lnSpcReduction="10000"/>
          </a:bodyPr>
          <a:lstStyle/>
          <a:p>
            <a:r>
              <a:rPr lang="en-GB" dirty="0"/>
              <a:t>UK Conservative Party divided between Eurosceptics and Europhiles.</a:t>
            </a:r>
          </a:p>
          <a:p>
            <a:endParaRPr lang="en-GB" dirty="0"/>
          </a:p>
          <a:p>
            <a:r>
              <a:rPr lang="en-GB" dirty="0"/>
              <a:t>Cameron, ‘moderate conservative’, sought to ‘renegotiate’ </a:t>
            </a:r>
            <a:r>
              <a:rPr lang="en-GB" dirty="0" err="1"/>
              <a:t>Britains</a:t>
            </a:r>
            <a:r>
              <a:rPr lang="en-GB" dirty="0"/>
              <a:t> relationship with the EU but did not return with enough concessions to placate his party.</a:t>
            </a:r>
          </a:p>
          <a:p>
            <a:endParaRPr lang="en-GB" dirty="0"/>
          </a:p>
          <a:p>
            <a:r>
              <a:rPr lang="en-GB" dirty="0"/>
              <a:t>Prime Minister Cameron (believing he would win) held the referendum in order to United the Party, and to see off the threat of UKIP (Nigel Farage)</a:t>
            </a:r>
          </a:p>
          <a:p>
            <a:endParaRPr lang="en-GB" dirty="0"/>
          </a:p>
          <a:p>
            <a:r>
              <a:rPr lang="en-GB" dirty="0"/>
              <a:t>At this point, the vast majority of Brits favoured staying in the EU.</a:t>
            </a:r>
          </a:p>
        </p:txBody>
      </p:sp>
    </p:spTree>
    <p:extLst>
      <p:ext uri="{BB962C8B-B14F-4D97-AF65-F5344CB8AC3E}">
        <p14:creationId xmlns:p14="http://schemas.microsoft.com/office/powerpoint/2010/main" val="14941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154A4-D9E4-45B1-BB5F-91C9A9D07958}"/>
              </a:ext>
            </a:extLst>
          </p:cNvPr>
          <p:cNvSpPr>
            <a:spLocks noGrp="1"/>
          </p:cNvSpPr>
          <p:nvPr>
            <p:ph type="title"/>
          </p:nvPr>
        </p:nvSpPr>
        <p:spPr/>
        <p:txBody>
          <a:bodyPr/>
          <a:lstStyle/>
          <a:p>
            <a:r>
              <a:rPr lang="en-GB" dirty="0"/>
              <a:t>Results.</a:t>
            </a:r>
          </a:p>
        </p:txBody>
      </p:sp>
      <p:sp>
        <p:nvSpPr>
          <p:cNvPr id="3" name="Content Placeholder 2">
            <a:extLst>
              <a:ext uri="{FF2B5EF4-FFF2-40B4-BE49-F238E27FC236}">
                <a16:creationId xmlns:a16="http://schemas.microsoft.com/office/drawing/2014/main" id="{DA772F38-DDA0-4BF2-9298-073053CFE66C}"/>
              </a:ext>
            </a:extLst>
          </p:cNvPr>
          <p:cNvSpPr>
            <a:spLocks noGrp="1"/>
          </p:cNvSpPr>
          <p:nvPr>
            <p:ph idx="1"/>
          </p:nvPr>
        </p:nvSpPr>
        <p:spPr/>
        <p:txBody>
          <a:bodyPr/>
          <a:lstStyle/>
          <a:p>
            <a:r>
              <a:rPr lang="en-GB" dirty="0"/>
              <a:t>52 % Leave, 48 % Remain.</a:t>
            </a:r>
          </a:p>
          <a:p>
            <a:pPr marL="0" indent="0">
              <a:buNone/>
            </a:pPr>
            <a:endParaRPr lang="en-GB" dirty="0"/>
          </a:p>
          <a:p>
            <a:r>
              <a:rPr lang="en-GB" dirty="0"/>
              <a:t>Male:54-46% Leave. Female 51-49%. </a:t>
            </a:r>
            <a:r>
              <a:rPr lang="en-GB"/>
              <a:t>To remain. </a:t>
            </a:r>
            <a:endParaRPr lang="en-GB" dirty="0"/>
          </a:p>
          <a:p>
            <a:endParaRPr lang="en-GB" dirty="0"/>
          </a:p>
          <a:p>
            <a:r>
              <a:rPr lang="en-GB" dirty="0"/>
              <a:t>Over 65 :65% Leave</a:t>
            </a:r>
          </a:p>
          <a:p>
            <a:endParaRPr lang="en-GB" dirty="0"/>
          </a:p>
          <a:p>
            <a:r>
              <a:rPr lang="en-GB" dirty="0"/>
              <a:t>18-24: 81-19 % Remain</a:t>
            </a:r>
          </a:p>
        </p:txBody>
      </p:sp>
    </p:spTree>
    <p:extLst>
      <p:ext uri="{BB962C8B-B14F-4D97-AF65-F5344CB8AC3E}">
        <p14:creationId xmlns:p14="http://schemas.microsoft.com/office/powerpoint/2010/main" val="1162467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B2DAD-6838-4E2B-87F3-41F31AEF576D}"/>
              </a:ext>
            </a:extLst>
          </p:cNvPr>
          <p:cNvSpPr>
            <a:spLocks noGrp="1"/>
          </p:cNvSpPr>
          <p:nvPr>
            <p:ph type="title"/>
          </p:nvPr>
        </p:nvSpPr>
        <p:spPr/>
        <p:txBody>
          <a:bodyPr/>
          <a:lstStyle/>
          <a:p>
            <a:r>
              <a:rPr lang="en-GB" dirty="0"/>
              <a:t>Consequences.</a:t>
            </a:r>
          </a:p>
        </p:txBody>
      </p:sp>
      <p:sp>
        <p:nvSpPr>
          <p:cNvPr id="3" name="Content Placeholder 2">
            <a:extLst>
              <a:ext uri="{FF2B5EF4-FFF2-40B4-BE49-F238E27FC236}">
                <a16:creationId xmlns:a16="http://schemas.microsoft.com/office/drawing/2014/main" id="{E4E06379-A023-450A-86D6-8C41B5F2DE62}"/>
              </a:ext>
            </a:extLst>
          </p:cNvPr>
          <p:cNvSpPr>
            <a:spLocks noGrp="1"/>
          </p:cNvSpPr>
          <p:nvPr>
            <p:ph idx="1"/>
          </p:nvPr>
        </p:nvSpPr>
        <p:spPr/>
        <p:txBody>
          <a:bodyPr/>
          <a:lstStyle/>
          <a:p>
            <a:r>
              <a:rPr lang="en-GB" dirty="0"/>
              <a:t>Brits to lose European Citizenship and Right to Free Movement. Europeans lose the right to move to the UK.</a:t>
            </a:r>
          </a:p>
          <a:p>
            <a:endParaRPr lang="en-GB" dirty="0"/>
          </a:p>
          <a:p>
            <a:endParaRPr lang="en-GB" dirty="0"/>
          </a:p>
          <a:p>
            <a:r>
              <a:rPr lang="en-GB" dirty="0"/>
              <a:t>Trade and customs barriers erected between the EU and UK. Huge implications for mutual recognition, standards, etc. </a:t>
            </a:r>
          </a:p>
          <a:p>
            <a:pPr marL="0" indent="0">
              <a:buNone/>
            </a:pPr>
            <a:endParaRPr lang="en-GB" dirty="0"/>
          </a:p>
          <a:p>
            <a:r>
              <a:rPr lang="en-GB" dirty="0"/>
              <a:t>Brits to lose protection of European legal system.</a:t>
            </a:r>
          </a:p>
          <a:p>
            <a:endParaRPr lang="en-GB" dirty="0"/>
          </a:p>
          <a:p>
            <a:r>
              <a:rPr lang="en-GB" dirty="0"/>
              <a:t>Still no deal at this stage- could be further damage. </a:t>
            </a:r>
          </a:p>
          <a:p>
            <a:endParaRPr lang="en-GB" dirty="0"/>
          </a:p>
        </p:txBody>
      </p:sp>
    </p:spTree>
    <p:extLst>
      <p:ext uri="{BB962C8B-B14F-4D97-AF65-F5344CB8AC3E}">
        <p14:creationId xmlns:p14="http://schemas.microsoft.com/office/powerpoint/2010/main" val="4318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F928A-9A18-433E-9784-8F8E8C89DC0F}"/>
              </a:ext>
            </a:extLst>
          </p:cNvPr>
          <p:cNvSpPr>
            <a:spLocks noGrp="1"/>
          </p:cNvSpPr>
          <p:nvPr>
            <p:ph type="title"/>
          </p:nvPr>
        </p:nvSpPr>
        <p:spPr/>
        <p:txBody>
          <a:bodyPr/>
          <a:lstStyle/>
          <a:p>
            <a:r>
              <a:rPr lang="en-GB" dirty="0"/>
              <a:t>LEAVE CAMPAIGN.</a:t>
            </a:r>
          </a:p>
        </p:txBody>
      </p:sp>
      <p:sp>
        <p:nvSpPr>
          <p:cNvPr id="3" name="Content Placeholder 2">
            <a:extLst>
              <a:ext uri="{FF2B5EF4-FFF2-40B4-BE49-F238E27FC236}">
                <a16:creationId xmlns:a16="http://schemas.microsoft.com/office/drawing/2014/main" id="{9546CCA3-5B18-4678-9DF5-B15FBE33205D}"/>
              </a:ext>
            </a:extLst>
          </p:cNvPr>
          <p:cNvSpPr>
            <a:spLocks noGrp="1"/>
          </p:cNvSpPr>
          <p:nvPr>
            <p:ph idx="1"/>
          </p:nvPr>
        </p:nvSpPr>
        <p:spPr/>
        <p:txBody>
          <a:bodyPr/>
          <a:lstStyle/>
          <a:p>
            <a:r>
              <a:rPr lang="en-GB" dirty="0"/>
              <a:t>Two Campaigns: Vote Leave (Official) and Leave.EU (Farage, Unofficial)</a:t>
            </a:r>
          </a:p>
          <a:p>
            <a:endParaRPr lang="en-GB" dirty="0"/>
          </a:p>
          <a:p>
            <a:endParaRPr lang="en-GB" dirty="0"/>
          </a:p>
          <a:p>
            <a:endParaRPr lang="en-GB" dirty="0"/>
          </a:p>
          <a:p>
            <a:r>
              <a:rPr lang="en-GB" dirty="0"/>
              <a:t>Vote Leave focused on the Politer Arguments, leaving Leave.EU to go for a harder, ‘cultural nationalist’ approach to the vote. Vote Leave led by Dominic Cummings, now Chief Strategist to Boris Johnson, and many argue to be the real Prime Minister.</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1397896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11403-F5D1-4094-A446-C008155C81E1}"/>
              </a:ext>
            </a:extLst>
          </p:cNvPr>
          <p:cNvSpPr>
            <a:spLocks noGrp="1"/>
          </p:cNvSpPr>
          <p:nvPr>
            <p:ph type="title"/>
          </p:nvPr>
        </p:nvSpPr>
        <p:spPr/>
        <p:txBody>
          <a:bodyPr/>
          <a:lstStyle/>
          <a:p>
            <a:r>
              <a:rPr lang="en-GB" dirty="0"/>
              <a:t>How did Leave Win? What Lessons for Politics</a:t>
            </a:r>
          </a:p>
        </p:txBody>
      </p:sp>
      <p:sp>
        <p:nvSpPr>
          <p:cNvPr id="3" name="Content Placeholder 2">
            <a:extLst>
              <a:ext uri="{FF2B5EF4-FFF2-40B4-BE49-F238E27FC236}">
                <a16:creationId xmlns:a16="http://schemas.microsoft.com/office/drawing/2014/main" id="{5CE405D4-E548-4A79-B676-4D9D2FBCE5C6}"/>
              </a:ext>
            </a:extLst>
          </p:cNvPr>
          <p:cNvSpPr>
            <a:spLocks noGrp="1"/>
          </p:cNvSpPr>
          <p:nvPr>
            <p:ph idx="1"/>
          </p:nvPr>
        </p:nvSpPr>
        <p:spPr/>
        <p:txBody>
          <a:bodyPr/>
          <a:lstStyle/>
          <a:p>
            <a:r>
              <a:rPr lang="en-GB" dirty="0"/>
              <a:t>Short, Simple, EMOTIVE slogans. ‘Take Back Control’, encompassed the nationalist, ‘heartlands’ message in the Leave campaign and appealed particularly to elderly voters, particularly those with a view of British Exceptionalism. </a:t>
            </a:r>
          </a:p>
          <a:p>
            <a:r>
              <a:rPr lang="en-GB" dirty="0"/>
              <a:t>Focus on elderly voters, who shared these nationalist sentiments and were MORE LIKELY TO VOTE.</a:t>
            </a:r>
          </a:p>
          <a:p>
            <a:r>
              <a:rPr lang="en-GB" dirty="0"/>
              <a:t>Anti-Elitist, Populist ‘Insurgent’ Message Anti-Knowledge Message. Michael Gove ‘The People have Had enough of Experts’. </a:t>
            </a:r>
          </a:p>
          <a:p>
            <a:r>
              <a:rPr lang="en-GB" dirty="0"/>
              <a:t>This reduced the importance of factual accuracy</a:t>
            </a:r>
          </a:p>
          <a:p>
            <a:r>
              <a:rPr lang="en-GB" dirty="0"/>
              <a:t>British Exceptionalism and references to ‘The Blitz’ and other wartime romance. </a:t>
            </a:r>
          </a:p>
          <a:p>
            <a:pPr marL="0" indent="0">
              <a:buNone/>
            </a:pPr>
            <a:endParaRPr lang="en-GB" dirty="0"/>
          </a:p>
        </p:txBody>
      </p:sp>
    </p:spTree>
    <p:extLst>
      <p:ext uri="{BB962C8B-B14F-4D97-AF65-F5344CB8AC3E}">
        <p14:creationId xmlns:p14="http://schemas.microsoft.com/office/powerpoint/2010/main" val="250381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2E6D0F-5339-46E6-BB52-682DB26D96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925" y="554355"/>
            <a:ext cx="8858250" cy="5314950"/>
          </a:xfrm>
          <a:prstGeom prst="rect">
            <a:avLst/>
          </a:prstGeom>
        </p:spPr>
      </p:pic>
    </p:spTree>
    <p:extLst>
      <p:ext uri="{BB962C8B-B14F-4D97-AF65-F5344CB8AC3E}">
        <p14:creationId xmlns:p14="http://schemas.microsoft.com/office/powerpoint/2010/main" val="1031909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1523</TotalTime>
  <Words>825</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POPULISM AND BREXIT. A UNITED KINGDOM IN CRISIS?</vt:lpstr>
      <vt:lpstr>BACKGROUND INFLUENCES</vt:lpstr>
      <vt:lpstr>Right Wing Populism.</vt:lpstr>
      <vt:lpstr>HISTORY</vt:lpstr>
      <vt:lpstr>Results.</vt:lpstr>
      <vt:lpstr>Consequences.</vt:lpstr>
      <vt:lpstr>LEAVE CAMPAIGN.</vt:lpstr>
      <vt:lpstr>How did Leave Win? What Lessons for Politics</vt:lpstr>
      <vt:lpstr>PowerPoint Presentation</vt:lpstr>
      <vt:lpstr>Why Did the Remain Campaign Lose: Aftermath</vt:lpstr>
      <vt:lpstr>Implications for the UK Future</vt:lpstr>
      <vt:lpstr>Populist ‘nexus’ in Europe</vt:lpstr>
      <vt:lpstr>Discussion Question: Right Wing Populism in YOUR country.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12</cp:revision>
  <dcterms:created xsi:type="dcterms:W3CDTF">2020-11-05T10:33:24Z</dcterms:created>
  <dcterms:modified xsi:type="dcterms:W3CDTF">2020-11-09T11:23:55Z</dcterms:modified>
</cp:coreProperties>
</file>