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1" r:id="rId3"/>
    <p:sldId id="262" r:id="rId4"/>
    <p:sldId id="263" r:id="rId5"/>
    <p:sldId id="264" r:id="rId6"/>
    <p:sldId id="257" r:id="rId7"/>
    <p:sldId id="258" r:id="rId8"/>
    <p:sldId id="259" r:id="rId9"/>
    <p:sldId id="260"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0E31EC0-8A44-46E2-9573-70C8D1E62AE7}" type="datetimeFigureOut">
              <a:rPr lang="en-GB" smtClean="0"/>
              <a:t>24/11/2020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3F396AB-8D00-4C72-95FD-411815787AAF}" type="slidenum">
              <a:rPr lang="en-GB" smtClean="0"/>
              <a:t>‹#›</a:t>
            </a:fld>
            <a:endParaRPr lang="en-GB"/>
          </a:p>
        </p:txBody>
      </p:sp>
    </p:spTree>
    <p:extLst>
      <p:ext uri="{BB962C8B-B14F-4D97-AF65-F5344CB8AC3E}">
        <p14:creationId xmlns:p14="http://schemas.microsoft.com/office/powerpoint/2010/main" val="30744131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0E31EC0-8A44-46E2-9573-70C8D1E62AE7}" type="datetimeFigureOut">
              <a:rPr lang="en-GB" smtClean="0"/>
              <a:t>24/11/2020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3F396AB-8D00-4C72-95FD-411815787AAF}" type="slidenum">
              <a:rPr lang="en-GB" smtClean="0"/>
              <a:t>‹#›</a:t>
            </a:fld>
            <a:endParaRPr lang="en-GB"/>
          </a:p>
        </p:txBody>
      </p:sp>
    </p:spTree>
    <p:extLst>
      <p:ext uri="{BB962C8B-B14F-4D97-AF65-F5344CB8AC3E}">
        <p14:creationId xmlns:p14="http://schemas.microsoft.com/office/powerpoint/2010/main" val="25892340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50E31EC0-8A44-46E2-9573-70C8D1E62AE7}" type="datetimeFigureOut">
              <a:rPr lang="en-GB" smtClean="0"/>
              <a:t>24/11/2020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3F396AB-8D00-4C72-95FD-411815787AAF}" type="slidenum">
              <a:rPr lang="en-GB" smtClean="0"/>
              <a:t>‹#›</a:t>
            </a:fld>
            <a:endParaRPr lang="en-GB"/>
          </a:p>
        </p:txBody>
      </p:sp>
    </p:spTree>
    <p:extLst>
      <p:ext uri="{BB962C8B-B14F-4D97-AF65-F5344CB8AC3E}">
        <p14:creationId xmlns:p14="http://schemas.microsoft.com/office/powerpoint/2010/main" val="5482781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50E31EC0-8A44-46E2-9573-70C8D1E62AE7}" type="datetimeFigureOut">
              <a:rPr lang="en-GB" smtClean="0"/>
              <a:t>24/11/2020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3F396AB-8D00-4C72-95FD-411815787AAF}" type="slidenum">
              <a:rPr lang="en-GB" smtClean="0"/>
              <a:t>‹#›</a:t>
            </a:fld>
            <a:endParaRPr lang="en-GB"/>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7390970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0E31EC0-8A44-46E2-9573-70C8D1E62AE7}" type="datetimeFigureOut">
              <a:rPr lang="en-GB" smtClean="0"/>
              <a:t>24/11/2020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3F396AB-8D00-4C72-95FD-411815787AAF}" type="slidenum">
              <a:rPr lang="en-GB" smtClean="0"/>
              <a:t>‹#›</a:t>
            </a:fld>
            <a:endParaRPr lang="en-GB"/>
          </a:p>
        </p:txBody>
      </p:sp>
    </p:spTree>
    <p:extLst>
      <p:ext uri="{BB962C8B-B14F-4D97-AF65-F5344CB8AC3E}">
        <p14:creationId xmlns:p14="http://schemas.microsoft.com/office/powerpoint/2010/main" val="4416188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50E31EC0-8A44-46E2-9573-70C8D1E62AE7}" type="datetimeFigureOut">
              <a:rPr lang="en-GB" smtClean="0"/>
              <a:t>24/11/2020</a:t>
            </a:fld>
            <a:endParaRPr lang="en-GB"/>
          </a:p>
        </p:txBody>
      </p:sp>
      <p:sp>
        <p:nvSpPr>
          <p:cNvPr id="4"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3F396AB-8D00-4C72-95FD-411815787AAF}" type="slidenum">
              <a:rPr lang="en-GB" smtClean="0"/>
              <a:t>‹#›</a:t>
            </a:fld>
            <a:endParaRPr lang="en-GB"/>
          </a:p>
        </p:txBody>
      </p:sp>
    </p:spTree>
    <p:extLst>
      <p:ext uri="{BB962C8B-B14F-4D97-AF65-F5344CB8AC3E}">
        <p14:creationId xmlns:p14="http://schemas.microsoft.com/office/powerpoint/2010/main" val="32427592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50E31EC0-8A44-46E2-9573-70C8D1E62AE7}" type="datetimeFigureOut">
              <a:rPr lang="en-GB" smtClean="0"/>
              <a:t>24/11/2020</a:t>
            </a:fld>
            <a:endParaRPr lang="en-GB"/>
          </a:p>
        </p:txBody>
      </p:sp>
      <p:sp>
        <p:nvSpPr>
          <p:cNvPr id="4"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3F396AB-8D00-4C72-95FD-411815787AAF}" type="slidenum">
              <a:rPr lang="en-GB" smtClean="0"/>
              <a:t>‹#›</a:t>
            </a:fld>
            <a:endParaRPr lang="en-GB"/>
          </a:p>
        </p:txBody>
      </p:sp>
    </p:spTree>
    <p:extLst>
      <p:ext uri="{BB962C8B-B14F-4D97-AF65-F5344CB8AC3E}">
        <p14:creationId xmlns:p14="http://schemas.microsoft.com/office/powerpoint/2010/main" val="25165396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0E31EC0-8A44-46E2-9573-70C8D1E62AE7}" type="datetimeFigureOut">
              <a:rPr lang="en-GB" smtClean="0"/>
              <a:t>24/11/2020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3F396AB-8D00-4C72-95FD-411815787AAF}" type="slidenum">
              <a:rPr lang="en-GB" smtClean="0"/>
              <a:t>‹#›</a:t>
            </a:fld>
            <a:endParaRPr lang="en-GB"/>
          </a:p>
        </p:txBody>
      </p:sp>
    </p:spTree>
    <p:extLst>
      <p:ext uri="{BB962C8B-B14F-4D97-AF65-F5344CB8AC3E}">
        <p14:creationId xmlns:p14="http://schemas.microsoft.com/office/powerpoint/2010/main" val="22592374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0E31EC0-8A44-46E2-9573-70C8D1E62AE7}" type="datetimeFigureOut">
              <a:rPr lang="en-GB" smtClean="0"/>
              <a:t>24/11/2020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3F396AB-8D00-4C72-95FD-411815787AAF}" type="slidenum">
              <a:rPr lang="en-GB" smtClean="0"/>
              <a:t>‹#›</a:t>
            </a:fld>
            <a:endParaRPr lang="en-GB"/>
          </a:p>
        </p:txBody>
      </p:sp>
    </p:spTree>
    <p:extLst>
      <p:ext uri="{BB962C8B-B14F-4D97-AF65-F5344CB8AC3E}">
        <p14:creationId xmlns:p14="http://schemas.microsoft.com/office/powerpoint/2010/main" val="3572625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50E31EC0-8A44-46E2-9573-70C8D1E62AE7}" type="datetimeFigureOut">
              <a:rPr lang="en-GB" smtClean="0"/>
              <a:t>24/11/2020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3F396AB-8D00-4C72-95FD-411815787AAF}" type="slidenum">
              <a:rPr lang="en-GB" smtClean="0"/>
              <a:t>‹#›</a:t>
            </a:fld>
            <a:endParaRPr lang="en-GB"/>
          </a:p>
        </p:txBody>
      </p:sp>
    </p:spTree>
    <p:extLst>
      <p:ext uri="{BB962C8B-B14F-4D97-AF65-F5344CB8AC3E}">
        <p14:creationId xmlns:p14="http://schemas.microsoft.com/office/powerpoint/2010/main" val="36501686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0E31EC0-8A44-46E2-9573-70C8D1E62AE7}" type="datetimeFigureOut">
              <a:rPr lang="en-GB" smtClean="0"/>
              <a:t>24/11/2020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3F396AB-8D00-4C72-95FD-411815787AAF}" type="slidenum">
              <a:rPr lang="en-GB" smtClean="0"/>
              <a:t>‹#›</a:t>
            </a:fld>
            <a:endParaRPr lang="en-GB"/>
          </a:p>
        </p:txBody>
      </p:sp>
    </p:spTree>
    <p:extLst>
      <p:ext uri="{BB962C8B-B14F-4D97-AF65-F5344CB8AC3E}">
        <p14:creationId xmlns:p14="http://schemas.microsoft.com/office/powerpoint/2010/main" val="28088864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0E31EC0-8A44-46E2-9573-70C8D1E62AE7}" type="datetimeFigureOut">
              <a:rPr lang="en-GB" smtClean="0"/>
              <a:t>24/11/2020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3F396AB-8D00-4C72-95FD-411815787AAF}" type="slidenum">
              <a:rPr lang="en-GB" smtClean="0"/>
              <a:t>‹#›</a:t>
            </a:fld>
            <a:endParaRPr lang="en-GB"/>
          </a:p>
        </p:txBody>
      </p:sp>
    </p:spTree>
    <p:extLst>
      <p:ext uri="{BB962C8B-B14F-4D97-AF65-F5344CB8AC3E}">
        <p14:creationId xmlns:p14="http://schemas.microsoft.com/office/powerpoint/2010/main" val="20067457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0E31EC0-8A44-46E2-9573-70C8D1E62AE7}" type="datetimeFigureOut">
              <a:rPr lang="en-GB" smtClean="0"/>
              <a:t>24/11/2020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3F396AB-8D00-4C72-95FD-411815787AAF}" type="slidenum">
              <a:rPr lang="en-GB" smtClean="0"/>
              <a:t>‹#›</a:t>
            </a:fld>
            <a:endParaRPr lang="en-GB"/>
          </a:p>
        </p:txBody>
      </p:sp>
    </p:spTree>
    <p:extLst>
      <p:ext uri="{BB962C8B-B14F-4D97-AF65-F5344CB8AC3E}">
        <p14:creationId xmlns:p14="http://schemas.microsoft.com/office/powerpoint/2010/main" val="156318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50E31EC0-8A44-46E2-9573-70C8D1E62AE7}" type="datetimeFigureOut">
              <a:rPr lang="en-GB" smtClean="0"/>
              <a:t>24/11/2020</a:t>
            </a:fld>
            <a:endParaRPr lang="en-GB"/>
          </a:p>
        </p:txBody>
      </p:sp>
      <p:sp>
        <p:nvSpPr>
          <p:cNvPr id="5" name="Footer Placeholder 3"/>
          <p:cNvSpPr>
            <a:spLocks noGrp="1"/>
          </p:cNvSpPr>
          <p:nvPr>
            <p:ph type="ftr" sz="quarter" idx="11"/>
          </p:nvPr>
        </p:nvSpPr>
        <p:spPr/>
        <p:txBody>
          <a:bodyPr/>
          <a:lstStyle/>
          <a:p>
            <a:endParaRPr lang="en-GB"/>
          </a:p>
        </p:txBody>
      </p:sp>
      <p:sp>
        <p:nvSpPr>
          <p:cNvPr id="6" name="Slide Number Placeholder 4"/>
          <p:cNvSpPr>
            <a:spLocks noGrp="1"/>
          </p:cNvSpPr>
          <p:nvPr>
            <p:ph type="sldNum" sz="quarter" idx="12"/>
          </p:nvPr>
        </p:nvSpPr>
        <p:spPr/>
        <p:txBody>
          <a:bodyPr/>
          <a:lstStyle/>
          <a:p>
            <a:fld id="{C3F396AB-8D00-4C72-95FD-411815787AAF}" type="slidenum">
              <a:rPr lang="en-GB" smtClean="0"/>
              <a:t>‹#›</a:t>
            </a:fld>
            <a:endParaRPr lang="en-GB"/>
          </a:p>
        </p:txBody>
      </p:sp>
    </p:spTree>
    <p:extLst>
      <p:ext uri="{BB962C8B-B14F-4D97-AF65-F5344CB8AC3E}">
        <p14:creationId xmlns:p14="http://schemas.microsoft.com/office/powerpoint/2010/main" val="14047234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50E31EC0-8A44-46E2-9573-70C8D1E62AE7}" type="datetimeFigureOut">
              <a:rPr lang="en-GB" smtClean="0"/>
              <a:t>24/11/2020</a:t>
            </a:fld>
            <a:endParaRPr lang="en-GB"/>
          </a:p>
        </p:txBody>
      </p:sp>
      <p:sp>
        <p:nvSpPr>
          <p:cNvPr id="5" name="Footer Placeholder 2"/>
          <p:cNvSpPr>
            <a:spLocks noGrp="1"/>
          </p:cNvSpPr>
          <p:nvPr>
            <p:ph type="ftr" sz="quarter" idx="11"/>
          </p:nvPr>
        </p:nvSpPr>
        <p:spPr/>
        <p:txBody>
          <a:bodyPr/>
          <a:lstStyle/>
          <a:p>
            <a:endParaRPr lang="en-GB"/>
          </a:p>
        </p:txBody>
      </p:sp>
      <p:sp>
        <p:nvSpPr>
          <p:cNvPr id="6" name="Slide Number Placeholder 3"/>
          <p:cNvSpPr>
            <a:spLocks noGrp="1"/>
          </p:cNvSpPr>
          <p:nvPr>
            <p:ph type="sldNum" sz="quarter" idx="12"/>
          </p:nvPr>
        </p:nvSpPr>
        <p:spPr/>
        <p:txBody>
          <a:bodyPr/>
          <a:lstStyle/>
          <a:p>
            <a:fld id="{C3F396AB-8D00-4C72-95FD-411815787AAF}" type="slidenum">
              <a:rPr lang="en-GB" smtClean="0"/>
              <a:t>‹#›</a:t>
            </a:fld>
            <a:endParaRPr lang="en-GB"/>
          </a:p>
        </p:txBody>
      </p:sp>
    </p:spTree>
    <p:extLst>
      <p:ext uri="{BB962C8B-B14F-4D97-AF65-F5344CB8AC3E}">
        <p14:creationId xmlns:p14="http://schemas.microsoft.com/office/powerpoint/2010/main" val="6949376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50E31EC0-8A44-46E2-9573-70C8D1E62AE7}" type="datetimeFigureOut">
              <a:rPr lang="en-GB" smtClean="0"/>
              <a:t>24/11/2020</a:t>
            </a:fld>
            <a:endParaRPr lang="en-GB"/>
          </a:p>
        </p:txBody>
      </p:sp>
      <p:sp>
        <p:nvSpPr>
          <p:cNvPr id="5" name="Footer Placeholder 5"/>
          <p:cNvSpPr>
            <a:spLocks noGrp="1"/>
          </p:cNvSpPr>
          <p:nvPr>
            <p:ph type="ftr" sz="quarter" idx="11"/>
          </p:nvPr>
        </p:nvSpPr>
        <p:spPr/>
        <p:txBody>
          <a:bodyPr/>
          <a:lstStyle/>
          <a:p>
            <a:endParaRPr lang="en-GB"/>
          </a:p>
        </p:txBody>
      </p:sp>
      <p:sp>
        <p:nvSpPr>
          <p:cNvPr id="6" name="Slide Number Placeholder 6"/>
          <p:cNvSpPr>
            <a:spLocks noGrp="1"/>
          </p:cNvSpPr>
          <p:nvPr>
            <p:ph type="sldNum" sz="quarter" idx="12"/>
          </p:nvPr>
        </p:nvSpPr>
        <p:spPr/>
        <p:txBody>
          <a:bodyPr/>
          <a:lstStyle/>
          <a:p>
            <a:fld id="{C3F396AB-8D00-4C72-95FD-411815787AAF}" type="slidenum">
              <a:rPr lang="en-GB" smtClean="0"/>
              <a:t>‹#›</a:t>
            </a:fld>
            <a:endParaRPr lang="en-GB"/>
          </a:p>
        </p:txBody>
      </p:sp>
    </p:spTree>
    <p:extLst>
      <p:ext uri="{BB962C8B-B14F-4D97-AF65-F5344CB8AC3E}">
        <p14:creationId xmlns:p14="http://schemas.microsoft.com/office/powerpoint/2010/main" val="1366019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0E31EC0-8A44-46E2-9573-70C8D1E62AE7}" type="datetimeFigureOut">
              <a:rPr lang="en-GB" smtClean="0"/>
              <a:t>24/11/2020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3F396AB-8D00-4C72-95FD-411815787AAF}" type="slidenum">
              <a:rPr lang="en-GB" smtClean="0"/>
              <a:t>‹#›</a:t>
            </a:fld>
            <a:endParaRPr lang="en-GB"/>
          </a:p>
        </p:txBody>
      </p:sp>
    </p:spTree>
    <p:extLst>
      <p:ext uri="{BB962C8B-B14F-4D97-AF65-F5344CB8AC3E}">
        <p14:creationId xmlns:p14="http://schemas.microsoft.com/office/powerpoint/2010/main" val="31520553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50E31EC0-8A44-46E2-9573-70C8D1E62AE7}" type="datetimeFigureOut">
              <a:rPr lang="en-GB" smtClean="0"/>
              <a:t>24/11/2020</a:t>
            </a:fld>
            <a:endParaRPr lang="en-GB"/>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GB"/>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C3F396AB-8D00-4C72-95FD-411815787AAF}" type="slidenum">
              <a:rPr lang="en-GB" smtClean="0"/>
              <a:t>‹#›</a:t>
            </a:fld>
            <a:endParaRPr lang="en-GB"/>
          </a:p>
        </p:txBody>
      </p:sp>
    </p:spTree>
    <p:extLst>
      <p:ext uri="{BB962C8B-B14F-4D97-AF65-F5344CB8AC3E}">
        <p14:creationId xmlns:p14="http://schemas.microsoft.com/office/powerpoint/2010/main" val="235160673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6FCC8C-D67C-479A-90F0-4D60760C6271}"/>
              </a:ext>
            </a:extLst>
          </p:cNvPr>
          <p:cNvSpPr>
            <a:spLocks noGrp="1"/>
          </p:cNvSpPr>
          <p:nvPr>
            <p:ph type="ctrTitle"/>
          </p:nvPr>
        </p:nvSpPr>
        <p:spPr/>
        <p:txBody>
          <a:bodyPr/>
          <a:lstStyle/>
          <a:p>
            <a:r>
              <a:rPr lang="en-GB" dirty="0"/>
              <a:t>Final Lecture: Summary </a:t>
            </a:r>
          </a:p>
        </p:txBody>
      </p:sp>
      <p:sp>
        <p:nvSpPr>
          <p:cNvPr id="3" name="Subtitle 2">
            <a:extLst>
              <a:ext uri="{FF2B5EF4-FFF2-40B4-BE49-F238E27FC236}">
                <a16:creationId xmlns:a16="http://schemas.microsoft.com/office/drawing/2014/main" id="{8E72CAF9-36BD-4A50-BE87-89533809D078}"/>
              </a:ext>
            </a:extLst>
          </p:cNvPr>
          <p:cNvSpPr>
            <a:spLocks noGrp="1"/>
          </p:cNvSpPr>
          <p:nvPr>
            <p:ph type="subTitle" idx="1"/>
          </p:nvPr>
        </p:nvSpPr>
        <p:spPr/>
        <p:txBody>
          <a:bodyPr/>
          <a:lstStyle/>
          <a:p>
            <a:endParaRPr lang="en-GB"/>
          </a:p>
        </p:txBody>
      </p:sp>
    </p:spTree>
    <p:extLst>
      <p:ext uri="{BB962C8B-B14F-4D97-AF65-F5344CB8AC3E}">
        <p14:creationId xmlns:p14="http://schemas.microsoft.com/office/powerpoint/2010/main" val="38504965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C6B5A5-BF1E-44A3-8844-DB9116154DF3}"/>
              </a:ext>
            </a:extLst>
          </p:cNvPr>
          <p:cNvSpPr>
            <a:spLocks noGrp="1"/>
          </p:cNvSpPr>
          <p:nvPr>
            <p:ph type="title"/>
          </p:nvPr>
        </p:nvSpPr>
        <p:spPr/>
        <p:txBody>
          <a:bodyPr/>
          <a:lstStyle/>
          <a:p>
            <a:r>
              <a:rPr lang="en-GB" dirty="0"/>
              <a:t>Assessment 1: Response Paper: 4 650 word answers.</a:t>
            </a:r>
          </a:p>
        </p:txBody>
      </p:sp>
      <p:sp>
        <p:nvSpPr>
          <p:cNvPr id="3" name="Content Placeholder 2">
            <a:extLst>
              <a:ext uri="{FF2B5EF4-FFF2-40B4-BE49-F238E27FC236}">
                <a16:creationId xmlns:a16="http://schemas.microsoft.com/office/drawing/2014/main" id="{3D44B7B8-9283-4049-9D03-085D6DDEC2FC}"/>
              </a:ext>
            </a:extLst>
          </p:cNvPr>
          <p:cNvSpPr>
            <a:spLocks noGrp="1"/>
          </p:cNvSpPr>
          <p:nvPr>
            <p:ph idx="1"/>
          </p:nvPr>
        </p:nvSpPr>
        <p:spPr/>
        <p:txBody>
          <a:bodyPr>
            <a:normAutofit lnSpcReduction="10000"/>
          </a:bodyPr>
          <a:lstStyle/>
          <a:p>
            <a:r>
              <a:rPr lang="en-GB" dirty="0"/>
              <a:t>Most important thing here is to be ‘succinct’. Short introductory sentence introducing  argument and short concluding sentence summing up the essay.</a:t>
            </a:r>
          </a:p>
          <a:p>
            <a:endParaRPr lang="en-GB" dirty="0"/>
          </a:p>
          <a:p>
            <a:r>
              <a:rPr lang="en-GB" dirty="0"/>
              <a:t>Don’t overdo the points. It is a short response paper so focus on 2-3 points and make them as persuasive as you can. Make sure these points link well with each other</a:t>
            </a:r>
          </a:p>
          <a:p>
            <a:endParaRPr lang="en-GB" dirty="0"/>
          </a:p>
          <a:p>
            <a:r>
              <a:rPr lang="en-GB" dirty="0"/>
              <a:t>Research is useful but structure, thought, and impact is more important here. You want to try and hit on the key points as best as possible, so before you start have a think- what are the MOST IMPORTANT elements to address in the question?</a:t>
            </a:r>
          </a:p>
          <a:p>
            <a:endParaRPr lang="en-GB" dirty="0"/>
          </a:p>
        </p:txBody>
      </p:sp>
    </p:spTree>
    <p:extLst>
      <p:ext uri="{BB962C8B-B14F-4D97-AF65-F5344CB8AC3E}">
        <p14:creationId xmlns:p14="http://schemas.microsoft.com/office/powerpoint/2010/main" val="40216028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A5409A-71DA-4A06-B527-41FF78EA0AC8}"/>
              </a:ext>
            </a:extLst>
          </p:cNvPr>
          <p:cNvSpPr>
            <a:spLocks noGrp="1"/>
          </p:cNvSpPr>
          <p:nvPr>
            <p:ph type="title"/>
          </p:nvPr>
        </p:nvSpPr>
        <p:spPr/>
        <p:txBody>
          <a:bodyPr/>
          <a:lstStyle/>
          <a:p>
            <a:r>
              <a:rPr lang="en-GB" dirty="0"/>
              <a:t>Research Paper/Main Essay Question.</a:t>
            </a:r>
          </a:p>
        </p:txBody>
      </p:sp>
      <p:sp>
        <p:nvSpPr>
          <p:cNvPr id="3" name="Content Placeholder 2">
            <a:extLst>
              <a:ext uri="{FF2B5EF4-FFF2-40B4-BE49-F238E27FC236}">
                <a16:creationId xmlns:a16="http://schemas.microsoft.com/office/drawing/2014/main" id="{CC42CEA8-72C1-41B7-8D4A-DF33C7B686C8}"/>
              </a:ext>
            </a:extLst>
          </p:cNvPr>
          <p:cNvSpPr>
            <a:spLocks noGrp="1"/>
          </p:cNvSpPr>
          <p:nvPr>
            <p:ph idx="1"/>
          </p:nvPr>
        </p:nvSpPr>
        <p:spPr/>
        <p:txBody>
          <a:bodyPr/>
          <a:lstStyle/>
          <a:p>
            <a:r>
              <a:rPr lang="en-GB" dirty="0"/>
              <a:t>INTRODUCTION: VERY IMPORTANT. YOUR INTRODUCTION SHOULD SPELL OUT THE ARGUMENT IN THE REMAINDER OF THE PAPER. THINK OF IT AS A ROADMAP FOR THE REMAINDER OF THE ESSAY.</a:t>
            </a:r>
          </a:p>
          <a:p>
            <a:endParaRPr lang="en-GB" dirty="0"/>
          </a:p>
          <a:p>
            <a:r>
              <a:rPr lang="en-GB" dirty="0"/>
              <a:t>CONCLUSION: THIS SHOULD NOT INTRODUCE NEW INFORMATION BUT SHOULD SIMPLY ‘SUM UP THE CONTENT’ </a:t>
            </a:r>
          </a:p>
          <a:p>
            <a:endParaRPr lang="en-GB" dirty="0"/>
          </a:p>
          <a:p>
            <a:r>
              <a:rPr lang="en-GB" dirty="0"/>
              <a:t>MAKE SURE YOUR INTRODUCTION AND CONCLUSION ACCURATELY SUMMARISE THE CONTENT OF THE ESSAY. </a:t>
            </a:r>
          </a:p>
        </p:txBody>
      </p:sp>
    </p:spTree>
    <p:extLst>
      <p:ext uri="{BB962C8B-B14F-4D97-AF65-F5344CB8AC3E}">
        <p14:creationId xmlns:p14="http://schemas.microsoft.com/office/powerpoint/2010/main" val="34490919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ED25B-EEC7-4279-A74D-161F6E3AE40A}"/>
              </a:ext>
            </a:extLst>
          </p:cNvPr>
          <p:cNvSpPr>
            <a:spLocks noGrp="1"/>
          </p:cNvSpPr>
          <p:nvPr>
            <p:ph type="title"/>
          </p:nvPr>
        </p:nvSpPr>
        <p:spPr/>
        <p:txBody>
          <a:bodyPr/>
          <a:lstStyle/>
          <a:p>
            <a:r>
              <a:rPr lang="en-GB" dirty="0"/>
              <a:t>MAIN BODY</a:t>
            </a:r>
          </a:p>
        </p:txBody>
      </p:sp>
      <p:sp>
        <p:nvSpPr>
          <p:cNvPr id="3" name="Content Placeholder 2">
            <a:extLst>
              <a:ext uri="{FF2B5EF4-FFF2-40B4-BE49-F238E27FC236}">
                <a16:creationId xmlns:a16="http://schemas.microsoft.com/office/drawing/2014/main" id="{BFE9F5AA-783C-4A75-B7DF-E3D641AFE757}"/>
              </a:ext>
            </a:extLst>
          </p:cNvPr>
          <p:cNvSpPr>
            <a:spLocks noGrp="1"/>
          </p:cNvSpPr>
          <p:nvPr>
            <p:ph idx="1"/>
          </p:nvPr>
        </p:nvSpPr>
        <p:spPr/>
        <p:txBody>
          <a:bodyPr>
            <a:normAutofit lnSpcReduction="10000"/>
          </a:bodyPr>
          <a:lstStyle/>
          <a:p>
            <a:r>
              <a:rPr lang="en-GB" dirty="0"/>
              <a:t>YOU NEED AN ARGUMENT: ONE OVERARCHING ARGUMENT THAT SHOULD BE SPELLED OUT IN YOUR INTRODUCTION. WHAT, FUNDAMENTALLY, IS THE ‘POINT’ YOU ARE TRYING TO MAKE IN YOUR RESEARCH PAPER?</a:t>
            </a:r>
          </a:p>
          <a:p>
            <a:r>
              <a:rPr lang="en-GB" dirty="0"/>
              <a:t>ENGAGE WITH LITERATURE, DON’T JUST DESCRIBE IT. HOW DO THE POINTS MADE IN THE  SOURCE YOU ARE USING ENHANCE YOUR WIDER ARGUMENT?</a:t>
            </a:r>
          </a:p>
          <a:p>
            <a:r>
              <a:rPr lang="en-GB" dirty="0"/>
              <a:t>COHESION: MAKE SURE YOUR POINTS FOLLOW LOGICALLY ON FROM EACH OTHER.  THINK OF EACH POINT AS A ‘BUILDING BLOCK’ TO YOUR FINISHED PRODUCT.</a:t>
            </a:r>
          </a:p>
          <a:p>
            <a:r>
              <a:rPr lang="en-GB" dirty="0"/>
              <a:t>USE SIGNPOSTING LANGUAGE TO GUIDE THE READER: E.g. Now that I have demonstrated (X), I will go on to demonstrate (Y). Lead the reader through your argument.</a:t>
            </a:r>
          </a:p>
        </p:txBody>
      </p:sp>
    </p:spTree>
    <p:extLst>
      <p:ext uri="{BB962C8B-B14F-4D97-AF65-F5344CB8AC3E}">
        <p14:creationId xmlns:p14="http://schemas.microsoft.com/office/powerpoint/2010/main" val="21795792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C6A508-F779-489F-844E-6C9AA32BDC37}"/>
              </a:ext>
            </a:extLst>
          </p:cNvPr>
          <p:cNvSpPr>
            <a:spLocks noGrp="1"/>
          </p:cNvSpPr>
          <p:nvPr>
            <p:ph type="title"/>
          </p:nvPr>
        </p:nvSpPr>
        <p:spPr/>
        <p:txBody>
          <a:bodyPr/>
          <a:lstStyle/>
          <a:p>
            <a:r>
              <a:rPr lang="en-GB" dirty="0"/>
              <a:t>DISCUSSION QUESTION. </a:t>
            </a:r>
          </a:p>
        </p:txBody>
      </p:sp>
      <p:sp>
        <p:nvSpPr>
          <p:cNvPr id="3" name="Content Placeholder 2">
            <a:extLst>
              <a:ext uri="{FF2B5EF4-FFF2-40B4-BE49-F238E27FC236}">
                <a16:creationId xmlns:a16="http://schemas.microsoft.com/office/drawing/2014/main" id="{C720D4F8-06B0-4777-9E90-6CB414D844EA}"/>
              </a:ext>
            </a:extLst>
          </p:cNvPr>
          <p:cNvSpPr>
            <a:spLocks noGrp="1"/>
          </p:cNvSpPr>
          <p:nvPr>
            <p:ph idx="1"/>
          </p:nvPr>
        </p:nvSpPr>
        <p:spPr/>
        <p:txBody>
          <a:bodyPr/>
          <a:lstStyle/>
          <a:p>
            <a:r>
              <a:rPr lang="en-GB" dirty="0"/>
              <a:t>We have studied the roots of Inequality and Injustice in the UK and US. Now, Attempt to construct your ideal society. How would you address questions of </a:t>
            </a:r>
          </a:p>
          <a:p>
            <a:endParaRPr lang="en-GB" dirty="0"/>
          </a:p>
          <a:p>
            <a:r>
              <a:rPr lang="en-GB" dirty="0"/>
              <a:t>A) Racial Injustice</a:t>
            </a:r>
          </a:p>
          <a:p>
            <a:r>
              <a:rPr lang="en-GB" dirty="0"/>
              <a:t>B) The Patriarchy </a:t>
            </a:r>
          </a:p>
          <a:p>
            <a:r>
              <a:rPr lang="en-GB" dirty="0"/>
              <a:t>C) Economic Injustice and Capitalist Exploitation</a:t>
            </a:r>
          </a:p>
          <a:p>
            <a:r>
              <a:rPr lang="en-GB" dirty="0"/>
              <a:t>D) Animal Welfare and the Rights of Non-Human Animals. </a:t>
            </a:r>
          </a:p>
        </p:txBody>
      </p:sp>
    </p:spTree>
    <p:extLst>
      <p:ext uri="{BB962C8B-B14F-4D97-AF65-F5344CB8AC3E}">
        <p14:creationId xmlns:p14="http://schemas.microsoft.com/office/powerpoint/2010/main" val="7658725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82770C-D173-4998-A764-88F75CB52737}"/>
              </a:ext>
            </a:extLst>
          </p:cNvPr>
          <p:cNvSpPr>
            <a:spLocks noGrp="1"/>
          </p:cNvSpPr>
          <p:nvPr>
            <p:ph type="title"/>
          </p:nvPr>
        </p:nvSpPr>
        <p:spPr/>
        <p:txBody>
          <a:bodyPr/>
          <a:lstStyle/>
          <a:p>
            <a:r>
              <a:rPr lang="en-GB" dirty="0"/>
              <a:t>Course Synopsis 1. Brexit: Key ideas.</a:t>
            </a:r>
          </a:p>
        </p:txBody>
      </p:sp>
      <p:sp>
        <p:nvSpPr>
          <p:cNvPr id="3" name="Content Placeholder 2">
            <a:extLst>
              <a:ext uri="{FF2B5EF4-FFF2-40B4-BE49-F238E27FC236}">
                <a16:creationId xmlns:a16="http://schemas.microsoft.com/office/drawing/2014/main" id="{170071CD-B7A8-4716-B1FE-E0083984564C}"/>
              </a:ext>
            </a:extLst>
          </p:cNvPr>
          <p:cNvSpPr>
            <a:spLocks noGrp="1"/>
          </p:cNvSpPr>
          <p:nvPr>
            <p:ph idx="1"/>
          </p:nvPr>
        </p:nvSpPr>
        <p:spPr/>
        <p:txBody>
          <a:bodyPr/>
          <a:lstStyle/>
          <a:p>
            <a:r>
              <a:rPr lang="en-GB" dirty="0"/>
              <a:t>Right Wing Populism: Political ideology that seeks to champion a fictional ‘common people’ against an ‘elite’ of outsiders: Foreigners, intellectuals, etc. </a:t>
            </a:r>
          </a:p>
          <a:p>
            <a:endParaRPr lang="en-GB" dirty="0"/>
          </a:p>
          <a:p>
            <a:r>
              <a:rPr lang="en-GB" dirty="0"/>
              <a:t>Driven by historical factors, most notably colonialism which gave a sense of nostalgia and superiority and forged the idea of an ‘exceptional’ (white?) past Britain.</a:t>
            </a:r>
          </a:p>
          <a:p>
            <a:endParaRPr lang="en-GB" dirty="0"/>
          </a:p>
          <a:p>
            <a:r>
              <a:rPr lang="en-GB" dirty="0"/>
              <a:t>Nostalgia played upon to provide simple solutions of a return to a ‘past, independent’ Britain to override the obvious socio-economic damage caused by Brexit. </a:t>
            </a:r>
          </a:p>
          <a:p>
            <a:endParaRPr lang="en-GB" dirty="0"/>
          </a:p>
          <a:p>
            <a:endParaRPr lang="en-GB" dirty="0"/>
          </a:p>
        </p:txBody>
      </p:sp>
    </p:spTree>
    <p:extLst>
      <p:ext uri="{BB962C8B-B14F-4D97-AF65-F5344CB8AC3E}">
        <p14:creationId xmlns:p14="http://schemas.microsoft.com/office/powerpoint/2010/main" val="34497536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30C2FE-B268-47D3-9D7B-514F4C23713C}"/>
              </a:ext>
            </a:extLst>
          </p:cNvPr>
          <p:cNvSpPr>
            <a:spLocks noGrp="1"/>
          </p:cNvSpPr>
          <p:nvPr>
            <p:ph type="title"/>
          </p:nvPr>
        </p:nvSpPr>
        <p:spPr/>
        <p:txBody>
          <a:bodyPr/>
          <a:lstStyle/>
          <a:p>
            <a:r>
              <a:rPr lang="en-GB" dirty="0"/>
              <a:t>Course Synopsis 2: Trump, Racism,</a:t>
            </a:r>
          </a:p>
        </p:txBody>
      </p:sp>
      <p:sp>
        <p:nvSpPr>
          <p:cNvPr id="3" name="Content Placeholder 2">
            <a:extLst>
              <a:ext uri="{FF2B5EF4-FFF2-40B4-BE49-F238E27FC236}">
                <a16:creationId xmlns:a16="http://schemas.microsoft.com/office/drawing/2014/main" id="{866112C8-D7F6-47AD-9747-E4012E33CDC1}"/>
              </a:ext>
            </a:extLst>
          </p:cNvPr>
          <p:cNvSpPr>
            <a:spLocks noGrp="1"/>
          </p:cNvSpPr>
          <p:nvPr>
            <p:ph idx="1"/>
          </p:nvPr>
        </p:nvSpPr>
        <p:spPr/>
        <p:txBody>
          <a:bodyPr>
            <a:normAutofit lnSpcReduction="10000"/>
          </a:bodyPr>
          <a:lstStyle/>
          <a:p>
            <a:r>
              <a:rPr lang="en-GB" dirty="0"/>
              <a:t>American Founded on two, antagonistic visions: the ‘Horizontal’ America of Immigrants and Freedom and Liberty and the ‘Vertical’ America which was premised in Racism, </a:t>
            </a:r>
            <a:r>
              <a:rPr lang="en-GB" dirty="0" err="1"/>
              <a:t>genocide,and</a:t>
            </a:r>
            <a:r>
              <a:rPr lang="en-GB" dirty="0"/>
              <a:t> a racial hierarchy with White men at the top.</a:t>
            </a:r>
          </a:p>
          <a:p>
            <a:endParaRPr lang="en-GB" dirty="0"/>
          </a:p>
          <a:p>
            <a:r>
              <a:rPr lang="en-GB" dirty="0"/>
              <a:t>‘Two Americas’ have fought for dominance. Obama represented the first, and Trump the </a:t>
            </a:r>
            <a:r>
              <a:rPr lang="en-GB" dirty="0" err="1"/>
              <a:t>lashback</a:t>
            </a:r>
            <a:r>
              <a:rPr lang="en-GB" dirty="0"/>
              <a:t> from the second.</a:t>
            </a:r>
          </a:p>
          <a:p>
            <a:endParaRPr lang="en-GB" dirty="0"/>
          </a:p>
          <a:p>
            <a:r>
              <a:rPr lang="en-GB" dirty="0"/>
              <a:t>Systemic racism at the roots of many US problems- in education, police, justice system etc. BLM not only a protest against the killing of George Floyd but a rebellion against systemic racism more generally.</a:t>
            </a:r>
          </a:p>
        </p:txBody>
      </p:sp>
    </p:spTree>
    <p:extLst>
      <p:ext uri="{BB962C8B-B14F-4D97-AF65-F5344CB8AC3E}">
        <p14:creationId xmlns:p14="http://schemas.microsoft.com/office/powerpoint/2010/main" val="16400308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4F377-45C5-43A9-AB12-C7C7C5342E88}"/>
              </a:ext>
            </a:extLst>
          </p:cNvPr>
          <p:cNvSpPr>
            <a:spLocks noGrp="1"/>
          </p:cNvSpPr>
          <p:nvPr>
            <p:ph type="title"/>
          </p:nvPr>
        </p:nvSpPr>
        <p:spPr/>
        <p:txBody>
          <a:bodyPr/>
          <a:lstStyle/>
          <a:p>
            <a:r>
              <a:rPr lang="en-GB" dirty="0" err="1"/>
              <a:t>Synposis</a:t>
            </a:r>
            <a:r>
              <a:rPr lang="en-GB" dirty="0"/>
              <a:t> 3. Feminism: Patriarchy and Intersectionality </a:t>
            </a:r>
          </a:p>
        </p:txBody>
      </p:sp>
      <p:sp>
        <p:nvSpPr>
          <p:cNvPr id="3" name="Content Placeholder 2">
            <a:extLst>
              <a:ext uri="{FF2B5EF4-FFF2-40B4-BE49-F238E27FC236}">
                <a16:creationId xmlns:a16="http://schemas.microsoft.com/office/drawing/2014/main" id="{398D02C6-014D-4C51-8CC4-5E657184401A}"/>
              </a:ext>
            </a:extLst>
          </p:cNvPr>
          <p:cNvSpPr>
            <a:spLocks noGrp="1"/>
          </p:cNvSpPr>
          <p:nvPr>
            <p:ph idx="1"/>
          </p:nvPr>
        </p:nvSpPr>
        <p:spPr/>
        <p:txBody>
          <a:bodyPr>
            <a:normAutofit fontScale="92500" lnSpcReduction="20000"/>
          </a:bodyPr>
          <a:lstStyle/>
          <a:p>
            <a:r>
              <a:rPr lang="en-GB" dirty="0"/>
              <a:t>Our analysis demonstrated that despite legal equality and ‘invisible’ patriarchy which is an ideology of male dominance still exists in the UK and US and across the world.</a:t>
            </a:r>
          </a:p>
          <a:p>
            <a:r>
              <a:rPr lang="en-GB" dirty="0"/>
              <a:t>Premised on construction of masculinity and </a:t>
            </a:r>
            <a:r>
              <a:rPr lang="en-GB" dirty="0" err="1"/>
              <a:t>feminity</a:t>
            </a:r>
            <a:r>
              <a:rPr lang="en-GB" dirty="0"/>
              <a:t> in particular ways and in particular roles. </a:t>
            </a:r>
          </a:p>
          <a:p>
            <a:r>
              <a:rPr lang="en-GB" dirty="0"/>
              <a:t>Visible at all levels of society, in shops, magazines, and everywhere.</a:t>
            </a:r>
          </a:p>
          <a:p>
            <a:r>
              <a:rPr lang="en-GB" dirty="0"/>
              <a:t>Intersectionality also critical. Vital to understand the different women have different experiences based on other characteristics- race, sexuality, etc, and to prevent feminism being dominated by the concerns of white middle class women. Not ‘one struggle’ but many struggles.</a:t>
            </a:r>
          </a:p>
          <a:p>
            <a:r>
              <a:rPr lang="en-GB" dirty="0"/>
              <a:t>Important to also understand the ethical questions around the consumption of non-human animals, and the potential  links between patriarchy and the consumption of meat.</a:t>
            </a:r>
          </a:p>
          <a:p>
            <a:endParaRPr lang="en-GB" dirty="0"/>
          </a:p>
        </p:txBody>
      </p:sp>
    </p:spTree>
    <p:extLst>
      <p:ext uri="{BB962C8B-B14F-4D97-AF65-F5344CB8AC3E}">
        <p14:creationId xmlns:p14="http://schemas.microsoft.com/office/powerpoint/2010/main" val="25998269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EB48F3-D692-4C3C-8E2C-3AF9538F0203}"/>
              </a:ext>
            </a:extLst>
          </p:cNvPr>
          <p:cNvSpPr>
            <a:spLocks noGrp="1"/>
          </p:cNvSpPr>
          <p:nvPr>
            <p:ph type="title"/>
          </p:nvPr>
        </p:nvSpPr>
        <p:spPr/>
        <p:txBody>
          <a:bodyPr/>
          <a:lstStyle/>
          <a:p>
            <a:r>
              <a:rPr lang="en-GB" dirty="0"/>
              <a:t>Synopsis 4: The Economic Question</a:t>
            </a:r>
          </a:p>
        </p:txBody>
      </p:sp>
      <p:sp>
        <p:nvSpPr>
          <p:cNvPr id="3" name="Content Placeholder 2">
            <a:extLst>
              <a:ext uri="{FF2B5EF4-FFF2-40B4-BE49-F238E27FC236}">
                <a16:creationId xmlns:a16="http://schemas.microsoft.com/office/drawing/2014/main" id="{FF083153-F497-4C3D-BC90-B347A8A9E914}"/>
              </a:ext>
            </a:extLst>
          </p:cNvPr>
          <p:cNvSpPr>
            <a:spLocks noGrp="1"/>
          </p:cNvSpPr>
          <p:nvPr>
            <p:ph idx="1"/>
          </p:nvPr>
        </p:nvSpPr>
        <p:spPr/>
        <p:txBody>
          <a:bodyPr/>
          <a:lstStyle/>
          <a:p>
            <a:r>
              <a:rPr lang="en-GB" dirty="0"/>
              <a:t>Marx suggests capitalism is ruthless, leads to exploitation and inequality and ‘alienates’ us from our labour, making us depressed.</a:t>
            </a:r>
          </a:p>
          <a:p>
            <a:endParaRPr lang="en-GB" dirty="0"/>
          </a:p>
          <a:p>
            <a:r>
              <a:rPr lang="en-GB" dirty="0"/>
              <a:t>Considerable evidence of this if we look at the world; outsourced ‘proletariat’ in third world countries. </a:t>
            </a:r>
          </a:p>
          <a:p>
            <a:endParaRPr lang="en-GB" dirty="0"/>
          </a:p>
          <a:p>
            <a:r>
              <a:rPr lang="en-GB" dirty="0"/>
              <a:t>‘Neoliberalism’ emerged as a ruthless variant of capitalism, destroying protections in developing countries and exploiting workers- examples include IMF and NAFTA.</a:t>
            </a:r>
          </a:p>
          <a:p>
            <a:endParaRPr lang="en-GB" dirty="0"/>
          </a:p>
          <a:p>
            <a:endParaRPr lang="en-GB" dirty="0"/>
          </a:p>
          <a:p>
            <a:endParaRPr lang="en-GB" dirty="0"/>
          </a:p>
        </p:txBody>
      </p:sp>
    </p:spTree>
    <p:extLst>
      <p:ext uri="{BB962C8B-B14F-4D97-AF65-F5344CB8AC3E}">
        <p14:creationId xmlns:p14="http://schemas.microsoft.com/office/powerpoint/2010/main" val="47359282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483</TotalTime>
  <Words>805</Words>
  <Application>Microsoft Office PowerPoint</Application>
  <PresentationFormat>Widescreen</PresentationFormat>
  <Paragraphs>50</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Century Gothic</vt:lpstr>
      <vt:lpstr>Wingdings 3</vt:lpstr>
      <vt:lpstr>Ion</vt:lpstr>
      <vt:lpstr>Final Lecture: Summary </vt:lpstr>
      <vt:lpstr>Assessment 1: Response Paper: 4 650 word answers.</vt:lpstr>
      <vt:lpstr>Research Paper/Main Essay Question.</vt:lpstr>
      <vt:lpstr>MAIN BODY</vt:lpstr>
      <vt:lpstr>DISCUSSION QUESTION. </vt:lpstr>
      <vt:lpstr>Course Synopsis 1. Brexit: Key ideas.</vt:lpstr>
      <vt:lpstr>Course Synopsis 2: Trump, Racism,</vt:lpstr>
      <vt:lpstr>Synposis 3. Feminism: Patriarchy and Intersectionality </vt:lpstr>
      <vt:lpstr>Synopsis 4: The Economic Question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Final Lecture: Summary </dc:title>
  <dc:creator> </dc:creator>
  <cp:lastModifiedBy> </cp:lastModifiedBy>
  <cp:revision>11</cp:revision>
  <dcterms:created xsi:type="dcterms:W3CDTF">2020-11-24T17:32:47Z</dcterms:created>
  <dcterms:modified xsi:type="dcterms:W3CDTF">2020-11-25T01:36:34Z</dcterms:modified>
</cp:coreProperties>
</file>