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275283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F40DF8-5FCA-4D6E-8EFE-DBCBDE08316E}"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1918614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1037268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60314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807965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1662470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1653556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3908788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13509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460470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368294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F40DF8-5FCA-4D6E-8EFE-DBCBDE08316E}"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2700750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F40DF8-5FCA-4D6E-8EFE-DBCBDE08316E}" type="datetimeFigureOut">
              <a:rPr lang="en-GB" smtClean="0"/>
              <a:t>10/11/2020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113386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3409118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2588932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9F40DF8-5FCA-4D6E-8EFE-DBCBDE08316E}" type="datetimeFigureOut">
              <a:rPr lang="en-GB" smtClean="0"/>
              <a:t>10/11/2020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209330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F40DF8-5FCA-4D6E-8EFE-DBCBDE08316E}"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4CBFF6-5623-496B-86CD-187655C5D1B4}" type="slidenum">
              <a:rPr lang="en-GB" smtClean="0"/>
              <a:t>‹#›</a:t>
            </a:fld>
            <a:endParaRPr lang="en-GB"/>
          </a:p>
        </p:txBody>
      </p:sp>
    </p:spTree>
    <p:extLst>
      <p:ext uri="{BB962C8B-B14F-4D97-AF65-F5344CB8AC3E}">
        <p14:creationId xmlns:p14="http://schemas.microsoft.com/office/powerpoint/2010/main" val="31377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9F40DF8-5FCA-4D6E-8EFE-DBCBDE08316E}" type="datetimeFigureOut">
              <a:rPr lang="en-GB" smtClean="0"/>
              <a:t>10/11/2020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54CBFF6-5623-496B-86CD-187655C5D1B4}" type="slidenum">
              <a:rPr lang="en-GB" smtClean="0"/>
              <a:t>‹#›</a:t>
            </a:fld>
            <a:endParaRPr lang="en-GB"/>
          </a:p>
        </p:txBody>
      </p:sp>
    </p:spTree>
    <p:extLst>
      <p:ext uri="{BB962C8B-B14F-4D97-AF65-F5344CB8AC3E}">
        <p14:creationId xmlns:p14="http://schemas.microsoft.com/office/powerpoint/2010/main" val="18223409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36783-67B7-4002-8A24-D28DD98F29A7}"/>
              </a:ext>
            </a:extLst>
          </p:cNvPr>
          <p:cNvSpPr>
            <a:spLocks noGrp="1"/>
          </p:cNvSpPr>
          <p:nvPr>
            <p:ph type="ctrTitle"/>
          </p:nvPr>
        </p:nvSpPr>
        <p:spPr/>
        <p:txBody>
          <a:bodyPr/>
          <a:lstStyle/>
          <a:p>
            <a:r>
              <a:rPr lang="en-GB" dirty="0"/>
              <a:t>TRUMP: AN AMERICA DIVIDED</a:t>
            </a:r>
          </a:p>
        </p:txBody>
      </p:sp>
      <p:sp>
        <p:nvSpPr>
          <p:cNvPr id="3" name="Subtitle 2">
            <a:extLst>
              <a:ext uri="{FF2B5EF4-FFF2-40B4-BE49-F238E27FC236}">
                <a16:creationId xmlns:a16="http://schemas.microsoft.com/office/drawing/2014/main" id="{2CFFB9AD-E473-42B5-8A6E-A3834B5028B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55064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C58DA-7AB4-4742-B43C-AC89FD2849A3}"/>
              </a:ext>
            </a:extLst>
          </p:cNvPr>
          <p:cNvSpPr>
            <a:spLocks noGrp="1"/>
          </p:cNvSpPr>
          <p:nvPr>
            <p:ph type="title"/>
          </p:nvPr>
        </p:nvSpPr>
        <p:spPr/>
        <p:txBody>
          <a:bodyPr/>
          <a:lstStyle/>
          <a:p>
            <a:r>
              <a:rPr lang="en-GB" dirty="0"/>
              <a:t>Trump and Truth: Fake News</a:t>
            </a:r>
          </a:p>
        </p:txBody>
      </p:sp>
      <p:sp>
        <p:nvSpPr>
          <p:cNvPr id="3" name="Content Placeholder 2">
            <a:extLst>
              <a:ext uri="{FF2B5EF4-FFF2-40B4-BE49-F238E27FC236}">
                <a16:creationId xmlns:a16="http://schemas.microsoft.com/office/drawing/2014/main" id="{5DE3B164-069E-42FA-98B6-1BE4FEB2F5B9}"/>
              </a:ext>
            </a:extLst>
          </p:cNvPr>
          <p:cNvSpPr>
            <a:spLocks noGrp="1"/>
          </p:cNvSpPr>
          <p:nvPr>
            <p:ph idx="1"/>
          </p:nvPr>
        </p:nvSpPr>
        <p:spPr/>
        <p:txBody>
          <a:bodyPr>
            <a:normAutofit fontScale="92500" lnSpcReduction="10000"/>
          </a:bodyPr>
          <a:lstStyle/>
          <a:p>
            <a:r>
              <a:rPr lang="en-GB" dirty="0"/>
              <a:t>Trump employed the classic populist trope of denouncing factually accurate statements and replacing them with disinformation and conspiracy theories. ‘QANON’ being a good example. </a:t>
            </a:r>
          </a:p>
          <a:p>
            <a:pPr marL="0" indent="0">
              <a:buNone/>
            </a:pPr>
            <a:endParaRPr lang="en-GB" dirty="0"/>
          </a:p>
          <a:p>
            <a:r>
              <a:rPr lang="en-GB" dirty="0"/>
              <a:t>Huge online network of </a:t>
            </a:r>
            <a:r>
              <a:rPr lang="en-GB" dirty="0" err="1"/>
              <a:t>disnformation</a:t>
            </a:r>
            <a:r>
              <a:rPr lang="en-GB" dirty="0"/>
              <a:t> in the early stages of the campaign led by Steve Bannon.</a:t>
            </a:r>
          </a:p>
          <a:p>
            <a:endParaRPr lang="en-GB" dirty="0"/>
          </a:p>
          <a:p>
            <a:r>
              <a:rPr lang="en-GB" dirty="0"/>
              <a:t>Bannon ‘Massive Chaos’ Strategy. Throw so much disinformation into the mix that it becomes impossible to tell truth from lies</a:t>
            </a:r>
          </a:p>
          <a:p>
            <a:endParaRPr lang="en-GB" dirty="0"/>
          </a:p>
          <a:p>
            <a:r>
              <a:rPr lang="en-GB" dirty="0"/>
              <a:t>Not a Trump specific phenomenon- many people believe Conspiracy theories today due to free flow of false information through the internet</a:t>
            </a:r>
          </a:p>
        </p:txBody>
      </p:sp>
    </p:spTree>
    <p:extLst>
      <p:ext uri="{BB962C8B-B14F-4D97-AF65-F5344CB8AC3E}">
        <p14:creationId xmlns:p14="http://schemas.microsoft.com/office/powerpoint/2010/main" val="146392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CEC57-E38B-4B69-9FA5-27B1E0E55A2B}"/>
              </a:ext>
            </a:extLst>
          </p:cNvPr>
          <p:cNvSpPr>
            <a:spLocks noGrp="1"/>
          </p:cNvSpPr>
          <p:nvPr>
            <p:ph type="title"/>
          </p:nvPr>
        </p:nvSpPr>
        <p:spPr/>
        <p:txBody>
          <a:bodyPr/>
          <a:lstStyle/>
          <a:p>
            <a:r>
              <a:rPr lang="en-GB" dirty="0"/>
              <a:t>America Divided</a:t>
            </a:r>
          </a:p>
        </p:txBody>
      </p:sp>
      <p:sp>
        <p:nvSpPr>
          <p:cNvPr id="3" name="Content Placeholder 2">
            <a:extLst>
              <a:ext uri="{FF2B5EF4-FFF2-40B4-BE49-F238E27FC236}">
                <a16:creationId xmlns:a16="http://schemas.microsoft.com/office/drawing/2014/main" id="{0B0CBEC4-09FC-43F6-8078-9483FAD784EE}"/>
              </a:ext>
            </a:extLst>
          </p:cNvPr>
          <p:cNvSpPr>
            <a:spLocks noGrp="1"/>
          </p:cNvSpPr>
          <p:nvPr>
            <p:ph idx="1"/>
          </p:nvPr>
        </p:nvSpPr>
        <p:spPr/>
        <p:txBody>
          <a:bodyPr>
            <a:normAutofit lnSpcReduction="10000"/>
          </a:bodyPr>
          <a:lstStyle/>
          <a:p>
            <a:r>
              <a:rPr lang="en-GB" dirty="0"/>
              <a:t>Trumpism has left deep scars in America’s psyche and a tremendous divide between Rural ‘Trump’ America and the increasingly Liberal cities and Suburbs.</a:t>
            </a:r>
          </a:p>
          <a:p>
            <a:endParaRPr lang="en-GB" dirty="0"/>
          </a:p>
          <a:p>
            <a:r>
              <a:rPr lang="en-GB" dirty="0"/>
              <a:t>Trumps refusal to accept victory and claiming electoral fraud is an attempt to ‘delegitimise’ Biden and further entrench these divides. </a:t>
            </a:r>
          </a:p>
          <a:p>
            <a:endParaRPr lang="en-GB" dirty="0"/>
          </a:p>
          <a:p>
            <a:r>
              <a:rPr lang="en-GB" dirty="0"/>
              <a:t>71 million still voted for Trump- millions more than in 2016.</a:t>
            </a:r>
          </a:p>
          <a:p>
            <a:endParaRPr lang="en-GB" dirty="0"/>
          </a:p>
          <a:p>
            <a:r>
              <a:rPr lang="en-GB" dirty="0"/>
              <a:t>Trump is defeated but Trumpism is far from defeated. Trumpian Takeover of the Republican Party in full swing.</a:t>
            </a:r>
          </a:p>
        </p:txBody>
      </p:sp>
    </p:spTree>
    <p:extLst>
      <p:ext uri="{BB962C8B-B14F-4D97-AF65-F5344CB8AC3E}">
        <p14:creationId xmlns:p14="http://schemas.microsoft.com/office/powerpoint/2010/main" val="3961785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65D06-9552-4D32-95B3-7BEEC5792D34}"/>
              </a:ext>
            </a:extLst>
          </p:cNvPr>
          <p:cNvSpPr>
            <a:spLocks noGrp="1"/>
          </p:cNvSpPr>
          <p:nvPr>
            <p:ph type="title"/>
          </p:nvPr>
        </p:nvSpPr>
        <p:spPr/>
        <p:txBody>
          <a:bodyPr/>
          <a:lstStyle/>
          <a:p>
            <a:r>
              <a:rPr lang="en-GB" dirty="0"/>
              <a:t>DISCUSSION QUESTION</a:t>
            </a:r>
          </a:p>
        </p:txBody>
      </p:sp>
      <p:sp>
        <p:nvSpPr>
          <p:cNvPr id="3" name="Content Placeholder 2">
            <a:extLst>
              <a:ext uri="{FF2B5EF4-FFF2-40B4-BE49-F238E27FC236}">
                <a16:creationId xmlns:a16="http://schemas.microsoft.com/office/drawing/2014/main" id="{D1194C45-94DC-4ADB-A047-21432A2385DE}"/>
              </a:ext>
            </a:extLst>
          </p:cNvPr>
          <p:cNvSpPr>
            <a:spLocks noGrp="1"/>
          </p:cNvSpPr>
          <p:nvPr>
            <p:ph idx="1"/>
          </p:nvPr>
        </p:nvSpPr>
        <p:spPr/>
        <p:txBody>
          <a:bodyPr/>
          <a:lstStyle/>
          <a:p>
            <a:r>
              <a:rPr lang="en-GB" dirty="0"/>
              <a:t>Why Did Donald Trump Beat Hillary Clinton but lose to Joe Biden?</a:t>
            </a:r>
          </a:p>
          <a:p>
            <a:pPr marL="0" indent="0">
              <a:buNone/>
            </a:pPr>
            <a:r>
              <a:rPr lang="en-GB" dirty="0"/>
              <a:t>-Coronavirus</a:t>
            </a:r>
          </a:p>
          <a:p>
            <a:pPr marL="0" indent="0">
              <a:buNone/>
            </a:pPr>
            <a:r>
              <a:rPr lang="en-GB" dirty="0"/>
              <a:t>-Patriotism</a:t>
            </a:r>
          </a:p>
          <a:p>
            <a:pPr marL="0" indent="0">
              <a:buNone/>
            </a:pPr>
            <a:r>
              <a:rPr lang="en-GB" dirty="0"/>
              <a:t>-Masculinity.</a:t>
            </a:r>
          </a:p>
          <a:p>
            <a:pPr marL="0" indent="0">
              <a:buNone/>
            </a:pPr>
            <a:r>
              <a:rPr lang="en-GB" dirty="0"/>
              <a:t>-Divisiveness</a:t>
            </a:r>
          </a:p>
          <a:p>
            <a:pPr marL="0" indent="0">
              <a:buNone/>
            </a:pPr>
            <a:r>
              <a:rPr lang="en-GB" dirty="0"/>
              <a:t>-Electoral College</a:t>
            </a:r>
          </a:p>
          <a:p>
            <a:pPr marL="0" indent="0">
              <a:buNone/>
            </a:pPr>
            <a:endParaRPr lang="en-GB" dirty="0"/>
          </a:p>
          <a:p>
            <a:pPr marL="0" indent="0">
              <a:buNone/>
            </a:pPr>
            <a:r>
              <a:rPr lang="en-GB" dirty="0"/>
              <a:t>What Lessons can we Learn from Trump’s Win AND Trump’s Loss</a:t>
            </a:r>
            <a:r>
              <a:rPr lang="en-GB"/>
              <a:t>? </a:t>
            </a:r>
            <a:endParaRPr lang="en-GB" dirty="0"/>
          </a:p>
        </p:txBody>
      </p:sp>
    </p:spTree>
    <p:extLst>
      <p:ext uri="{BB962C8B-B14F-4D97-AF65-F5344CB8AC3E}">
        <p14:creationId xmlns:p14="http://schemas.microsoft.com/office/powerpoint/2010/main" val="3657507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427CF-B249-48C0-AB85-319AD0489DD1}"/>
              </a:ext>
            </a:extLst>
          </p:cNvPr>
          <p:cNvSpPr>
            <a:spLocks noGrp="1"/>
          </p:cNvSpPr>
          <p:nvPr>
            <p:ph type="title"/>
          </p:nvPr>
        </p:nvSpPr>
        <p:spPr/>
        <p:txBody>
          <a:bodyPr/>
          <a:lstStyle/>
          <a:p>
            <a:r>
              <a:rPr lang="en-GB" dirty="0"/>
              <a:t>Economic Roots of Trumpism. </a:t>
            </a:r>
          </a:p>
        </p:txBody>
      </p:sp>
      <p:sp>
        <p:nvSpPr>
          <p:cNvPr id="3" name="Content Placeholder 2">
            <a:extLst>
              <a:ext uri="{FF2B5EF4-FFF2-40B4-BE49-F238E27FC236}">
                <a16:creationId xmlns:a16="http://schemas.microsoft.com/office/drawing/2014/main" id="{42CD3843-5989-483E-B4CD-48A91C779169}"/>
              </a:ext>
            </a:extLst>
          </p:cNvPr>
          <p:cNvSpPr>
            <a:spLocks noGrp="1"/>
          </p:cNvSpPr>
          <p:nvPr>
            <p:ph idx="1"/>
          </p:nvPr>
        </p:nvSpPr>
        <p:spPr/>
        <p:txBody>
          <a:bodyPr>
            <a:normAutofit/>
          </a:bodyPr>
          <a:lstStyle/>
          <a:p>
            <a:r>
              <a:rPr lang="en-GB" dirty="0"/>
              <a:t>Decline of the Rust Belt (factories closing). Decline of well paid manufacturing jobs due to both globalisation and neglect and a move to a ‘New Economy’ based on tech and services.</a:t>
            </a:r>
          </a:p>
          <a:p>
            <a:r>
              <a:rPr lang="en-GB" dirty="0"/>
              <a:t>Tremendous rise in drug use, etc, opiate crisis. Welfare of US children overall behind all of Western Europe and most of Eastern Europe, despite overall wealth of the USA.</a:t>
            </a:r>
          </a:p>
          <a:p>
            <a:r>
              <a:rPr lang="en-GB" dirty="0"/>
              <a:t>Culture of ‘despair’. Suicide rates 3x that of the UK.</a:t>
            </a:r>
          </a:p>
          <a:p>
            <a:r>
              <a:rPr lang="en-GB" dirty="0"/>
              <a:t>General feeling of left-</a:t>
            </a:r>
            <a:r>
              <a:rPr lang="en-GB" dirty="0" err="1"/>
              <a:t>behindness</a:t>
            </a:r>
            <a:r>
              <a:rPr lang="en-GB" dirty="0"/>
              <a:t>’ </a:t>
            </a:r>
          </a:p>
          <a:p>
            <a:r>
              <a:rPr lang="en-GB" dirty="0"/>
              <a:t>Primary appeal to White working class MEN who had lost their sense of identity</a:t>
            </a:r>
          </a:p>
        </p:txBody>
      </p:sp>
    </p:spTree>
    <p:extLst>
      <p:ext uri="{BB962C8B-B14F-4D97-AF65-F5344CB8AC3E}">
        <p14:creationId xmlns:p14="http://schemas.microsoft.com/office/powerpoint/2010/main" val="271075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7E8FA-7D7E-4EB0-BA94-37A165BF7CD5}"/>
              </a:ext>
            </a:extLst>
          </p:cNvPr>
          <p:cNvSpPr>
            <a:spLocks noGrp="1"/>
          </p:cNvSpPr>
          <p:nvPr>
            <p:ph type="title"/>
          </p:nvPr>
        </p:nvSpPr>
        <p:spPr/>
        <p:txBody>
          <a:bodyPr/>
          <a:lstStyle/>
          <a:p>
            <a:r>
              <a:rPr lang="en-GB" dirty="0"/>
              <a:t>Reaganomics.</a:t>
            </a:r>
          </a:p>
        </p:txBody>
      </p:sp>
      <p:sp>
        <p:nvSpPr>
          <p:cNvPr id="3" name="Content Placeholder 2">
            <a:extLst>
              <a:ext uri="{FF2B5EF4-FFF2-40B4-BE49-F238E27FC236}">
                <a16:creationId xmlns:a16="http://schemas.microsoft.com/office/drawing/2014/main" id="{4737145E-1299-4F07-AAAC-1E3655001B64}"/>
              </a:ext>
            </a:extLst>
          </p:cNvPr>
          <p:cNvSpPr>
            <a:spLocks noGrp="1"/>
          </p:cNvSpPr>
          <p:nvPr>
            <p:ph idx="1"/>
          </p:nvPr>
        </p:nvSpPr>
        <p:spPr/>
        <p:txBody>
          <a:bodyPr/>
          <a:lstStyle/>
          <a:p>
            <a:r>
              <a:rPr lang="en-GB" dirty="0"/>
              <a:t>Trickle-down economics proposed and put into practice by Ronald Reagan failed to ‘trickle down’. Instead, money remained at the top and wages stagnated for the poor.</a:t>
            </a:r>
          </a:p>
          <a:p>
            <a:r>
              <a:rPr lang="en-GB" dirty="0"/>
              <a:t>Collapse of Unions, ‘tsunami of globalization’, left many communities lacking identity in despair.</a:t>
            </a:r>
          </a:p>
          <a:p>
            <a:r>
              <a:rPr lang="en-GB" dirty="0"/>
              <a:t>Trump ‘noticed’ and spoke ‘to’ those voters. ‘American Carnage’. ‘I Love the Poorly Educated’. These ideas seemed contemptible to educated liberals but spoke to the despair of many in the Rust Belt- very crudely, but saying ‘I’m on your side’.</a:t>
            </a:r>
          </a:p>
          <a:p>
            <a:r>
              <a:rPr lang="en-GB" dirty="0"/>
              <a:t>Trump provided an alternative ‘identity’ to those that had lost theirs. He did so by appealing to a particular, divisive form of Americanism.</a:t>
            </a:r>
          </a:p>
          <a:p>
            <a:endParaRPr lang="en-GB" dirty="0"/>
          </a:p>
          <a:p>
            <a:endParaRPr lang="en-GB" dirty="0"/>
          </a:p>
        </p:txBody>
      </p:sp>
    </p:spTree>
    <p:extLst>
      <p:ext uri="{BB962C8B-B14F-4D97-AF65-F5344CB8AC3E}">
        <p14:creationId xmlns:p14="http://schemas.microsoft.com/office/powerpoint/2010/main" val="594133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708F-EEAE-4E2C-B982-1434A38EF4AB}"/>
              </a:ext>
            </a:extLst>
          </p:cNvPr>
          <p:cNvSpPr>
            <a:spLocks noGrp="1"/>
          </p:cNvSpPr>
          <p:nvPr>
            <p:ph type="title"/>
          </p:nvPr>
        </p:nvSpPr>
        <p:spPr/>
        <p:txBody>
          <a:bodyPr/>
          <a:lstStyle/>
          <a:p>
            <a:r>
              <a:rPr lang="en-GB" dirty="0"/>
              <a:t>Two Americas. Horizontal and Vertical</a:t>
            </a:r>
          </a:p>
        </p:txBody>
      </p:sp>
      <p:sp>
        <p:nvSpPr>
          <p:cNvPr id="3" name="Content Placeholder 2">
            <a:extLst>
              <a:ext uri="{FF2B5EF4-FFF2-40B4-BE49-F238E27FC236}">
                <a16:creationId xmlns:a16="http://schemas.microsoft.com/office/drawing/2014/main" id="{9C7F1EEA-7200-451F-B79C-E845611FF2B6}"/>
              </a:ext>
            </a:extLst>
          </p:cNvPr>
          <p:cNvSpPr>
            <a:spLocks noGrp="1"/>
          </p:cNvSpPr>
          <p:nvPr>
            <p:ph idx="1"/>
          </p:nvPr>
        </p:nvSpPr>
        <p:spPr/>
        <p:txBody>
          <a:bodyPr/>
          <a:lstStyle/>
          <a:p>
            <a:r>
              <a:rPr lang="en-GB" dirty="0"/>
              <a:t>Horizontal America: Based on the fundamental truths of liberty, equality, and justice and premised in the idea of a ‘Nation of Immigrants’ in which all are welcome and ‘equally American’. ‘Obama’s’ America. Yes We Can, Hope, Change etc.</a:t>
            </a:r>
          </a:p>
          <a:p>
            <a:endParaRPr lang="en-GB" dirty="0"/>
          </a:p>
          <a:p>
            <a:endParaRPr lang="en-GB" dirty="0"/>
          </a:p>
          <a:p>
            <a:r>
              <a:rPr lang="en-GB" dirty="0"/>
              <a:t>Vertical America: Premised in much of the actual history of America. ‘White Americans’ and their culture  are the ‘true’ Americans. Defined in the dominance of White Protestant Americans and the historical oppression of people of colour</a:t>
            </a:r>
          </a:p>
        </p:txBody>
      </p:sp>
    </p:spTree>
    <p:extLst>
      <p:ext uri="{BB962C8B-B14F-4D97-AF65-F5344CB8AC3E}">
        <p14:creationId xmlns:p14="http://schemas.microsoft.com/office/powerpoint/2010/main" val="258391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8D2B1-8B95-4A41-9D5B-2182C4790D10}"/>
              </a:ext>
            </a:extLst>
          </p:cNvPr>
          <p:cNvSpPr>
            <a:spLocks noGrp="1"/>
          </p:cNvSpPr>
          <p:nvPr>
            <p:ph type="title"/>
          </p:nvPr>
        </p:nvSpPr>
        <p:spPr/>
        <p:txBody>
          <a:bodyPr/>
          <a:lstStyle/>
          <a:p>
            <a:r>
              <a:rPr lang="en-GB" dirty="0"/>
              <a:t>Trump and Nativism: The Vertical America</a:t>
            </a:r>
          </a:p>
        </p:txBody>
      </p:sp>
      <p:sp>
        <p:nvSpPr>
          <p:cNvPr id="3" name="Content Placeholder 2">
            <a:extLst>
              <a:ext uri="{FF2B5EF4-FFF2-40B4-BE49-F238E27FC236}">
                <a16:creationId xmlns:a16="http://schemas.microsoft.com/office/drawing/2014/main" id="{DA327A54-A9EB-41F2-BC76-50EF2D666D26}"/>
              </a:ext>
            </a:extLst>
          </p:cNvPr>
          <p:cNvSpPr>
            <a:spLocks noGrp="1"/>
          </p:cNvSpPr>
          <p:nvPr>
            <p:ph idx="1"/>
          </p:nvPr>
        </p:nvSpPr>
        <p:spPr/>
        <p:txBody>
          <a:bodyPr/>
          <a:lstStyle/>
          <a:p>
            <a:r>
              <a:rPr lang="en-GB" dirty="0"/>
              <a:t>At least in part a racial backlash against the First Black President.</a:t>
            </a:r>
          </a:p>
          <a:p>
            <a:endParaRPr lang="en-GB" dirty="0"/>
          </a:p>
          <a:p>
            <a:r>
              <a:rPr lang="en-GB" dirty="0"/>
              <a:t>‘Mexicans…. They’re Bringing Drugs, They’re Bringing Crime’……</a:t>
            </a:r>
          </a:p>
          <a:p>
            <a:endParaRPr lang="en-GB" dirty="0"/>
          </a:p>
          <a:p>
            <a:r>
              <a:rPr lang="en-GB" dirty="0"/>
              <a:t>Judge shouldn’t rule on his case because </a:t>
            </a:r>
            <a:r>
              <a:rPr lang="en-GB" dirty="0" err="1"/>
              <a:t>hes</a:t>
            </a:r>
            <a:r>
              <a:rPr lang="en-GB" dirty="0"/>
              <a:t> Mexican (he was Mexican American)</a:t>
            </a:r>
          </a:p>
          <a:p>
            <a:endParaRPr lang="en-GB" dirty="0"/>
          </a:p>
          <a:p>
            <a:r>
              <a:rPr lang="en-GB" dirty="0"/>
              <a:t>‘People from ‘Shithole African Countries’ should not come to the United States. People from Countries like ‘Norway’ Should come</a:t>
            </a:r>
          </a:p>
          <a:p>
            <a:endParaRPr lang="en-GB" dirty="0"/>
          </a:p>
          <a:p>
            <a:pPr marL="0" indent="0">
              <a:buNone/>
            </a:pPr>
            <a:endParaRPr lang="en-GB" dirty="0"/>
          </a:p>
        </p:txBody>
      </p:sp>
    </p:spTree>
    <p:extLst>
      <p:ext uri="{BB962C8B-B14F-4D97-AF65-F5344CB8AC3E}">
        <p14:creationId xmlns:p14="http://schemas.microsoft.com/office/powerpoint/2010/main" val="241495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36850-3DC9-464D-9DE6-2E550FEF50D2}"/>
              </a:ext>
            </a:extLst>
          </p:cNvPr>
          <p:cNvSpPr>
            <a:spLocks noGrp="1"/>
          </p:cNvSpPr>
          <p:nvPr>
            <p:ph type="title"/>
          </p:nvPr>
        </p:nvSpPr>
        <p:spPr/>
        <p:txBody>
          <a:bodyPr/>
          <a:lstStyle/>
          <a:p>
            <a:r>
              <a:rPr lang="en-GB" dirty="0"/>
              <a:t>Trump and Nativism: The ‘Insider Outsider’ Dynamic. </a:t>
            </a:r>
          </a:p>
        </p:txBody>
      </p:sp>
      <p:sp>
        <p:nvSpPr>
          <p:cNvPr id="3" name="Content Placeholder 2">
            <a:extLst>
              <a:ext uri="{FF2B5EF4-FFF2-40B4-BE49-F238E27FC236}">
                <a16:creationId xmlns:a16="http://schemas.microsoft.com/office/drawing/2014/main" id="{07EAD393-2302-4C54-B175-A1BD4042A60D}"/>
              </a:ext>
            </a:extLst>
          </p:cNvPr>
          <p:cNvSpPr>
            <a:spLocks noGrp="1"/>
          </p:cNvSpPr>
          <p:nvPr>
            <p:ph idx="1"/>
          </p:nvPr>
        </p:nvSpPr>
        <p:spPr/>
        <p:txBody>
          <a:bodyPr/>
          <a:lstStyle/>
          <a:p>
            <a:r>
              <a:rPr lang="en-GB" dirty="0"/>
              <a:t>The ‘Wall’ was a policy, but also a metaphor for an ‘insider-outsider’ dynamic that Trump chose to create an ‘us and them’ mentality between White Americans and Others. </a:t>
            </a:r>
          </a:p>
          <a:p>
            <a:endParaRPr lang="en-GB" dirty="0"/>
          </a:p>
          <a:p>
            <a:r>
              <a:rPr lang="en-GB" dirty="0"/>
              <a:t>Employment of ‘</a:t>
            </a:r>
            <a:r>
              <a:rPr lang="en-GB" dirty="0" err="1"/>
              <a:t>Birtherism</a:t>
            </a:r>
            <a:r>
              <a:rPr lang="en-GB" dirty="0"/>
              <a:t>’ against Obama- tacitly suggesting that Obama cannot be truly American because he was black. ‘Othering’ Americans of Colour.</a:t>
            </a:r>
          </a:p>
          <a:p>
            <a:endParaRPr lang="en-GB" dirty="0"/>
          </a:p>
          <a:p>
            <a:r>
              <a:rPr lang="en-GB" dirty="0"/>
              <a:t>Ilhan Omar ‘Go back to where she came from….. If she doesn’t like it here’.</a:t>
            </a:r>
          </a:p>
          <a:p>
            <a:endParaRPr lang="en-GB" dirty="0"/>
          </a:p>
          <a:p>
            <a:endParaRPr lang="en-GB" dirty="0"/>
          </a:p>
        </p:txBody>
      </p:sp>
    </p:spTree>
    <p:extLst>
      <p:ext uri="{BB962C8B-B14F-4D97-AF65-F5344CB8AC3E}">
        <p14:creationId xmlns:p14="http://schemas.microsoft.com/office/powerpoint/2010/main" val="4045483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F0F9E-AAA9-488A-A63B-79307BC04E16}"/>
              </a:ext>
            </a:extLst>
          </p:cNvPr>
          <p:cNvSpPr>
            <a:spLocks noGrp="1"/>
          </p:cNvSpPr>
          <p:nvPr>
            <p:ph type="title"/>
          </p:nvPr>
        </p:nvSpPr>
        <p:spPr/>
        <p:txBody>
          <a:bodyPr/>
          <a:lstStyle/>
          <a:p>
            <a:r>
              <a:rPr lang="en-GB" dirty="0"/>
              <a:t>Trump and Nativism 2: Religion and Symbology</a:t>
            </a:r>
          </a:p>
        </p:txBody>
      </p:sp>
      <p:sp>
        <p:nvSpPr>
          <p:cNvPr id="3" name="Content Placeholder 2">
            <a:extLst>
              <a:ext uri="{FF2B5EF4-FFF2-40B4-BE49-F238E27FC236}">
                <a16:creationId xmlns:a16="http://schemas.microsoft.com/office/drawing/2014/main" id="{85B00D4E-C3F2-458D-9125-AB690EAAAAC6}"/>
              </a:ext>
            </a:extLst>
          </p:cNvPr>
          <p:cNvSpPr>
            <a:spLocks noGrp="1"/>
          </p:cNvSpPr>
          <p:nvPr>
            <p:ph idx="1"/>
          </p:nvPr>
        </p:nvSpPr>
        <p:spPr/>
        <p:txBody>
          <a:bodyPr>
            <a:normAutofit/>
          </a:bodyPr>
          <a:lstStyle/>
          <a:p>
            <a:r>
              <a:rPr lang="en-GB" dirty="0"/>
              <a:t>Protection of ‘traditional’ (read white) American festivals like Christmas. ‘They’re trying to ban Christmas’ conspiracy. Focus on Flag and ‘Patriotism’ and demonisation of anyone who challenged it. Colin Kaepernick ‘Son of a b*tch’ for  kneeling during National Anthem.</a:t>
            </a:r>
          </a:p>
          <a:p>
            <a:r>
              <a:rPr lang="en-GB" dirty="0"/>
              <a:t>‘Muslim Ban’- sought to other Muslim-American citizens and non-White, non-Christian citizens.</a:t>
            </a:r>
          </a:p>
          <a:p>
            <a:r>
              <a:rPr lang="en-GB" dirty="0"/>
              <a:t>Appealed successfully to a Exclusivist, Nativist American identity which was very popular among blue-collar, white men.</a:t>
            </a:r>
          </a:p>
          <a:p>
            <a:r>
              <a:rPr lang="en-GB" dirty="0"/>
              <a:t>Partially won because of the heavy concentration of these voters in swing states in the Electoral College. </a:t>
            </a:r>
          </a:p>
        </p:txBody>
      </p:sp>
    </p:spTree>
    <p:extLst>
      <p:ext uri="{BB962C8B-B14F-4D97-AF65-F5344CB8AC3E}">
        <p14:creationId xmlns:p14="http://schemas.microsoft.com/office/powerpoint/2010/main" val="224559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394FB-A3FC-41AD-B334-44C44C3872B3}"/>
              </a:ext>
            </a:extLst>
          </p:cNvPr>
          <p:cNvSpPr>
            <a:spLocks noGrp="1"/>
          </p:cNvSpPr>
          <p:nvPr>
            <p:ph type="title"/>
          </p:nvPr>
        </p:nvSpPr>
        <p:spPr/>
        <p:txBody>
          <a:bodyPr/>
          <a:lstStyle/>
          <a:p>
            <a:r>
              <a:rPr lang="en-GB" dirty="0"/>
              <a:t>Trump and (Toxic) Masculinity.</a:t>
            </a:r>
          </a:p>
        </p:txBody>
      </p:sp>
      <p:sp>
        <p:nvSpPr>
          <p:cNvPr id="3" name="Content Placeholder 2">
            <a:extLst>
              <a:ext uri="{FF2B5EF4-FFF2-40B4-BE49-F238E27FC236}">
                <a16:creationId xmlns:a16="http://schemas.microsoft.com/office/drawing/2014/main" id="{D3EE3C02-35AC-40E7-A6C8-B39ED5BE76BD}"/>
              </a:ext>
            </a:extLst>
          </p:cNvPr>
          <p:cNvSpPr>
            <a:spLocks noGrp="1"/>
          </p:cNvSpPr>
          <p:nvPr>
            <p:ph idx="1"/>
          </p:nvPr>
        </p:nvSpPr>
        <p:spPr/>
        <p:txBody>
          <a:bodyPr/>
          <a:lstStyle/>
          <a:p>
            <a:r>
              <a:rPr lang="en-GB" dirty="0"/>
              <a:t>Trump built his campaign and presidency with ‘Hyper Masculine Tropes’. </a:t>
            </a:r>
          </a:p>
          <a:p>
            <a:endParaRPr lang="en-GB" dirty="0"/>
          </a:p>
          <a:p>
            <a:r>
              <a:rPr lang="en-GB" dirty="0"/>
              <a:t>Belittled opponents for being ‘Little’ or ‘Low Energy’.</a:t>
            </a:r>
          </a:p>
          <a:p>
            <a:endParaRPr lang="en-GB" dirty="0"/>
          </a:p>
          <a:p>
            <a:r>
              <a:rPr lang="en-GB" dirty="0"/>
              <a:t>Reverence for ‘Tough Guys’, whether they be Law Enforcement Officials or brutal dictators abroad.</a:t>
            </a:r>
          </a:p>
          <a:p>
            <a:endParaRPr lang="en-GB" dirty="0"/>
          </a:p>
          <a:p>
            <a:pPr marL="0" indent="0">
              <a:buNone/>
            </a:pPr>
            <a:endParaRPr lang="en-GB" dirty="0"/>
          </a:p>
        </p:txBody>
      </p:sp>
    </p:spTree>
    <p:extLst>
      <p:ext uri="{BB962C8B-B14F-4D97-AF65-F5344CB8AC3E}">
        <p14:creationId xmlns:p14="http://schemas.microsoft.com/office/powerpoint/2010/main" val="193981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99B8C-FF48-4C69-9608-1229C783A0BF}"/>
              </a:ext>
            </a:extLst>
          </p:cNvPr>
          <p:cNvSpPr>
            <a:spLocks noGrp="1"/>
          </p:cNvSpPr>
          <p:nvPr>
            <p:ph type="title"/>
          </p:nvPr>
        </p:nvSpPr>
        <p:spPr/>
        <p:txBody>
          <a:bodyPr/>
          <a:lstStyle/>
          <a:p>
            <a:r>
              <a:rPr lang="en-GB" dirty="0"/>
              <a:t>Trump and Toxic Masculinity (2)- Gender Roles</a:t>
            </a:r>
          </a:p>
        </p:txBody>
      </p:sp>
      <p:sp>
        <p:nvSpPr>
          <p:cNvPr id="3" name="Content Placeholder 2">
            <a:extLst>
              <a:ext uri="{FF2B5EF4-FFF2-40B4-BE49-F238E27FC236}">
                <a16:creationId xmlns:a16="http://schemas.microsoft.com/office/drawing/2014/main" id="{318E6147-4E34-4EC7-8C4F-80C51CB1F0DB}"/>
              </a:ext>
            </a:extLst>
          </p:cNvPr>
          <p:cNvSpPr>
            <a:spLocks noGrp="1"/>
          </p:cNvSpPr>
          <p:nvPr>
            <p:ph idx="1"/>
          </p:nvPr>
        </p:nvSpPr>
        <p:spPr/>
        <p:txBody>
          <a:bodyPr>
            <a:normAutofit fontScale="85000" lnSpcReduction="10000"/>
          </a:bodyPr>
          <a:lstStyle/>
          <a:p>
            <a:r>
              <a:rPr lang="en-GB" dirty="0"/>
              <a:t>Trump portrayed himself as the ‘strong male protector’, protecting borders against those ‘rapists’ who would protect ‘our’ women</a:t>
            </a:r>
          </a:p>
          <a:p>
            <a:r>
              <a:rPr lang="en-GB" dirty="0"/>
              <a:t>Called Megyn Kelly a ‘Bimbo’, who had ‘Blood coming out of her wherever’.</a:t>
            </a:r>
          </a:p>
          <a:p>
            <a:r>
              <a:rPr lang="en-GB" dirty="0"/>
              <a:t>Played upon tropes of ‘suburban housewives’ Getting their husbands back to work (making the assumption that was the natural order of things)</a:t>
            </a:r>
          </a:p>
          <a:p>
            <a:r>
              <a:rPr lang="en-GB" dirty="0"/>
              <a:t>2/3 of 2016 Trump supporters believed that America had been overly feminized. Trump was thus there to restore the patriarchy against this ‘feminist insurgence’.</a:t>
            </a:r>
          </a:p>
          <a:p>
            <a:r>
              <a:rPr lang="en-GB" dirty="0"/>
              <a:t>Trumps largest support by far came from non-college educated white men. But 61% of non-college educated White women voted for him too. Internalised </a:t>
            </a:r>
            <a:r>
              <a:rPr lang="en-GB" dirty="0" err="1"/>
              <a:t>Patriachy</a:t>
            </a:r>
            <a:r>
              <a:rPr lang="en-GB" dirty="0"/>
              <a:t>?</a:t>
            </a:r>
          </a:p>
          <a:p>
            <a:r>
              <a:rPr lang="en-GB" dirty="0"/>
              <a:t>Idea that parts of America wanted ‘Strong Male Leadership’, regardless of the character of that leader.</a:t>
            </a:r>
          </a:p>
          <a:p>
            <a:r>
              <a:rPr lang="en-GB" dirty="0"/>
              <a:t>Trump played on deeply embedded misogyny that existed in America and to varying degrees across the world. </a:t>
            </a:r>
          </a:p>
          <a:p>
            <a:endParaRPr lang="en-GB" dirty="0"/>
          </a:p>
        </p:txBody>
      </p:sp>
    </p:spTree>
    <p:extLst>
      <p:ext uri="{BB962C8B-B14F-4D97-AF65-F5344CB8AC3E}">
        <p14:creationId xmlns:p14="http://schemas.microsoft.com/office/powerpoint/2010/main" val="296530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134</TotalTime>
  <Words>1051</Words>
  <Application>Microsoft Office PowerPoint</Application>
  <PresentationFormat>Widescreen</PresentationFormat>
  <Paragraphs>75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TRUMP: AN AMERICA DIVIDED</vt:lpstr>
      <vt:lpstr>Economic Roots of Trumpism. </vt:lpstr>
      <vt:lpstr>Reaganomics.</vt:lpstr>
      <vt:lpstr>Two Americas. Horizontal and Vertical</vt:lpstr>
      <vt:lpstr>Trump and Nativism: The Vertical America</vt:lpstr>
      <vt:lpstr>Trump and Nativism: The ‘Insider Outsider’ Dynamic. </vt:lpstr>
      <vt:lpstr>Trump and Nativism 2: Religion and Symbology</vt:lpstr>
      <vt:lpstr>Trump and (Toxic) Masculinity.</vt:lpstr>
      <vt:lpstr>Trump and Toxic Masculinity (2)- Gender Roles</vt:lpstr>
      <vt:lpstr>Trump and Truth: Fake News</vt:lpstr>
      <vt:lpstr>America Divided</vt:lpstr>
      <vt:lpstr>DISCUSSION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TRUMP: AN AMERICA DIVIDED</dc:title>
  <dc:creator> </dc:creator>
  <cp:lastModifiedBy> </cp:lastModifiedBy>
  <cp:revision>12</cp:revision>
  <dcterms:created xsi:type="dcterms:W3CDTF">2020-11-10T15:45:52Z</dcterms:created>
  <dcterms:modified xsi:type="dcterms:W3CDTF">2020-11-10T18:00:38Z</dcterms:modified>
</cp:coreProperties>
</file>