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3" r:id="rId6"/>
    <p:sldId id="261" r:id="rId7"/>
    <p:sldId id="262"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cf0b83b54c4bac9f" providerId="LiveId" clId="{E5C82FB2-D38D-4538-B2E1-98E915582CF2}"/>
    <pc:docChg chg="delSld modSld sldOrd">
      <pc:chgData name=" " userId="cf0b83b54c4bac9f" providerId="LiveId" clId="{E5C82FB2-D38D-4538-B2E1-98E915582CF2}" dt="2020-11-16T11:44:05.360" v="39" actId="20577"/>
      <pc:docMkLst>
        <pc:docMk/>
      </pc:docMkLst>
      <pc:sldChg chg="del">
        <pc:chgData name=" " userId="cf0b83b54c4bac9f" providerId="LiveId" clId="{E5C82FB2-D38D-4538-B2E1-98E915582CF2}" dt="2020-11-16T10:58:31.311" v="9" actId="47"/>
        <pc:sldMkLst>
          <pc:docMk/>
          <pc:sldMk cId="3685053018" sldId="256"/>
        </pc:sldMkLst>
      </pc:sldChg>
      <pc:sldChg chg="modSp mod">
        <pc:chgData name=" " userId="cf0b83b54c4bac9f" providerId="LiveId" clId="{E5C82FB2-D38D-4538-B2E1-98E915582CF2}" dt="2020-11-15T18:13:11.136" v="8" actId="20577"/>
        <pc:sldMkLst>
          <pc:docMk/>
          <pc:sldMk cId="3335508629" sldId="259"/>
        </pc:sldMkLst>
        <pc:spChg chg="mod">
          <ac:chgData name=" " userId="cf0b83b54c4bac9f" providerId="LiveId" clId="{E5C82FB2-D38D-4538-B2E1-98E915582CF2}" dt="2020-11-15T18:13:11.136" v="8" actId="20577"/>
          <ac:spMkLst>
            <pc:docMk/>
            <pc:sldMk cId="3335508629" sldId="259"/>
            <ac:spMk id="3" creationId="{5350FAA5-584E-4500-8642-86E556DB32A0}"/>
          </ac:spMkLst>
        </pc:spChg>
      </pc:sldChg>
      <pc:sldChg chg="modSp mod">
        <pc:chgData name=" " userId="cf0b83b54c4bac9f" providerId="LiveId" clId="{E5C82FB2-D38D-4538-B2E1-98E915582CF2}" dt="2020-11-16T11:32:07.198" v="33" actId="20577"/>
        <pc:sldMkLst>
          <pc:docMk/>
          <pc:sldMk cId="1376397589" sldId="265"/>
        </pc:sldMkLst>
        <pc:spChg chg="mod">
          <ac:chgData name=" " userId="cf0b83b54c4bac9f" providerId="LiveId" clId="{E5C82FB2-D38D-4538-B2E1-98E915582CF2}" dt="2020-11-16T11:32:07.198" v="33" actId="20577"/>
          <ac:spMkLst>
            <pc:docMk/>
            <pc:sldMk cId="1376397589" sldId="265"/>
            <ac:spMk id="3" creationId="{E547DDC3-B563-4233-9614-C07BF61AA130}"/>
          </ac:spMkLst>
        </pc:spChg>
      </pc:sldChg>
      <pc:sldChg chg="modSp mod ord">
        <pc:chgData name=" " userId="cf0b83b54c4bac9f" providerId="LiveId" clId="{E5C82FB2-D38D-4538-B2E1-98E915582CF2}" dt="2020-11-16T11:44:05.360" v="39" actId="20577"/>
        <pc:sldMkLst>
          <pc:docMk/>
          <pc:sldMk cId="1123607879" sldId="268"/>
        </pc:sldMkLst>
        <pc:spChg chg="mod">
          <ac:chgData name=" " userId="cf0b83b54c4bac9f" providerId="LiveId" clId="{E5C82FB2-D38D-4538-B2E1-98E915582CF2}" dt="2020-11-16T11:44:05.360" v="39" actId="20577"/>
          <ac:spMkLst>
            <pc:docMk/>
            <pc:sldMk cId="1123607879" sldId="268"/>
            <ac:spMk id="3" creationId="{95E443AF-7BCD-4A13-9823-6CAFEA31211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425708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E9C55F-0AC4-4287-912D-EA9BB9245717}"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200523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806388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85853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97588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4070849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221800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767818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0385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60537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414218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9C55F-0AC4-4287-912D-EA9BB9245717}"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2865508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E9C55F-0AC4-4287-912D-EA9BB9245717}" type="datetimeFigureOut">
              <a:rPr lang="en-GB" smtClean="0"/>
              <a:t>16/11/2020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2984347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1794148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207361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BE9C55F-0AC4-4287-912D-EA9BB9245717}" type="datetimeFigureOut">
              <a:rPr lang="en-GB" smtClean="0"/>
              <a:t>16/11/2020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981923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E9C55F-0AC4-4287-912D-EA9BB9245717}"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16F4B-E3F8-4FC2-BA01-1A761D59A26A}" type="slidenum">
              <a:rPr lang="en-GB" smtClean="0"/>
              <a:t>‹#›</a:t>
            </a:fld>
            <a:endParaRPr lang="en-GB"/>
          </a:p>
        </p:txBody>
      </p:sp>
    </p:spTree>
    <p:extLst>
      <p:ext uri="{BB962C8B-B14F-4D97-AF65-F5344CB8AC3E}">
        <p14:creationId xmlns:p14="http://schemas.microsoft.com/office/powerpoint/2010/main" val="264972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9C55F-0AC4-4287-912D-EA9BB9245717}" type="datetimeFigureOut">
              <a:rPr lang="en-GB" smtClean="0"/>
              <a:t>16/11/2020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9A16F4B-E3F8-4FC2-BA01-1A761D59A26A}" type="slidenum">
              <a:rPr lang="en-GB" smtClean="0"/>
              <a:t>‹#›</a:t>
            </a:fld>
            <a:endParaRPr lang="en-GB"/>
          </a:p>
        </p:txBody>
      </p:sp>
    </p:spTree>
    <p:extLst>
      <p:ext uri="{BB962C8B-B14F-4D97-AF65-F5344CB8AC3E}">
        <p14:creationId xmlns:p14="http://schemas.microsoft.com/office/powerpoint/2010/main" val="30087845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47E8-1E61-4AD7-A882-D1E28EE7624E}"/>
              </a:ext>
            </a:extLst>
          </p:cNvPr>
          <p:cNvSpPr>
            <a:spLocks noGrp="1"/>
          </p:cNvSpPr>
          <p:nvPr>
            <p:ph type="ctrTitle"/>
          </p:nvPr>
        </p:nvSpPr>
        <p:spPr/>
        <p:txBody>
          <a:bodyPr/>
          <a:lstStyle/>
          <a:p>
            <a:r>
              <a:rPr lang="en-GB" dirty="0"/>
              <a:t>FEMINISM IN THE UK AND US: THE PATRIACHY</a:t>
            </a:r>
          </a:p>
        </p:txBody>
      </p:sp>
      <p:sp>
        <p:nvSpPr>
          <p:cNvPr id="3" name="Subtitle 2">
            <a:extLst>
              <a:ext uri="{FF2B5EF4-FFF2-40B4-BE49-F238E27FC236}">
                <a16:creationId xmlns:a16="http://schemas.microsoft.com/office/drawing/2014/main" id="{4F0BFB6B-E3FE-41AB-AC5C-451E5D3FAAF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605065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1F5FA-D8D4-4421-822F-DB4AD7C8186D}"/>
              </a:ext>
            </a:extLst>
          </p:cNvPr>
          <p:cNvSpPr>
            <a:spLocks noGrp="1"/>
          </p:cNvSpPr>
          <p:nvPr>
            <p:ph type="title"/>
          </p:nvPr>
        </p:nvSpPr>
        <p:spPr/>
        <p:txBody>
          <a:bodyPr/>
          <a:lstStyle/>
          <a:p>
            <a:r>
              <a:rPr lang="en-GB" dirty="0"/>
              <a:t>Bell Hooks 2.</a:t>
            </a:r>
          </a:p>
        </p:txBody>
      </p:sp>
      <p:sp>
        <p:nvSpPr>
          <p:cNvPr id="3" name="Content Placeholder 2">
            <a:extLst>
              <a:ext uri="{FF2B5EF4-FFF2-40B4-BE49-F238E27FC236}">
                <a16:creationId xmlns:a16="http://schemas.microsoft.com/office/drawing/2014/main" id="{2239B140-5C98-4F80-9EC6-6D5B6C87C9A4}"/>
              </a:ext>
            </a:extLst>
          </p:cNvPr>
          <p:cNvSpPr>
            <a:spLocks noGrp="1"/>
          </p:cNvSpPr>
          <p:nvPr>
            <p:ph idx="1"/>
          </p:nvPr>
        </p:nvSpPr>
        <p:spPr/>
        <p:txBody>
          <a:bodyPr>
            <a:normAutofit lnSpcReduction="10000"/>
          </a:bodyPr>
          <a:lstStyle/>
          <a:p>
            <a:r>
              <a:rPr lang="en-GB" dirty="0"/>
              <a:t>In order for a ‘true’ sisterhood to form, white woman must challenge internal prejudices and racism they have and ‘accept’ the structural racism deep within the white feminist movement. In America, Racial Imperialism was a stronger force than Sexual Imperialism (Trump)</a:t>
            </a:r>
          </a:p>
          <a:p>
            <a:endParaRPr lang="en-GB" dirty="0"/>
          </a:p>
          <a:p>
            <a:r>
              <a:rPr lang="en-GB" dirty="0"/>
              <a:t>Universities: Primarily white staff in ‘</a:t>
            </a:r>
            <a:r>
              <a:rPr lang="en-GB" dirty="0" err="1"/>
              <a:t>womens</a:t>
            </a:r>
            <a:r>
              <a:rPr lang="en-GB" dirty="0"/>
              <a:t> studies’ department.</a:t>
            </a:r>
          </a:p>
          <a:p>
            <a:endParaRPr lang="en-GB" dirty="0"/>
          </a:p>
          <a:p>
            <a:r>
              <a:rPr lang="en-GB" dirty="0"/>
              <a:t>‘</a:t>
            </a:r>
            <a:r>
              <a:rPr lang="en-GB" dirty="0" err="1"/>
              <a:t>Colorblindness</a:t>
            </a:r>
            <a:r>
              <a:rPr lang="en-GB" dirty="0"/>
              <a:t>’: Acting as if ‘Colour doesn’t matter’ or ‘We’ve moved past that’ ignores the history and structure that still leaves woman of colour facing both the patriarchy and racism. Resistance to racial discussions.</a:t>
            </a:r>
          </a:p>
        </p:txBody>
      </p:sp>
    </p:spTree>
    <p:extLst>
      <p:ext uri="{BB962C8B-B14F-4D97-AF65-F5344CB8AC3E}">
        <p14:creationId xmlns:p14="http://schemas.microsoft.com/office/powerpoint/2010/main" val="2114522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6A0A-FBFE-449E-AD92-B070EC085DA3}"/>
              </a:ext>
            </a:extLst>
          </p:cNvPr>
          <p:cNvSpPr>
            <a:spLocks noGrp="1"/>
          </p:cNvSpPr>
          <p:nvPr>
            <p:ph type="title"/>
          </p:nvPr>
        </p:nvSpPr>
        <p:spPr/>
        <p:txBody>
          <a:bodyPr/>
          <a:lstStyle/>
          <a:p>
            <a:r>
              <a:rPr lang="en-GB" dirty="0"/>
              <a:t>Third/Fourth Wave </a:t>
            </a:r>
            <a:r>
              <a:rPr lang="en-GB" dirty="0" err="1"/>
              <a:t>Femininsm</a:t>
            </a:r>
            <a:endParaRPr lang="en-GB" dirty="0"/>
          </a:p>
        </p:txBody>
      </p:sp>
      <p:sp>
        <p:nvSpPr>
          <p:cNvPr id="3" name="Content Placeholder 2">
            <a:extLst>
              <a:ext uri="{FF2B5EF4-FFF2-40B4-BE49-F238E27FC236}">
                <a16:creationId xmlns:a16="http://schemas.microsoft.com/office/drawing/2014/main" id="{FAC2B006-D4B1-4FE6-A563-B8EA02DEE4C0}"/>
              </a:ext>
            </a:extLst>
          </p:cNvPr>
          <p:cNvSpPr>
            <a:spLocks noGrp="1"/>
          </p:cNvSpPr>
          <p:nvPr>
            <p:ph idx="1"/>
          </p:nvPr>
        </p:nvSpPr>
        <p:spPr/>
        <p:txBody>
          <a:bodyPr/>
          <a:lstStyle/>
          <a:p>
            <a:r>
              <a:rPr lang="en-GB" dirty="0"/>
              <a:t>INTERSECTIONALITY: ‘NOT ALL INEQUALITIES ARE CREATED EQUAL’. Future struggles must accept and make accommodation for the hugely divergent experiences of women premised on their race, class, sexual orientation, assigned sex at birth (Trans) people. </a:t>
            </a:r>
          </a:p>
          <a:p>
            <a:endParaRPr lang="en-GB" dirty="0"/>
          </a:p>
          <a:p>
            <a:endParaRPr lang="en-GB" dirty="0"/>
          </a:p>
          <a:p>
            <a:r>
              <a:rPr lang="en-GB" dirty="0"/>
              <a:t>Gender Roles must be considered; not only should ‘constructions of </a:t>
            </a:r>
            <a:r>
              <a:rPr lang="en-GB" dirty="0" err="1"/>
              <a:t>feminity</a:t>
            </a:r>
            <a:r>
              <a:rPr lang="en-GB" dirty="0"/>
              <a:t> be examined’, but also masculinity: ‘Toxic’ Masculinity must be combatted (Trump). </a:t>
            </a:r>
          </a:p>
        </p:txBody>
      </p:sp>
    </p:spTree>
    <p:extLst>
      <p:ext uri="{BB962C8B-B14F-4D97-AF65-F5344CB8AC3E}">
        <p14:creationId xmlns:p14="http://schemas.microsoft.com/office/powerpoint/2010/main" val="342118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75928-8B20-4639-8F11-3F2C3CC819BE}"/>
              </a:ext>
            </a:extLst>
          </p:cNvPr>
          <p:cNvSpPr>
            <a:spLocks noGrp="1"/>
          </p:cNvSpPr>
          <p:nvPr>
            <p:ph type="title"/>
          </p:nvPr>
        </p:nvSpPr>
        <p:spPr/>
        <p:txBody>
          <a:bodyPr/>
          <a:lstStyle/>
          <a:p>
            <a:r>
              <a:rPr lang="en-GB" dirty="0"/>
              <a:t>Discussion Questions</a:t>
            </a:r>
          </a:p>
        </p:txBody>
      </p:sp>
      <p:sp>
        <p:nvSpPr>
          <p:cNvPr id="3" name="Content Placeholder 2">
            <a:extLst>
              <a:ext uri="{FF2B5EF4-FFF2-40B4-BE49-F238E27FC236}">
                <a16:creationId xmlns:a16="http://schemas.microsoft.com/office/drawing/2014/main" id="{95E443AF-7BCD-4A13-9823-6CAFEA31211E}"/>
              </a:ext>
            </a:extLst>
          </p:cNvPr>
          <p:cNvSpPr>
            <a:spLocks noGrp="1"/>
          </p:cNvSpPr>
          <p:nvPr>
            <p:ph idx="1"/>
          </p:nvPr>
        </p:nvSpPr>
        <p:spPr/>
        <p:txBody>
          <a:bodyPr/>
          <a:lstStyle/>
          <a:p>
            <a:r>
              <a:rPr lang="en-GB" dirty="0"/>
              <a:t>Think about your own countries. How does patriarchy manifest in them, and </a:t>
            </a:r>
            <a:r>
              <a:rPr lang="en-GB"/>
              <a:t>has there </a:t>
            </a:r>
            <a:r>
              <a:rPr lang="en-GB" dirty="0"/>
              <a:t>been progress/</a:t>
            </a:r>
            <a:r>
              <a:rPr lang="en-GB"/>
              <a:t>change  </a:t>
            </a:r>
            <a:r>
              <a:rPr lang="en-GB" dirty="0"/>
              <a:t>over the periods of your life time? How has this change come about?</a:t>
            </a:r>
          </a:p>
          <a:p>
            <a:endParaRPr lang="en-GB" dirty="0"/>
          </a:p>
          <a:p>
            <a:r>
              <a:rPr lang="en-GB" dirty="0"/>
              <a:t>Is it possible/desirable to remove/</a:t>
            </a:r>
            <a:r>
              <a:rPr lang="en-GB" dirty="0" err="1"/>
              <a:t>desocialize</a:t>
            </a:r>
            <a:r>
              <a:rPr lang="en-GB" dirty="0"/>
              <a:t> all gender roles from society? How would this be done?</a:t>
            </a:r>
          </a:p>
          <a:p>
            <a:endParaRPr lang="en-GB" dirty="0"/>
          </a:p>
          <a:p>
            <a:r>
              <a:rPr lang="en-GB" dirty="0"/>
              <a:t>Violent or degrading pornography is often considered to harm male psyche and reinforce toxic patriarchal stereotypes of male/female relationships and sexual relationships. Should this type of pornography be banned/ heavily regulated? </a:t>
            </a:r>
          </a:p>
        </p:txBody>
      </p:sp>
    </p:spTree>
    <p:extLst>
      <p:ext uri="{BB962C8B-B14F-4D97-AF65-F5344CB8AC3E}">
        <p14:creationId xmlns:p14="http://schemas.microsoft.com/office/powerpoint/2010/main" val="1123607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EAEC-FDCA-4119-886F-F2C822751F34}"/>
              </a:ext>
            </a:extLst>
          </p:cNvPr>
          <p:cNvSpPr>
            <a:spLocks noGrp="1"/>
          </p:cNvSpPr>
          <p:nvPr>
            <p:ph type="title"/>
          </p:nvPr>
        </p:nvSpPr>
        <p:spPr/>
        <p:txBody>
          <a:bodyPr/>
          <a:lstStyle/>
          <a:p>
            <a:r>
              <a:rPr lang="en-GB" dirty="0"/>
              <a:t>The Three (Four) Waves of Feminism</a:t>
            </a:r>
          </a:p>
        </p:txBody>
      </p:sp>
      <p:sp>
        <p:nvSpPr>
          <p:cNvPr id="3" name="Content Placeholder 2">
            <a:extLst>
              <a:ext uri="{FF2B5EF4-FFF2-40B4-BE49-F238E27FC236}">
                <a16:creationId xmlns:a16="http://schemas.microsoft.com/office/drawing/2014/main" id="{5350FAA5-584E-4500-8642-86E556DB32A0}"/>
              </a:ext>
            </a:extLst>
          </p:cNvPr>
          <p:cNvSpPr>
            <a:spLocks noGrp="1"/>
          </p:cNvSpPr>
          <p:nvPr>
            <p:ph idx="1"/>
          </p:nvPr>
        </p:nvSpPr>
        <p:spPr/>
        <p:txBody>
          <a:bodyPr/>
          <a:lstStyle/>
          <a:p>
            <a:r>
              <a:rPr lang="en-GB" dirty="0"/>
              <a:t>First Wave of Feminism</a:t>
            </a:r>
            <a:r>
              <a:rPr lang="en-GB"/>
              <a:t>: 1850-1960s- </a:t>
            </a:r>
            <a:r>
              <a:rPr lang="en-GB" dirty="0"/>
              <a:t>Suffragettes. Fought, Protested, and were sometimes Imprisoned or killed in order to attain ‘legal’ equality with men</a:t>
            </a:r>
          </a:p>
          <a:p>
            <a:r>
              <a:rPr lang="en-GB" dirty="0"/>
              <a:t>Second Wave Feminism: ‘The Personal is Political’: Sought to demonstrate and fight the ‘invisible’ structures of patriarchy and racism that existed in society and held women’s equality back.</a:t>
            </a:r>
          </a:p>
          <a:p>
            <a:r>
              <a:rPr lang="en-GB" dirty="0"/>
              <a:t>Third Wave Feminism: Sought to Understand the ‘Layers of Oppression’ for women; incorporating an intersectional analysis of race, class, sexuality, etc.</a:t>
            </a:r>
          </a:p>
          <a:p>
            <a:r>
              <a:rPr lang="en-GB" dirty="0"/>
              <a:t>Fourth Wave Feminism: Delves deeper into the harm caused by Gender Norms and Focusing on ‘Justice’ for women harmed by Gender Norms and abuses of Male Power. Me Too Movement. </a:t>
            </a:r>
          </a:p>
        </p:txBody>
      </p:sp>
    </p:spTree>
    <p:extLst>
      <p:ext uri="{BB962C8B-B14F-4D97-AF65-F5344CB8AC3E}">
        <p14:creationId xmlns:p14="http://schemas.microsoft.com/office/powerpoint/2010/main" val="333550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87DA-A5D9-472C-873C-F63D86DCE9BD}"/>
              </a:ext>
            </a:extLst>
          </p:cNvPr>
          <p:cNvSpPr>
            <a:spLocks noGrp="1"/>
          </p:cNvSpPr>
          <p:nvPr>
            <p:ph type="title"/>
          </p:nvPr>
        </p:nvSpPr>
        <p:spPr/>
        <p:txBody>
          <a:bodyPr/>
          <a:lstStyle/>
          <a:p>
            <a:r>
              <a:rPr lang="en-GB" dirty="0"/>
              <a:t>WHAT IS THE PATRIARCHY?  SECOND WAVE FEMINISM</a:t>
            </a:r>
          </a:p>
        </p:txBody>
      </p:sp>
      <p:sp>
        <p:nvSpPr>
          <p:cNvPr id="3" name="Content Placeholder 2">
            <a:extLst>
              <a:ext uri="{FF2B5EF4-FFF2-40B4-BE49-F238E27FC236}">
                <a16:creationId xmlns:a16="http://schemas.microsoft.com/office/drawing/2014/main" id="{5E038959-211D-4FB8-A57A-A134359FE378}"/>
              </a:ext>
            </a:extLst>
          </p:cNvPr>
          <p:cNvSpPr>
            <a:spLocks noGrp="1"/>
          </p:cNvSpPr>
          <p:nvPr>
            <p:ph idx="1"/>
          </p:nvPr>
        </p:nvSpPr>
        <p:spPr/>
        <p:txBody>
          <a:bodyPr/>
          <a:lstStyle/>
          <a:p>
            <a:r>
              <a:rPr lang="en-GB" dirty="0"/>
              <a:t>PATRIARCHY IS AN ‘IDEOLOGY’ in that it constitutes a set of political beliefs about the relationships of people in society.</a:t>
            </a:r>
          </a:p>
          <a:p>
            <a:endParaRPr lang="en-GB" dirty="0"/>
          </a:p>
          <a:p>
            <a:r>
              <a:rPr lang="en-GB" dirty="0"/>
              <a:t>PATRIARCHY MEANS ‘RULE OF THE FATHER’</a:t>
            </a:r>
          </a:p>
          <a:p>
            <a:endParaRPr lang="en-GB" dirty="0"/>
          </a:p>
          <a:p>
            <a:endParaRPr lang="en-GB" dirty="0"/>
          </a:p>
          <a:p>
            <a:r>
              <a:rPr lang="en-GB" dirty="0"/>
              <a:t>General Control of one </a:t>
            </a:r>
            <a:r>
              <a:rPr lang="en-GB" dirty="0" err="1"/>
              <a:t>Collectivity</a:t>
            </a:r>
            <a:r>
              <a:rPr lang="en-GB" dirty="0"/>
              <a:t> over another, defined by birth (much like racism, etc). Based on a relationship of dominance and subordination. </a:t>
            </a:r>
          </a:p>
        </p:txBody>
      </p:sp>
    </p:spTree>
    <p:extLst>
      <p:ext uri="{BB962C8B-B14F-4D97-AF65-F5344CB8AC3E}">
        <p14:creationId xmlns:p14="http://schemas.microsoft.com/office/powerpoint/2010/main" val="228515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374F-4DEE-4786-B828-918020541661}"/>
              </a:ext>
            </a:extLst>
          </p:cNvPr>
          <p:cNvSpPr>
            <a:spLocks noGrp="1"/>
          </p:cNvSpPr>
          <p:nvPr>
            <p:ph type="title"/>
          </p:nvPr>
        </p:nvSpPr>
        <p:spPr/>
        <p:txBody>
          <a:bodyPr/>
          <a:lstStyle/>
          <a:p>
            <a:r>
              <a:rPr lang="en-GB" dirty="0"/>
              <a:t>PATRIARCHY 2: The ‘Construction’ of Femininity and Masculinity.</a:t>
            </a:r>
          </a:p>
        </p:txBody>
      </p:sp>
      <p:sp>
        <p:nvSpPr>
          <p:cNvPr id="3" name="Content Placeholder 2">
            <a:extLst>
              <a:ext uri="{FF2B5EF4-FFF2-40B4-BE49-F238E27FC236}">
                <a16:creationId xmlns:a16="http://schemas.microsoft.com/office/drawing/2014/main" id="{339D55E7-B506-42F9-8DA0-B301B8279A21}"/>
              </a:ext>
            </a:extLst>
          </p:cNvPr>
          <p:cNvSpPr>
            <a:spLocks noGrp="1"/>
          </p:cNvSpPr>
          <p:nvPr>
            <p:ph idx="1"/>
          </p:nvPr>
        </p:nvSpPr>
        <p:spPr/>
        <p:txBody>
          <a:bodyPr>
            <a:normAutofit lnSpcReduction="10000"/>
          </a:bodyPr>
          <a:lstStyle/>
          <a:p>
            <a:r>
              <a:rPr lang="en-GB" sz="1800" dirty="0"/>
              <a:t>Patriarchy ‘the most successful ideology ever perpetuated’</a:t>
            </a:r>
          </a:p>
          <a:p>
            <a:r>
              <a:rPr lang="en-GB" sz="1800" dirty="0"/>
              <a:t>Instilled in people from a young age; forms their worldview and paradigm.</a:t>
            </a:r>
          </a:p>
          <a:p>
            <a:r>
              <a:rPr lang="en-GB" sz="1800" dirty="0"/>
              <a:t>Masculinity constructed by the Patriarchy as Dominant, Aggressive, Competent, etc. Image of ‘ideal man’ or ‘real man’, sexually promiscuous Toys magazines, sports, etc. ‘Real Men Don’t Cry’.</a:t>
            </a:r>
          </a:p>
          <a:p>
            <a:r>
              <a:rPr lang="en-GB" sz="1800" dirty="0"/>
              <a:t>‘Femininity’ constructed as Docile, Submissive ‘Pretty’, chaste, etc- Toys, magazines, etc. </a:t>
            </a:r>
          </a:p>
          <a:p>
            <a:r>
              <a:rPr lang="en-GB" sz="1800" dirty="0"/>
              <a:t>Core ‘gender identity’ inculcated in people From a very young age.</a:t>
            </a:r>
          </a:p>
          <a:p>
            <a:r>
              <a:rPr lang="en-GB" sz="1800" dirty="0"/>
              <a:t>Can be perceived in language: ‘Don’t be a pussy’, ‘man up’- language being used to reinforce these ideals. </a:t>
            </a:r>
          </a:p>
          <a:p>
            <a:r>
              <a:rPr lang="en-GB" sz="1800" dirty="0"/>
              <a:t>Genders almost like ‘different cultures’, but none of this is based in biology but historical and cultural factors, and judged through different lenses of worth.</a:t>
            </a:r>
          </a:p>
          <a:p>
            <a:endParaRPr lang="en-GB" dirty="0"/>
          </a:p>
        </p:txBody>
      </p:sp>
    </p:spTree>
    <p:extLst>
      <p:ext uri="{BB962C8B-B14F-4D97-AF65-F5344CB8AC3E}">
        <p14:creationId xmlns:p14="http://schemas.microsoft.com/office/powerpoint/2010/main" val="404191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mparison of Girls' Life and Boys' Life covers">
            <a:extLst>
              <a:ext uri="{FF2B5EF4-FFF2-40B4-BE49-F238E27FC236}">
                <a16:creationId xmlns:a16="http://schemas.microsoft.com/office/drawing/2014/main" id="{E6E5CA66-3986-4F06-BA80-34062C1920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189596"/>
            <a:ext cx="9982200" cy="6314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60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027B-A29D-4EFD-BCC9-8548DB647567}"/>
              </a:ext>
            </a:extLst>
          </p:cNvPr>
          <p:cNvSpPr>
            <a:spLocks noGrp="1"/>
          </p:cNvSpPr>
          <p:nvPr>
            <p:ph type="title"/>
          </p:nvPr>
        </p:nvSpPr>
        <p:spPr/>
        <p:txBody>
          <a:bodyPr/>
          <a:lstStyle/>
          <a:p>
            <a:r>
              <a:rPr lang="en-GB" dirty="0"/>
              <a:t>History and Manifestations of Patriarchy. </a:t>
            </a:r>
          </a:p>
        </p:txBody>
      </p:sp>
      <p:sp>
        <p:nvSpPr>
          <p:cNvPr id="3" name="Content Placeholder 2">
            <a:extLst>
              <a:ext uri="{FF2B5EF4-FFF2-40B4-BE49-F238E27FC236}">
                <a16:creationId xmlns:a16="http://schemas.microsoft.com/office/drawing/2014/main" id="{7941D0F2-2E14-4C77-A30F-4E4085CD87AC}"/>
              </a:ext>
            </a:extLst>
          </p:cNvPr>
          <p:cNvSpPr>
            <a:spLocks noGrp="1"/>
          </p:cNvSpPr>
          <p:nvPr>
            <p:ph idx="1"/>
          </p:nvPr>
        </p:nvSpPr>
        <p:spPr/>
        <p:txBody>
          <a:bodyPr/>
          <a:lstStyle/>
          <a:p>
            <a:r>
              <a:rPr lang="en-GB" dirty="0"/>
              <a:t>Religion: God as Male. Indeed, Patriarchy means ‘Rule of the Father’. Adam and Eve tale sees woman created ‘from man’ and embodies an ultimate male-female relationship of dominance and Hierarchy (other religions similar).</a:t>
            </a:r>
          </a:p>
          <a:p>
            <a:r>
              <a:rPr lang="en-GB" dirty="0"/>
              <a:t>Family: Nuclear family with ‘Father Figure’ as Head of Household/Breadwinner. Idea of ‘Father’ and ‘Mother’ Figures with different roles and competences reinforcing male dominance.</a:t>
            </a:r>
          </a:p>
          <a:p>
            <a:r>
              <a:rPr lang="en-GB" dirty="0"/>
              <a:t>Family then socialises young to reproduce these roles in society at a later time. </a:t>
            </a:r>
          </a:p>
        </p:txBody>
      </p:sp>
    </p:spTree>
    <p:extLst>
      <p:ext uri="{BB962C8B-B14F-4D97-AF65-F5344CB8AC3E}">
        <p14:creationId xmlns:p14="http://schemas.microsoft.com/office/powerpoint/2010/main" val="232675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C2681-C2DB-4697-BC9A-A9D175598E73}"/>
              </a:ext>
            </a:extLst>
          </p:cNvPr>
          <p:cNvSpPr>
            <a:spLocks noGrp="1"/>
          </p:cNvSpPr>
          <p:nvPr>
            <p:ph type="title"/>
          </p:nvPr>
        </p:nvSpPr>
        <p:spPr/>
        <p:txBody>
          <a:bodyPr/>
          <a:lstStyle/>
          <a:p>
            <a:r>
              <a:rPr lang="en-GB" dirty="0"/>
              <a:t>Manifestations of the Patriarchy in the UK/US.</a:t>
            </a:r>
          </a:p>
        </p:txBody>
      </p:sp>
      <p:sp>
        <p:nvSpPr>
          <p:cNvPr id="3" name="Content Placeholder 2">
            <a:extLst>
              <a:ext uri="{FF2B5EF4-FFF2-40B4-BE49-F238E27FC236}">
                <a16:creationId xmlns:a16="http://schemas.microsoft.com/office/drawing/2014/main" id="{5F77AD13-1166-4B22-A1D8-AEF1EE255901}"/>
              </a:ext>
            </a:extLst>
          </p:cNvPr>
          <p:cNvSpPr>
            <a:spLocks noGrp="1"/>
          </p:cNvSpPr>
          <p:nvPr>
            <p:ph idx="1"/>
          </p:nvPr>
        </p:nvSpPr>
        <p:spPr/>
        <p:txBody>
          <a:bodyPr>
            <a:normAutofit/>
          </a:bodyPr>
          <a:lstStyle/>
          <a:p>
            <a:r>
              <a:rPr lang="en-GB" dirty="0"/>
              <a:t>Education/Employment: Despite advances, huge gaps exist in the earnings of men and women in the United Kingdom and United States. Just under 20%. 5% of women are CEO’s and only 30% of women are parliamentarians. Women massively underrepresented in leadership positions, and therefore power and control.</a:t>
            </a:r>
          </a:p>
          <a:p>
            <a:endParaRPr lang="en-GB" dirty="0"/>
          </a:p>
          <a:p>
            <a:r>
              <a:rPr lang="en-GB" dirty="0"/>
              <a:t>Education: Huge </a:t>
            </a:r>
            <a:r>
              <a:rPr lang="en-GB" dirty="0" err="1"/>
              <a:t>underreprentations</a:t>
            </a:r>
            <a:r>
              <a:rPr lang="en-GB" dirty="0"/>
              <a:t> of women in STEM subjects: Broadly as a result of the ‘socialization’ of male and female subjects- Refer to earlier magazine cover!</a:t>
            </a:r>
          </a:p>
          <a:p>
            <a:endParaRPr lang="en-GB" dirty="0"/>
          </a:p>
          <a:p>
            <a:pPr marL="0" indent="0">
              <a:buNone/>
            </a:pPr>
            <a:r>
              <a:rPr lang="en-GB" dirty="0"/>
              <a:t> </a:t>
            </a:r>
          </a:p>
        </p:txBody>
      </p:sp>
    </p:spTree>
    <p:extLst>
      <p:ext uri="{BB962C8B-B14F-4D97-AF65-F5344CB8AC3E}">
        <p14:creationId xmlns:p14="http://schemas.microsoft.com/office/powerpoint/2010/main" val="84091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5015-1F8C-419C-87E2-9E90CFAD8DEB}"/>
              </a:ext>
            </a:extLst>
          </p:cNvPr>
          <p:cNvSpPr>
            <a:spLocks noGrp="1"/>
          </p:cNvSpPr>
          <p:nvPr>
            <p:ph type="title"/>
          </p:nvPr>
        </p:nvSpPr>
        <p:spPr/>
        <p:txBody>
          <a:bodyPr/>
          <a:lstStyle/>
          <a:p>
            <a:r>
              <a:rPr lang="en-GB" dirty="0"/>
              <a:t>Sexual Relations and Manifestations of the Patriarchy</a:t>
            </a:r>
          </a:p>
        </p:txBody>
      </p:sp>
      <p:sp>
        <p:nvSpPr>
          <p:cNvPr id="3" name="Content Placeholder 2">
            <a:extLst>
              <a:ext uri="{FF2B5EF4-FFF2-40B4-BE49-F238E27FC236}">
                <a16:creationId xmlns:a16="http://schemas.microsoft.com/office/drawing/2014/main" id="{03B1555A-D114-4459-9FD8-91FA8DDD56AA}"/>
              </a:ext>
            </a:extLst>
          </p:cNvPr>
          <p:cNvSpPr>
            <a:spLocks noGrp="1"/>
          </p:cNvSpPr>
          <p:nvPr>
            <p:ph idx="1"/>
          </p:nvPr>
        </p:nvSpPr>
        <p:spPr/>
        <p:txBody>
          <a:bodyPr/>
          <a:lstStyle/>
          <a:p>
            <a:r>
              <a:rPr lang="en-GB" dirty="0"/>
              <a:t>‘Slut Shaming’-  The idea that women should be judged negatively for an active sexuality and sex life while men are to be praised for the same thing. Has to do with patriarchal viewpoints that men should control </a:t>
            </a:r>
            <a:r>
              <a:rPr lang="en-GB" dirty="0" err="1"/>
              <a:t>womens</a:t>
            </a:r>
            <a:r>
              <a:rPr lang="en-GB" dirty="0"/>
              <a:t> bodies.</a:t>
            </a:r>
          </a:p>
          <a:p>
            <a:endParaRPr lang="en-GB" dirty="0"/>
          </a:p>
          <a:p>
            <a:r>
              <a:rPr lang="en-GB" dirty="0"/>
              <a:t>Pornography: Huge amounts (perhaps the majority) or pornography explicitly portrays women as ‘objects’ for </a:t>
            </a:r>
            <a:r>
              <a:rPr lang="en-GB" dirty="0" err="1"/>
              <a:t>mens</a:t>
            </a:r>
            <a:r>
              <a:rPr lang="en-GB" dirty="0"/>
              <a:t> pleasure and places them in degrading and humiliating positions. This pornography reflects the patriarchal view of women as tools for </a:t>
            </a:r>
            <a:r>
              <a:rPr lang="en-GB" dirty="0" err="1"/>
              <a:t>mens</a:t>
            </a:r>
            <a:r>
              <a:rPr lang="en-GB" dirty="0"/>
              <a:t> pleasure and male dominance over women. </a:t>
            </a:r>
          </a:p>
        </p:txBody>
      </p:sp>
    </p:spTree>
    <p:extLst>
      <p:ext uri="{BB962C8B-B14F-4D97-AF65-F5344CB8AC3E}">
        <p14:creationId xmlns:p14="http://schemas.microsoft.com/office/powerpoint/2010/main" val="237658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8F277-FDD9-4A36-B95C-3EB8CA7D97BE}"/>
              </a:ext>
            </a:extLst>
          </p:cNvPr>
          <p:cNvSpPr>
            <a:spLocks noGrp="1"/>
          </p:cNvSpPr>
          <p:nvPr>
            <p:ph type="title"/>
          </p:nvPr>
        </p:nvSpPr>
        <p:spPr/>
        <p:txBody>
          <a:bodyPr/>
          <a:lstStyle/>
          <a:p>
            <a:r>
              <a:rPr lang="en-GB" dirty="0"/>
              <a:t>Bell Hooks: </a:t>
            </a:r>
            <a:r>
              <a:rPr lang="en-GB" dirty="0" err="1"/>
              <a:t>Aint</a:t>
            </a:r>
            <a:r>
              <a:rPr lang="en-GB" dirty="0"/>
              <a:t> I a woman? White privilege and Feminism</a:t>
            </a:r>
          </a:p>
        </p:txBody>
      </p:sp>
      <p:sp>
        <p:nvSpPr>
          <p:cNvPr id="3" name="Content Placeholder 2">
            <a:extLst>
              <a:ext uri="{FF2B5EF4-FFF2-40B4-BE49-F238E27FC236}">
                <a16:creationId xmlns:a16="http://schemas.microsoft.com/office/drawing/2014/main" id="{E547DDC3-B563-4233-9614-C07BF61AA130}"/>
              </a:ext>
            </a:extLst>
          </p:cNvPr>
          <p:cNvSpPr>
            <a:spLocks noGrp="1"/>
          </p:cNvSpPr>
          <p:nvPr>
            <p:ph idx="1"/>
          </p:nvPr>
        </p:nvSpPr>
        <p:spPr/>
        <p:txBody>
          <a:bodyPr>
            <a:normAutofit fontScale="85000" lnSpcReduction="20000"/>
          </a:bodyPr>
          <a:lstStyle/>
          <a:p>
            <a:r>
              <a:rPr lang="en-GB" dirty="0"/>
              <a:t>Black women’s struggle ‘distinct’ from white </a:t>
            </a:r>
            <a:r>
              <a:rPr lang="en-GB" dirty="0" err="1"/>
              <a:t>womens</a:t>
            </a:r>
            <a:r>
              <a:rPr lang="en-GB" dirty="0"/>
              <a:t> due to the mutually destructive combination of patriarchy *and* racism.</a:t>
            </a:r>
          </a:p>
          <a:p>
            <a:r>
              <a:rPr lang="en-GB" dirty="0"/>
              <a:t>Black women neglected from discourse ‘Black’ person in the white feminist movement meant black man and white meant women. </a:t>
            </a:r>
          </a:p>
          <a:p>
            <a:r>
              <a:rPr lang="en-GB" dirty="0"/>
              <a:t>American Women’s movement has not been free of racist socialization. Early feminist movement racist.</a:t>
            </a:r>
          </a:p>
          <a:p>
            <a:pPr>
              <a:buFontTx/>
              <a:buChar char="-"/>
            </a:pPr>
            <a:r>
              <a:rPr lang="en-GB" dirty="0"/>
              <a:t>White Feminist Movements broadly excluded black women from the struggle for equal rights in the First feminist wave. Voted to exclude them from Women’s Congresses.</a:t>
            </a:r>
          </a:p>
          <a:p>
            <a:pPr>
              <a:buFontTx/>
              <a:buChar char="-"/>
            </a:pPr>
            <a:r>
              <a:rPr lang="en-GB" dirty="0"/>
              <a:t>Felt their status as ‘ladies’ would be compromised by black women (racist stereotypes)</a:t>
            </a:r>
          </a:p>
          <a:p>
            <a:pPr>
              <a:buFontTx/>
              <a:buChar char="-"/>
            </a:pPr>
            <a:r>
              <a:rPr lang="en-GB" dirty="0"/>
              <a:t>Main objective of white feminists was to maintain their place in the racial hierarchy and raise themselves in the gender hierarchy</a:t>
            </a:r>
          </a:p>
          <a:p>
            <a:pPr>
              <a:buFontTx/>
              <a:buChar char="-"/>
            </a:pPr>
            <a:r>
              <a:rPr lang="en-GB" dirty="0"/>
              <a:t>Rather than appealing to a broad sisterhood of equal woman, white feminists still perceived white men as gatekeepers to the ‘capitalist, American dream’, which was distinctly white in every sense. </a:t>
            </a:r>
          </a:p>
          <a:p>
            <a:pPr>
              <a:buFontTx/>
              <a:buChar char="-"/>
            </a:pPr>
            <a:endParaRPr lang="en-GB" dirty="0"/>
          </a:p>
          <a:p>
            <a:pPr>
              <a:buFontTx/>
              <a:buChar char="-"/>
            </a:pPr>
            <a:endParaRPr lang="en-GB" dirty="0"/>
          </a:p>
          <a:p>
            <a:endParaRPr lang="en-GB" dirty="0"/>
          </a:p>
          <a:p>
            <a:pPr marL="0" indent="0">
              <a:buNone/>
            </a:pPr>
            <a:endParaRPr lang="en-GB" dirty="0"/>
          </a:p>
        </p:txBody>
      </p:sp>
    </p:spTree>
    <p:extLst>
      <p:ext uri="{BB962C8B-B14F-4D97-AF65-F5344CB8AC3E}">
        <p14:creationId xmlns:p14="http://schemas.microsoft.com/office/powerpoint/2010/main" val="1376397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498</TotalTime>
  <Words>1117</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FEMINISM IN THE UK AND US: THE PATRIACHY</vt:lpstr>
      <vt:lpstr>The Three (Four) Waves of Feminism</vt:lpstr>
      <vt:lpstr>WHAT IS THE PATRIARCHY?  SECOND WAVE FEMINISM</vt:lpstr>
      <vt:lpstr>PATRIARCHY 2: The ‘Construction’ of Femininity and Masculinity.</vt:lpstr>
      <vt:lpstr>PowerPoint Presentation</vt:lpstr>
      <vt:lpstr>History and Manifestations of Patriarchy. </vt:lpstr>
      <vt:lpstr>Manifestations of the Patriarchy in the UK/US.</vt:lpstr>
      <vt:lpstr>Sexual Relations and Manifestations of the Patriarchy</vt:lpstr>
      <vt:lpstr>Bell Hooks: Aint I a woman? White privilege and Feminism</vt:lpstr>
      <vt:lpstr>Bell Hooks 2.</vt:lpstr>
      <vt:lpstr>Third/Fourth Wave Femininsm</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Feminism</dc:title>
  <dc:creator> </dc:creator>
  <cp:lastModifiedBy> </cp:lastModifiedBy>
  <cp:revision>12</cp:revision>
  <dcterms:created xsi:type="dcterms:W3CDTF">2020-11-15T10:40:46Z</dcterms:created>
  <dcterms:modified xsi:type="dcterms:W3CDTF">2020-11-16T11:44:28Z</dcterms:modified>
</cp:coreProperties>
</file>