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4" r:id="rId4"/>
    <p:sldId id="273" r:id="rId5"/>
    <p:sldId id="280" r:id="rId6"/>
    <p:sldId id="276" r:id="rId7"/>
    <p:sldId id="275" r:id="rId8"/>
    <p:sldId id="277" r:id="rId9"/>
    <p:sldId id="264" r:id="rId10"/>
    <p:sldId id="278" r:id="rId11"/>
    <p:sldId id="259" r:id="rId12"/>
    <p:sldId id="265" r:id="rId13"/>
    <p:sldId id="266" r:id="rId14"/>
    <p:sldId id="267" r:id="rId15"/>
    <p:sldId id="268" r:id="rId16"/>
    <p:sldId id="260" r:id="rId17"/>
    <p:sldId id="261" r:id="rId18"/>
    <p:sldId id="262" r:id="rId19"/>
    <p:sldId id="258" r:id="rId20"/>
    <p:sldId id="269" r:id="rId21"/>
    <p:sldId id="27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0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2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99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8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83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80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55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40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6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5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7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8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0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4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941A-4F01-445C-BB26-6DC4A2F9CCC3}" type="datetimeFigureOut">
              <a:rPr lang="cs-CZ" smtClean="0"/>
              <a:pPr/>
              <a:t>06.01.2021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0181D-0DED-413D-AF24-9166B4642A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68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vademecum.nacr.cz/vademecum/index4Clear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hmp.cz/pokus/adf_am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katalog.ahmp.cz/pragapublic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digi.archives.cz/d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mza.cz/a8web/a8apps1/a8apps1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igi.ceskearchivy.cz/uvo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ctapublic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igi.nacr.cz/prihlasky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giarchiv.brno.cz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taremap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veduty.cz/vedut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alogie.cz/aktivity/digitalizace/" TargetMode="External"/><Relationship Id="rId2" Type="http://schemas.openxmlformats.org/officeDocument/2006/relationships/hyperlink" Target="https://digi.ceskearchivy.cz/matriky-matricni_rozcestnik_ceske_republi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badame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karos.cz/prednosti-a-rizika-digitalnich-dokumentu" TargetMode="External"/><Relationship Id="rId2" Type="http://schemas.openxmlformats.org/officeDocument/2006/relationships/hyperlink" Target="https://munispace.muni.cz/library/catalog/book/14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karo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skipcr.cz/akce-a-projekty/akce-skip/archivy-knihovny-muzea-v-digitalnim-sve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nasteriu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Digitalizace v archivech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331C1-6899-413E-ADCF-D2614182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875184"/>
          </a:xfrm>
        </p:spPr>
        <p:txBody>
          <a:bodyPr/>
          <a:lstStyle/>
          <a:p>
            <a:r>
              <a:rPr lang="cs-CZ" dirty="0">
                <a:hlinkClick r:id="rId2"/>
              </a:rPr>
              <a:t>Národní archiv (nacr.cz)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01528B-8C8D-4A70-80CB-4C92403C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498751" cy="4752528"/>
          </a:xfrm>
        </p:spPr>
      </p:pic>
    </p:spTree>
    <p:extLst>
      <p:ext uri="{BB962C8B-B14F-4D97-AF65-F5344CB8AC3E}">
        <p14:creationId xmlns:p14="http://schemas.microsoft.com/office/powerpoint/2010/main" val="405343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440160"/>
          </a:xfrm>
        </p:spPr>
        <p:txBody>
          <a:bodyPr>
            <a:normAutofit/>
          </a:bodyPr>
          <a:lstStyle/>
          <a:p>
            <a:r>
              <a:rPr lang="cs-CZ" dirty="0"/>
              <a:t>Ad </a:t>
            </a:r>
            <a:r>
              <a:rPr lang="cs-CZ" dirty="0" err="1"/>
              <a:t>fontes</a:t>
            </a:r>
            <a:br>
              <a:rPr lang="cs-CZ" dirty="0"/>
            </a:br>
            <a:r>
              <a:rPr lang="cs-CZ" sz="2800" u="sng" dirty="0">
                <a:hlinkClick r:id="rId2"/>
              </a:rPr>
              <a:t>http://www.</a:t>
            </a:r>
            <a:r>
              <a:rPr lang="cs-CZ" sz="2800" u="sng" dirty="0" err="1">
                <a:hlinkClick r:id="rId2"/>
              </a:rPr>
              <a:t>ahmp.cz</a:t>
            </a:r>
            <a:r>
              <a:rPr lang="cs-CZ" sz="2800" u="sng" dirty="0">
                <a:hlinkClick r:id="rId2"/>
              </a:rPr>
              <a:t>/pokus/</a:t>
            </a:r>
            <a:r>
              <a:rPr lang="cs-CZ" sz="2800" u="sng" dirty="0" err="1">
                <a:hlinkClick r:id="rId2"/>
              </a:rPr>
              <a:t>adf</a:t>
            </a:r>
            <a:r>
              <a:rPr lang="cs-CZ" sz="2800" u="sng" dirty="0">
                <a:hlinkClick r:id="rId2"/>
              </a:rPr>
              <a:t>_</a:t>
            </a:r>
            <a:r>
              <a:rPr lang="cs-CZ" sz="2800" u="sng" dirty="0" err="1">
                <a:hlinkClick r:id="rId2"/>
              </a:rPr>
              <a:t>amp.html</a:t>
            </a:r>
            <a:endParaRPr lang="cs-CZ" sz="2800" dirty="0"/>
          </a:p>
        </p:txBody>
      </p:sp>
      <p:pic>
        <p:nvPicPr>
          <p:cNvPr id="4" name="Zástupný symbol pro obsah 3" descr="ad fontes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7813585" cy="372921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Archivní katalog</a:t>
            </a:r>
            <a:br>
              <a:rPr lang="cs-CZ" dirty="0"/>
            </a:br>
            <a:r>
              <a:rPr lang="cs-CZ" sz="3100" u="sng" dirty="0">
                <a:hlinkClick r:id="rId2"/>
              </a:rPr>
              <a:t>http://katalog.</a:t>
            </a:r>
            <a:r>
              <a:rPr lang="cs-CZ" sz="3100" u="sng" dirty="0" err="1">
                <a:hlinkClick r:id="rId2"/>
              </a:rPr>
              <a:t>ahmp.cz</a:t>
            </a:r>
            <a:r>
              <a:rPr lang="cs-CZ" sz="3100" u="sng" dirty="0">
                <a:hlinkClick r:id="rId2"/>
              </a:rPr>
              <a:t>/</a:t>
            </a:r>
            <a:r>
              <a:rPr lang="cs-CZ" sz="3100" u="sng" dirty="0" err="1">
                <a:hlinkClick r:id="rId2"/>
              </a:rPr>
              <a:t>pragapublica</a:t>
            </a:r>
            <a:r>
              <a:rPr lang="cs-CZ" sz="3100" u="sng" dirty="0">
                <a:hlinkClick r:id="rId2"/>
              </a:rPr>
              <a:t>/</a:t>
            </a:r>
            <a:endParaRPr lang="cs-CZ" sz="3100" dirty="0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9BECFD94-F72D-4B8F-8FFF-CD6777099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7429"/>
            <a:ext cx="7604673" cy="54718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Archivní </a:t>
            </a:r>
            <a:r>
              <a:rPr lang="cs-CZ" dirty="0" err="1"/>
              <a:t>Vademecum</a:t>
            </a:r>
            <a:br>
              <a:rPr lang="cs-CZ" dirty="0"/>
            </a:br>
            <a:r>
              <a:rPr lang="cs-CZ" u="sng" dirty="0">
                <a:hlinkClick r:id="rId2"/>
              </a:rPr>
              <a:t>http://digi.archives.cz/da/</a:t>
            </a:r>
            <a:endParaRPr lang="cs-CZ" dirty="0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552E61FD-0BE3-4768-8034-C00488F65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32856"/>
            <a:ext cx="8709566" cy="44450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01528" cy="1080120"/>
          </a:xfrm>
        </p:spPr>
        <p:txBody>
          <a:bodyPr>
            <a:normAutofit/>
          </a:bodyPr>
          <a:lstStyle/>
          <a:p>
            <a:r>
              <a:rPr lang="cs-CZ" dirty="0"/>
              <a:t>Moravský zemský archiv</a:t>
            </a:r>
            <a:br>
              <a:rPr lang="cs-CZ" sz="2500" dirty="0"/>
            </a:br>
            <a:r>
              <a:rPr lang="cs-CZ" sz="2300" u="sng" dirty="0">
                <a:hlinkClick r:id="rId2"/>
              </a:rPr>
              <a:t>http://www.</a:t>
            </a:r>
            <a:r>
              <a:rPr lang="cs-CZ" sz="2300" u="sng" dirty="0" err="1">
                <a:hlinkClick r:id="rId2"/>
              </a:rPr>
              <a:t>mza.cz</a:t>
            </a:r>
            <a:r>
              <a:rPr lang="cs-CZ" sz="2300" u="sng" dirty="0">
                <a:hlinkClick r:id="rId2"/>
              </a:rPr>
              <a:t>/a8web/a8apps1/a8apps1.htm</a:t>
            </a:r>
            <a:endParaRPr lang="cs-CZ" sz="2300" dirty="0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28378E40-A253-4E71-A56F-8493F8A8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541"/>
            <a:ext cx="8856984" cy="47996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14729" cy="947192"/>
          </a:xfrm>
        </p:spPr>
        <p:txBody>
          <a:bodyPr>
            <a:normAutofit fontScale="90000"/>
          </a:bodyPr>
          <a:lstStyle/>
          <a:p>
            <a:r>
              <a:rPr lang="cs-CZ"/>
              <a:t>Digiarchiv</a:t>
            </a:r>
            <a:r>
              <a:rPr lang="cs-CZ" dirty="0"/>
              <a:t> SOA Třeboň</a:t>
            </a:r>
            <a:br>
              <a:rPr lang="cs-CZ" dirty="0"/>
            </a:br>
            <a:r>
              <a:rPr lang="cs-CZ" u="sng" dirty="0">
                <a:hlinkClick r:id="rId2"/>
              </a:rPr>
              <a:t>https://digi.ceskearchivy.cz/uvod</a:t>
            </a:r>
            <a:endParaRPr lang="cs-CZ" dirty="0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ED5B22DF-8402-4DE6-8D43-25074480C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" y="1988840"/>
            <a:ext cx="9052367" cy="46085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Acta</a:t>
            </a:r>
            <a:r>
              <a:rPr lang="cs-CZ" dirty="0"/>
              <a:t> Publica</a:t>
            </a:r>
            <a:br>
              <a:rPr lang="cs-CZ" dirty="0"/>
            </a:br>
            <a:r>
              <a:rPr lang="cs-CZ" u="sng" dirty="0">
                <a:hlinkClick r:id="rId2"/>
              </a:rPr>
              <a:t>http://actapublica.eu/</a:t>
            </a:r>
            <a:endParaRPr lang="cs-CZ" dirty="0"/>
          </a:p>
        </p:txBody>
      </p:sp>
      <p:pic>
        <p:nvPicPr>
          <p:cNvPr id="4" name="Zástupný symbol pro obsah 3" descr="actapu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095083" cy="4187825"/>
          </a:xfrm>
        </p:spPr>
      </p:pic>
      <p:pic>
        <p:nvPicPr>
          <p:cNvPr id="5" name="Zástupný symbol pro obsah 3" descr="actapub_vyhleda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40768"/>
            <a:ext cx="4956046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91264" cy="1368152"/>
          </a:xfrm>
        </p:spPr>
        <p:txBody>
          <a:bodyPr>
            <a:normAutofit/>
          </a:bodyPr>
          <a:lstStyle/>
          <a:p>
            <a:r>
              <a:rPr lang="cs-CZ" dirty="0"/>
              <a:t>Konskripce</a:t>
            </a:r>
            <a:br>
              <a:rPr lang="cs-CZ" dirty="0"/>
            </a:br>
            <a:r>
              <a:rPr lang="cs-CZ" sz="2800" u="sng" dirty="0">
                <a:hlinkClick r:id="rId2"/>
              </a:rPr>
              <a:t>http://digi.nacr.cz/prihlasky2/</a:t>
            </a:r>
            <a:endParaRPr lang="cs-CZ" sz="2800" dirty="0"/>
          </a:p>
        </p:txBody>
      </p:sp>
      <p:pic>
        <p:nvPicPr>
          <p:cNvPr id="4" name="Zástupný symbol pro obsah 3" descr="konskrip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183562" cy="32003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Digiarchiv</a:t>
            </a:r>
            <a:r>
              <a:rPr lang="cs-CZ" dirty="0"/>
              <a:t> AMB</a:t>
            </a:r>
            <a:br>
              <a:rPr lang="cs-CZ" dirty="0"/>
            </a:br>
            <a:r>
              <a:rPr lang="cs-CZ" u="sng" dirty="0">
                <a:hlinkClick r:id="rId2"/>
              </a:rPr>
              <a:t>http://digiarchiv.brno.cz/home</a:t>
            </a:r>
            <a:endParaRPr lang="cs-CZ" dirty="0"/>
          </a:p>
        </p:txBody>
      </p:sp>
      <p:pic>
        <p:nvPicPr>
          <p:cNvPr id="4" name="Zástupný symbol pro obsah 3" descr="interní digitalizac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1352" y="0"/>
            <a:ext cx="5832648" cy="3280865"/>
          </a:xfrm>
        </p:spPr>
      </p:pic>
      <p:pic>
        <p:nvPicPr>
          <p:cNvPr id="5" name="Zástupný symbol pro obsah 5" descr="interní digitalizace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5113682" cy="28764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48072"/>
          </a:xfrm>
        </p:spPr>
        <p:txBody>
          <a:bodyPr>
            <a:normAutofit/>
          </a:bodyPr>
          <a:lstStyle/>
          <a:p>
            <a:r>
              <a:rPr lang="cs-CZ" u="sng" dirty="0">
                <a:hlinkClick r:id="rId2"/>
              </a:rPr>
              <a:t>https://staremapy.cz/</a:t>
            </a:r>
            <a:endParaRPr lang="cs-CZ" dirty="0"/>
          </a:p>
        </p:txBody>
      </p:sp>
      <p:pic>
        <p:nvPicPr>
          <p:cNvPr id="10" name="Zástupný symbol pro obsah 9" descr="starema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6257231" cy="47709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9B8AD-343D-4DC0-98C5-98DDFFC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8DA39B-9C09-4C64-A8CA-3026102F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204864"/>
            <a:ext cx="6986737" cy="3600400"/>
          </a:xfrm>
        </p:spPr>
        <p:txBody>
          <a:bodyPr>
            <a:normAutofit/>
          </a:bodyPr>
          <a:lstStyle/>
          <a:p>
            <a:r>
              <a:rPr lang="cs-CZ" sz="2400" b="1" dirty="0"/>
              <a:t>Digitalizace</a:t>
            </a:r>
            <a:r>
              <a:rPr lang="cs-CZ" sz="2400" dirty="0"/>
              <a:t> </a:t>
            </a:r>
          </a:p>
          <a:p>
            <a:pPr lvl="1"/>
            <a:r>
              <a:rPr lang="cs-CZ" sz="2000" dirty="0"/>
              <a:t>je převod informace z analogové podoby do podoby digitální, tedy spojitého záznamu do nespojité posloupnosti digitálních údajů.</a:t>
            </a:r>
          </a:p>
          <a:p>
            <a:r>
              <a:rPr lang="cs-CZ" sz="2400" b="1" dirty="0" err="1"/>
              <a:t>Digitalizát</a:t>
            </a:r>
            <a:r>
              <a:rPr lang="cs-CZ" sz="2000" dirty="0"/>
              <a:t> </a:t>
            </a:r>
          </a:p>
          <a:p>
            <a:pPr lvl="1"/>
            <a:r>
              <a:rPr lang="cs-CZ" sz="2000" dirty="0"/>
              <a:t>je digitální dokument, který je výsledkem digitalizace.</a:t>
            </a:r>
          </a:p>
        </p:txBody>
      </p:sp>
    </p:spTree>
    <p:extLst>
      <p:ext uri="{BB962C8B-B14F-4D97-AF65-F5344CB8AC3E}">
        <p14:creationId xmlns:p14="http://schemas.microsoft.com/office/powerpoint/2010/main" val="330219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1019200"/>
          </a:xfrm>
        </p:spPr>
        <p:txBody>
          <a:bodyPr>
            <a:normAutofit/>
          </a:bodyPr>
          <a:lstStyle/>
          <a:p>
            <a:r>
              <a:rPr lang="cs-CZ" u="sng" dirty="0">
                <a:hlinkClick r:id="rId2"/>
              </a:rPr>
              <a:t>http://www.veduty.</a:t>
            </a:r>
            <a:r>
              <a:rPr lang="cs-CZ" u="sng" dirty="0" err="1">
                <a:hlinkClick r:id="rId2"/>
              </a:rPr>
              <a:t>cz</a:t>
            </a:r>
            <a:r>
              <a:rPr lang="cs-CZ" u="sng" dirty="0">
                <a:hlinkClick r:id="rId2"/>
              </a:rPr>
              <a:t>/veduty/</a:t>
            </a:r>
            <a:endParaRPr lang="cs-CZ" dirty="0"/>
          </a:p>
        </p:txBody>
      </p:sp>
      <p:pic>
        <p:nvPicPr>
          <p:cNvPr id="4" name="Zástupný symbol pro obsah 3" descr="vedu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032" y="2060575"/>
            <a:ext cx="7405838" cy="41878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609599" y="332657"/>
            <a:ext cx="6347714" cy="2592288"/>
          </a:xfrm>
        </p:spPr>
        <p:txBody>
          <a:bodyPr>
            <a:normAutofit/>
          </a:bodyPr>
          <a:lstStyle/>
          <a:p>
            <a:r>
              <a:rPr lang="cs-CZ" dirty="0"/>
              <a:t>Matriční rozcestníky</a:t>
            </a:r>
          </a:p>
          <a:p>
            <a:pPr lvl="1"/>
            <a:r>
              <a:rPr lang="cs-CZ" u="sng" dirty="0">
                <a:hlinkClick r:id="rId2"/>
              </a:rPr>
              <a:t>https://digi.ceskearchivy.cz/matriky-matricni_rozcestnik_ceske_republiky</a:t>
            </a:r>
            <a:endParaRPr lang="cs-CZ" u="sng" dirty="0"/>
          </a:p>
          <a:p>
            <a:pPr lvl="1"/>
            <a:r>
              <a:rPr lang="cs-CZ" u="sng" dirty="0">
                <a:hlinkClick r:id="rId3"/>
              </a:rPr>
              <a:t>http://www.genealogie.cz/aktivity/digitalizace/</a:t>
            </a:r>
            <a:endParaRPr lang="cs-CZ" u="sng" dirty="0"/>
          </a:p>
          <a:p>
            <a:r>
              <a:rPr lang="cs-CZ" dirty="0">
                <a:hlinkClick r:id="rId4"/>
              </a:rPr>
              <a:t>Bádáme.cz – rozcestník nejen pro genealogy (badame.cz)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7FDDBE-FBAB-4C0E-8FD3-636795E93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75" y="2348880"/>
            <a:ext cx="8791250" cy="43635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FDAE8-C476-4046-BCE0-A632B278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2995A-3801-45B0-81D9-6E757014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Digitální archivnictví | FF | </a:t>
            </a:r>
            <a:r>
              <a:rPr lang="cs-CZ" dirty="0" err="1">
                <a:hlinkClick r:id="rId2"/>
              </a:rPr>
              <a:t>Munispace</a:t>
            </a:r>
            <a:r>
              <a:rPr lang="cs-CZ" dirty="0">
                <a:hlinkClick r:id="rId2"/>
              </a:rPr>
              <a:t> – čítárna Masarykovy univerzity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hlinkClick r:id="rId3"/>
              </a:rPr>
              <a:t>https://ikaros.cz/prednosti-a-rizika-digitalnich-dokumentu</a:t>
            </a:r>
            <a:endParaRPr lang="cs-CZ" b="1" dirty="0"/>
          </a:p>
          <a:p>
            <a:endParaRPr lang="cs-CZ" b="1" dirty="0"/>
          </a:p>
          <a:p>
            <a:r>
              <a:rPr lang="cs-CZ" dirty="0">
                <a:hlinkClick r:id="rId4"/>
              </a:rPr>
              <a:t>Ikaros | elektronický časopis o informační společnosti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13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99045-215A-4A91-8433-7CC5320A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FCD52-414C-47B7-9A97-7DB27E07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896544"/>
          </a:xfrm>
        </p:spPr>
        <p:txBody>
          <a:bodyPr>
            <a:normAutofit/>
          </a:bodyPr>
          <a:lstStyle/>
          <a:p>
            <a:r>
              <a:rPr lang="cs-CZ" sz="2400" b="1" dirty="0"/>
              <a:t>Digitální dokument</a:t>
            </a:r>
            <a:r>
              <a:rPr lang="cs-CZ" sz="2400" dirty="0"/>
              <a:t> </a:t>
            </a:r>
          </a:p>
          <a:p>
            <a:pPr lvl="1"/>
            <a:r>
              <a:rPr lang="cs-CZ" sz="2000" dirty="0"/>
              <a:t>je takový dokument, který umožňuje oddělení v něm obsažených informací od nosiče, na kterém je uložen, například tzv. migrací, která je žádoucí, protože včas provedený přepis dat na jiný nosič (médium) dokáže potřebné informace uchovat v nezměněné podobě.</a:t>
            </a:r>
          </a:p>
          <a:p>
            <a:r>
              <a:rPr lang="cs-CZ" sz="2400" b="1" dirty="0"/>
              <a:t>Analogový dokument </a:t>
            </a:r>
          </a:p>
          <a:p>
            <a:pPr lvl="1"/>
            <a:r>
              <a:rPr lang="cs-CZ" sz="2000" dirty="0"/>
              <a:t>je takový</a:t>
            </a:r>
            <a:r>
              <a:rPr lang="cs-CZ" sz="2000" b="1" dirty="0"/>
              <a:t> </a:t>
            </a:r>
            <a:r>
              <a:rPr lang="cs-CZ" sz="2000" dirty="0"/>
              <a:t>dokument, který není možné bez ztráty informace oddělit od svého nosiče (na rozdíl od dokumentu digitálního). Mezi analogové dokumenty nepatří diskety, CD, DVD média nebo přenosné USB nosiče dat.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6B7B2-03AE-4957-B2FD-4EC807DF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B3DD2-A9CD-4039-B0F7-CF0AC147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554688" cy="4619600"/>
          </a:xfrm>
        </p:spPr>
        <p:txBody>
          <a:bodyPr>
            <a:normAutofit/>
          </a:bodyPr>
          <a:lstStyle/>
          <a:p>
            <a:r>
              <a:rPr lang="cs-CZ" sz="2400" b="1" dirty="0"/>
              <a:t>Metadata</a:t>
            </a:r>
            <a:r>
              <a:rPr lang="cs-CZ" b="1" dirty="0"/>
              <a:t> </a:t>
            </a:r>
          </a:p>
          <a:p>
            <a:pPr lvl="1"/>
            <a:r>
              <a:rPr lang="cs-CZ" sz="2200" dirty="0"/>
              <a:t>jsou data popisující jiná data (tedy „data o datech“). Označují strukturované informace, které popisují, osvětlují, lokalizují a různými způsoby usnadňují vyhledávání a využívání informačního zdroje.</a:t>
            </a:r>
          </a:p>
          <a:p>
            <a:r>
              <a:rPr lang="cs-CZ" sz="2400" b="1" dirty="0"/>
              <a:t>Migrace dat</a:t>
            </a:r>
            <a:r>
              <a:rPr lang="cs-CZ" sz="2400" dirty="0"/>
              <a:t> </a:t>
            </a:r>
          </a:p>
          <a:p>
            <a:pPr lvl="1"/>
            <a:r>
              <a:rPr lang="cs-CZ" sz="2200" dirty="0"/>
              <a:t>je proces, ve kterém dochází ke kompletnímu přesunu dat z jednoho systému (případně aplikace či diskového pole) do druhého.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35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FDEB2-E7A7-4B4A-BA6F-DAB928D9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69CB7-D443-4EBD-A9B4-A1C1A968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4824"/>
            <a:ext cx="6640306" cy="432048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Fotografie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400" b="1" dirty="0"/>
              <a:t>Mikrografie</a:t>
            </a:r>
          </a:p>
          <a:p>
            <a:r>
              <a:rPr lang="cs-CZ" sz="2000" dirty="0"/>
              <a:t>Technologie ochranného reformátování, pomocí kterého dochází k převedení dokumentu na svitkový film, mikrofilm nebo mikrofiš. </a:t>
            </a:r>
          </a:p>
          <a:p>
            <a:r>
              <a:rPr lang="cs-CZ" sz="2000" dirty="0"/>
              <a:t>Vhodná pro dlouhodobé uchovávání informací. </a:t>
            </a:r>
          </a:p>
          <a:p>
            <a:r>
              <a:rPr lang="cs-CZ" sz="2000" dirty="0"/>
              <a:t>Za správných podmínek zajišťuje čitelnost informací na mikrofilmu v řádu několika stovek let.</a:t>
            </a:r>
          </a:p>
        </p:txBody>
      </p:sp>
    </p:spTree>
    <p:extLst>
      <p:ext uri="{BB962C8B-B14F-4D97-AF65-F5344CB8AC3E}">
        <p14:creationId xmlns:p14="http://schemas.microsoft.com/office/powerpoint/2010/main" val="15694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B391A-704E-4BA8-89C4-934BC330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 v archivech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ACC0C-F91B-446C-B72D-51B1DDD3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/>
          <a:lstStyle/>
          <a:p>
            <a:r>
              <a:rPr lang="cs-CZ" sz="2400" dirty="0"/>
              <a:t>patří k informačním technologiím, pomocí kterých je archiv schopen plnit úkoly v oblastech </a:t>
            </a:r>
          </a:p>
          <a:p>
            <a:pPr lvl="1"/>
            <a:r>
              <a:rPr lang="cs-CZ" sz="2400" dirty="0"/>
              <a:t>odborného zpracování</a:t>
            </a:r>
          </a:p>
          <a:p>
            <a:pPr lvl="1"/>
            <a:r>
              <a:rPr lang="cs-CZ" sz="2400" dirty="0"/>
              <a:t>zpřístupňování </a:t>
            </a:r>
          </a:p>
          <a:p>
            <a:pPr lvl="1"/>
            <a:r>
              <a:rPr lang="cs-CZ" sz="2400" dirty="0"/>
              <a:t>uchovávání </a:t>
            </a:r>
          </a:p>
          <a:p>
            <a:r>
              <a:rPr lang="cs-CZ" sz="2400" dirty="0"/>
              <a:t>archiválií pro příští generace.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04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D5ACD-1B6A-491F-89E3-83FFDA08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 v archivech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5522C-F1C0-402C-9BAB-6E4F289F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482680" cy="4968552"/>
          </a:xfrm>
        </p:spPr>
        <p:txBody>
          <a:bodyPr>
            <a:normAutofit lnSpcReduction="10000"/>
          </a:bodyPr>
          <a:lstStyle/>
          <a:p>
            <a:r>
              <a:rPr lang="cs-CZ" sz="2600" b="1" dirty="0"/>
              <a:t>Bezpečnostní (zajišťovací) kopie</a:t>
            </a:r>
          </a:p>
          <a:p>
            <a:pPr lvl="1"/>
            <a:r>
              <a:rPr lang="cs-CZ" sz="2000" dirty="0"/>
              <a:t>k dlouhodobému uchování</a:t>
            </a:r>
          </a:p>
          <a:p>
            <a:pPr lvl="2"/>
            <a:r>
              <a:rPr lang="cs-CZ" sz="1800" dirty="0"/>
              <a:t>fotografie, mikrografie, digitalizace</a:t>
            </a:r>
          </a:p>
          <a:p>
            <a:pPr lvl="1"/>
            <a:r>
              <a:rPr lang="cs-CZ" sz="2000" dirty="0"/>
              <a:t>zhotovena ve vysokém rozlišení</a:t>
            </a:r>
          </a:p>
          <a:p>
            <a:pPr lvl="1"/>
            <a:r>
              <a:rPr lang="cs-CZ" sz="2000" dirty="0"/>
              <a:t>ukládána v bezeztrátovém formátu </a:t>
            </a:r>
          </a:p>
          <a:p>
            <a:pPr lvl="2"/>
            <a:r>
              <a:rPr lang="cs-CZ" sz="1800" dirty="0"/>
              <a:t>(</a:t>
            </a:r>
            <a:r>
              <a:rPr lang="cs-CZ" sz="1800" b="1" dirty="0"/>
              <a:t>TIFF, JPG 2000, PNG</a:t>
            </a:r>
            <a:r>
              <a:rPr lang="cs-CZ" sz="1800" dirty="0"/>
              <a:t>)</a:t>
            </a:r>
          </a:p>
          <a:p>
            <a:r>
              <a:rPr lang="cs-CZ" sz="2600" b="1" dirty="0"/>
              <a:t>Studijní kopie</a:t>
            </a:r>
          </a:p>
          <a:p>
            <a:pPr lvl="1"/>
            <a:r>
              <a:rPr lang="cs-CZ" sz="2000" dirty="0"/>
              <a:t>k předkládání badatelské veřejnosti nebo ke zveřejnění na webu</a:t>
            </a:r>
          </a:p>
          <a:p>
            <a:pPr lvl="1"/>
            <a:r>
              <a:rPr lang="cs-CZ" sz="2000" dirty="0"/>
              <a:t>zhotovena v nižším nebo jen náhledovém rozlišení</a:t>
            </a:r>
          </a:p>
          <a:p>
            <a:pPr lvl="1"/>
            <a:r>
              <a:rPr lang="cs-CZ" sz="2000" dirty="0"/>
              <a:t>umožňuje použití formátu se ztrátovou kompresí</a:t>
            </a:r>
          </a:p>
        </p:txBody>
      </p:sp>
    </p:spTree>
    <p:extLst>
      <p:ext uri="{BB962C8B-B14F-4D97-AF65-F5344CB8AC3E}">
        <p14:creationId xmlns:p14="http://schemas.microsoft.com/office/powerpoint/2010/main" val="51392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2256E-FCA5-43A3-9D47-350A8145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paměťových institucí v oblasti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1624E-F7D5-4775-BE11-89244D00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21. konference Archivy, knihovny, muzea v digitálním světě 2020 — SKIP (skipcr.cz)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D2D058-7117-4E59-AD91-0B042BD34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2935107"/>
            <a:ext cx="6151341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Monasterium</a:t>
            </a:r>
            <a:br>
              <a:rPr lang="cs-CZ" dirty="0"/>
            </a:br>
            <a:r>
              <a:rPr lang="cs-CZ" u="sng" dirty="0">
                <a:hlinkClick r:id="rId2"/>
              </a:rPr>
              <a:t>www.</a:t>
            </a:r>
            <a:r>
              <a:rPr lang="cs-CZ" u="sng" dirty="0" err="1">
                <a:hlinkClick r:id="rId2"/>
              </a:rPr>
              <a:t>monasterium.net</a:t>
            </a:r>
            <a:endParaRPr lang="cs-CZ" dirty="0"/>
          </a:p>
        </p:txBody>
      </p:sp>
      <p:pic>
        <p:nvPicPr>
          <p:cNvPr id="4" name="Zástupný symbol pro obsah 3" descr="monaster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7170359" cy="4482951"/>
          </a:xfrm>
        </p:spPr>
      </p:pic>
      <p:pic>
        <p:nvPicPr>
          <p:cNvPr id="5" name="Zástupný symbol pro obsah 3" descr="Beze jmé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114" y="2708920"/>
            <a:ext cx="2568886" cy="3071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789</TotalTime>
  <Words>541</Words>
  <Application>Microsoft Office PowerPoint</Application>
  <PresentationFormat>Předvádění na obrazovce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Fazeta</vt:lpstr>
      <vt:lpstr>Digitalizace v archivech</vt:lpstr>
      <vt:lpstr>Základní pojmy</vt:lpstr>
      <vt:lpstr>Základní pojmy</vt:lpstr>
      <vt:lpstr>Základní pojmy</vt:lpstr>
      <vt:lpstr>Další technologie</vt:lpstr>
      <vt:lpstr>Digitalizace v archivech</vt:lpstr>
      <vt:lpstr>Digitalizace v archivech</vt:lpstr>
      <vt:lpstr>Spolupráce paměťových institucí v oblasti digitalizace</vt:lpstr>
      <vt:lpstr>Monasterium www.monasterium.net</vt:lpstr>
      <vt:lpstr>Národní archiv (nacr.cz)</vt:lpstr>
      <vt:lpstr>Ad fontes http://www.ahmp.cz/pokus/adf_amp.html</vt:lpstr>
      <vt:lpstr>Archivní katalog http://katalog.ahmp.cz/pragapublica/</vt:lpstr>
      <vt:lpstr>Archivní Vademecum http://digi.archives.cz/da/</vt:lpstr>
      <vt:lpstr>Moravský zemský archiv http://www.mza.cz/a8web/a8apps1/a8apps1.htm</vt:lpstr>
      <vt:lpstr>Digiarchiv SOA Třeboň https://digi.ceskearchivy.cz/uvod</vt:lpstr>
      <vt:lpstr>Acta Publica http://actapublica.eu/</vt:lpstr>
      <vt:lpstr>Konskripce http://digi.nacr.cz/prihlasky2/</vt:lpstr>
      <vt:lpstr>Digiarchiv AMB http://digiarchiv.brno.cz/home</vt:lpstr>
      <vt:lpstr>https://staremapy.cz/</vt:lpstr>
      <vt:lpstr>http://www.veduty.cz/veduty/</vt:lpstr>
      <vt:lpstr>Prezentace aplikace PowerPoint</vt:lpstr>
      <vt:lpstr>Další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Digitalizace v archivech</dc:title>
  <dc:creator>Administrator</dc:creator>
  <cp:lastModifiedBy>Červená Radana (MMB)</cp:lastModifiedBy>
  <cp:revision>49</cp:revision>
  <dcterms:created xsi:type="dcterms:W3CDTF">2018-12-04T17:17:28Z</dcterms:created>
  <dcterms:modified xsi:type="dcterms:W3CDTF">2021-01-06T12:41:43Z</dcterms:modified>
</cp:coreProperties>
</file>