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8" r:id="rId3"/>
    <p:sldId id="269" r:id="rId4"/>
    <p:sldId id="286" r:id="rId5"/>
    <p:sldId id="270" r:id="rId6"/>
    <p:sldId id="271" r:id="rId7"/>
    <p:sldId id="272" r:id="rId8"/>
    <p:sldId id="285" r:id="rId9"/>
    <p:sldId id="273" r:id="rId10"/>
    <p:sldId id="274" r:id="rId11"/>
    <p:sldId id="288" r:id="rId12"/>
    <p:sldId id="275" r:id="rId13"/>
    <p:sldId id="276" r:id="rId14"/>
    <p:sldId id="277" r:id="rId15"/>
    <p:sldId id="278" r:id="rId16"/>
    <p:sldId id="279" r:id="rId17"/>
    <p:sldId id="280" r:id="rId18"/>
    <p:sldId id="284" r:id="rId19"/>
    <p:sldId id="28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33284-5DB1-DC43-8E49-AE4E1D4A2C98}" type="datetimeFigureOut">
              <a:rPr lang="en-US" smtClean="0"/>
              <a:t>11/2/20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17ECC-C025-8B46-B502-EF1957BD5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80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>
              <a:latin typeface="Calibri" charset="0"/>
              <a:ea typeface="ＭＳ Ｐゴシック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8989B69-B62F-9343-B7A5-C51110663838}" type="slidenum">
              <a:rPr lang="en-US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>
              <a:latin typeface="Calibri" charset="0"/>
              <a:ea typeface="ＭＳ Ｐゴシック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9B1B886-4202-6D42-9445-F5A0B5D38698}" type="slidenum">
              <a:rPr lang="en-US"/>
              <a:pPr eaLnBrk="1" hangingPunct="1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0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1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5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9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2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4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8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3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7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1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B6E30-C7B2-694E-BE96-6915DB5E6C79}" type="datetimeFigureOut">
              <a:rPr lang="en-US" smtClean="0"/>
              <a:t>11/2/20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7E45-E8EC-794B-891F-AF8A4482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4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bcanstvi.cestina-pro-cizince.cz/uploads/Informace_pro_kandidaty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jitkapourova.cz/wp-content/uploads/2016/07/P%C5%99%C3%ADprava-na-p%C5%99ij%C3%ADmac%C3%AD-pohovor-na-V%C5%A0CHT_Pu%C5%A1kin-A_2016_02_22.wav" TargetMode="External"/><Relationship Id="rId2" Type="http://schemas.openxmlformats.org/officeDocument/2006/relationships/hyperlink" Target="http://jitkapourova.cz/wp-content/uploads/2016/07/P%C5%99%C3%ADprava-na-p%C5%99ij%C3%ADmac%C3%AD-pohovor-na-V%C5%A0CHT_Buslaev-G_2016_03_07.wa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SZjPKu7Ry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Dz72CDMb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>
                <a:latin typeface="Cambria" charset="0"/>
                <a:cs typeface="Cambria" charset="0"/>
              </a:rPr>
              <a:t>Úvod</a:t>
            </a:r>
            <a:r>
              <a:rPr lang="en-US" cap="none" dirty="0">
                <a:latin typeface="Cambria" charset="0"/>
                <a:cs typeface="Cambria" charset="0"/>
              </a:rPr>
              <a:t> do </a:t>
            </a:r>
            <a:r>
              <a:rPr lang="en-US" cap="none" dirty="0" err="1">
                <a:latin typeface="Cambria" charset="0"/>
                <a:cs typeface="Cambria" charset="0"/>
              </a:rPr>
              <a:t>výuky</a:t>
            </a:r>
            <a:r>
              <a:rPr lang="en-US" cap="none" dirty="0">
                <a:latin typeface="Cambria" charset="0"/>
                <a:cs typeface="Cambria" charset="0"/>
              </a:rPr>
              <a:t> </a:t>
            </a:r>
            <a:r>
              <a:rPr lang="en-US" cap="none" dirty="0" err="1">
                <a:latin typeface="Cambria" charset="0"/>
                <a:cs typeface="Cambria" charset="0"/>
              </a:rPr>
              <a:t>češtiny</a:t>
            </a:r>
            <a:r>
              <a:rPr lang="en-US" cap="none" dirty="0">
                <a:latin typeface="Cambria" charset="0"/>
                <a:cs typeface="Cambria" charset="0"/>
              </a:rPr>
              <a:t> </a:t>
            </a:r>
            <a:r>
              <a:rPr lang="en-US" cap="none" dirty="0" err="1">
                <a:latin typeface="Cambria" charset="0"/>
                <a:cs typeface="Cambria" charset="0"/>
              </a:rPr>
              <a:t>jako</a:t>
            </a:r>
            <a:r>
              <a:rPr lang="en-US" cap="none" dirty="0">
                <a:latin typeface="Cambria" charset="0"/>
                <a:cs typeface="Cambria" charset="0"/>
              </a:rPr>
              <a:t> </a:t>
            </a:r>
            <a:r>
              <a:rPr lang="en-US" cap="none" dirty="0" err="1">
                <a:latin typeface="Cambria" charset="0"/>
                <a:cs typeface="Cambria" charset="0"/>
              </a:rPr>
              <a:t>druhého</a:t>
            </a:r>
            <a:r>
              <a:rPr lang="en-US" cap="none" dirty="0">
                <a:latin typeface="Cambria" charset="0"/>
                <a:cs typeface="Cambria" charset="0"/>
              </a:rPr>
              <a:t>/</a:t>
            </a:r>
            <a:r>
              <a:rPr lang="en-US" cap="none" dirty="0" err="1">
                <a:latin typeface="Cambria" charset="0"/>
                <a:cs typeface="Cambria" charset="0"/>
              </a:rPr>
              <a:t>cizího</a:t>
            </a:r>
            <a:r>
              <a:rPr lang="en-US" cap="none" dirty="0">
                <a:latin typeface="Cambria" charset="0"/>
                <a:cs typeface="Cambria" charset="0"/>
              </a:rPr>
              <a:t> </a:t>
            </a:r>
            <a:r>
              <a:rPr lang="en-US" cap="none" dirty="0" err="1">
                <a:latin typeface="Cambria" charset="0"/>
                <a:cs typeface="Cambria" charset="0"/>
              </a:rPr>
              <a:t>jazyka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charset="0"/>
                <a:cs typeface="Cambria" charset="0"/>
              </a:rPr>
              <a:t>Linda </a:t>
            </a:r>
            <a:r>
              <a:rPr lang="en-US" dirty="0" err="1">
                <a:latin typeface="Cambria" charset="0"/>
                <a:cs typeface="Cambria" charset="0"/>
              </a:rPr>
              <a:t>Doleží</a:t>
            </a:r>
            <a:endParaRPr lang="en-US" dirty="0">
              <a:latin typeface="Cambria" charset="0"/>
              <a:cs typeface="Cambria" charset="0"/>
            </a:endParaRPr>
          </a:p>
          <a:p>
            <a:r>
              <a:rPr lang="en-US" dirty="0" err="1">
                <a:latin typeface="Cambria" charset="0"/>
                <a:cs typeface="Cambria" charset="0"/>
              </a:rPr>
              <a:t>Přednáška</a:t>
            </a:r>
            <a:r>
              <a:rPr lang="en-US" dirty="0">
                <a:latin typeface="Cambria" charset="0"/>
                <a:cs typeface="Cambria" charset="0"/>
              </a:rPr>
              <a:t>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3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endParaRPr lang="en-US" cap="none" dirty="0">
              <a:latin typeface="Calibri" charset="0"/>
              <a:cs typeface="Calibri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  <a:hlinkClick r:id="rId2"/>
              </a:rPr>
              <a:t>http://obcanstvi.cestina-pro-cizince.cz/uploads/Informace_pro_kandidaty.pdf</a:t>
            </a:r>
            <a:endParaRPr lang="en-US" dirty="0">
              <a:latin typeface="Cambria"/>
              <a:cs typeface="Cambria"/>
            </a:endParaRPr>
          </a:p>
          <a:p>
            <a:pPr>
              <a:buFont typeface="Wingdings" charset="0"/>
              <a:buNone/>
            </a:pPr>
            <a:endParaRPr lang="en-US" dirty="0"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00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91334-E03E-004E-BA03-7E08405E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A4E92B-9624-AE49-BBA2-064ECBA7D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Learn</a:t>
            </a:r>
            <a:r>
              <a:rPr lang="cs-CZ" dirty="0"/>
              <a:t> Czech Online – instruktážní videa k jednotlivým kompetencím</a:t>
            </a:r>
          </a:p>
        </p:txBody>
      </p:sp>
    </p:spTree>
    <p:extLst>
      <p:ext uri="{BB962C8B-B14F-4D97-AF65-F5344CB8AC3E}">
        <p14:creationId xmlns:p14="http://schemas.microsoft.com/office/powerpoint/2010/main" val="1323435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cap="none" dirty="0" err="1">
                <a:latin typeface="Cambria"/>
                <a:cs typeface="Cambria"/>
              </a:rPr>
              <a:t>Obsah</a:t>
            </a:r>
            <a:r>
              <a:rPr lang="en-US" cap="none" dirty="0">
                <a:latin typeface="Cambria"/>
                <a:cs typeface="Cambria"/>
              </a:rPr>
              <a:t> </a:t>
            </a:r>
            <a:r>
              <a:rPr lang="en-US" cap="none" dirty="0" err="1">
                <a:latin typeface="Cambria"/>
                <a:cs typeface="Cambria"/>
              </a:rPr>
              <a:t>zkoušky</a:t>
            </a:r>
            <a:r>
              <a:rPr lang="en-US" cap="none" dirty="0">
                <a:latin typeface="Cambria"/>
                <a:cs typeface="Cambria"/>
              </a:rPr>
              <a:t> z </a:t>
            </a:r>
            <a:r>
              <a:rPr lang="en-US" cap="none" dirty="0" err="1">
                <a:latin typeface="Cambria"/>
                <a:cs typeface="Cambria"/>
              </a:rPr>
              <a:t>českých</a:t>
            </a:r>
            <a:r>
              <a:rPr lang="en-US" cap="none" dirty="0">
                <a:latin typeface="Cambria"/>
                <a:cs typeface="Cambria"/>
              </a:rPr>
              <a:t> </a:t>
            </a:r>
            <a:r>
              <a:rPr lang="en-US" cap="none" dirty="0" err="1">
                <a:latin typeface="Cambria"/>
                <a:cs typeface="Cambria"/>
              </a:rPr>
              <a:t>reálií</a:t>
            </a:r>
            <a:endParaRPr lang="en-US" cap="none" dirty="0">
              <a:latin typeface="Cambria"/>
              <a:cs typeface="Cambria"/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Obsah zkoušky z českých reálií</a:t>
            </a:r>
          </a:p>
          <a:p>
            <a:pPr>
              <a:buFont typeface="Wingdings" charset="0"/>
              <a:buNone/>
            </a:pPr>
            <a:endParaRPr lang="cs-CZ" sz="1400" dirty="0">
              <a:solidFill>
                <a:srgbClr val="000000"/>
              </a:solidFill>
              <a:latin typeface="Cambria"/>
              <a:cs typeface="Cambria"/>
            </a:endParaRPr>
          </a:p>
          <a:p>
            <a:pPr>
              <a:buFont typeface="Wingdings" charset="0"/>
              <a:buNone/>
            </a:pP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Předpokladem pro vykonání zkoušky z českých reálií je dosažení </a:t>
            </a:r>
            <a:r>
              <a:rPr lang="cs-CZ" sz="1400" b="1" dirty="0">
                <a:solidFill>
                  <a:srgbClr val="000000"/>
                </a:solidFill>
                <a:latin typeface="Cambria"/>
                <a:cs typeface="Cambria"/>
              </a:rPr>
              <a:t>jazykové úrovně B1</a:t>
            </a: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 (samostatný uživatel jazyka) Společného evropského referenčního rámce pro jazyky. </a:t>
            </a:r>
          </a:p>
          <a:p>
            <a:pPr>
              <a:buFont typeface="Wingdings" charset="0"/>
              <a:buNone/>
            </a:pPr>
            <a:endParaRPr lang="cs-CZ" sz="1400" dirty="0">
              <a:solidFill>
                <a:srgbClr val="000000"/>
              </a:solidFill>
              <a:latin typeface="Cambria"/>
              <a:cs typeface="Cambria"/>
            </a:endParaRPr>
          </a:p>
          <a:p>
            <a:pPr>
              <a:buFont typeface="Wingdings" charset="0"/>
              <a:buNone/>
            </a:pP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Test z českých reálií ověřuje znalosti z následujících oblastí:</a:t>
            </a:r>
            <a:r>
              <a:rPr lang="cs-CZ" sz="1400" b="1" dirty="0">
                <a:solidFill>
                  <a:srgbClr val="000000"/>
                </a:solidFill>
                <a:latin typeface="Cambria"/>
                <a:cs typeface="Cambria"/>
              </a:rPr>
              <a:t> Občanský základ, Základní geografické informace o České republice, Základní historické a kulturní informace o České republice</a:t>
            </a: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. Rozsah znalosti českých reálií odpovídá rozsahu znalosti základního vzdělávání podle Rámcového vzdělávacího programu pro základní vzdělávání s přesahy ke znalostem nezbytných pro každodenní život dospělého občana. Detailnější vymezení </a:t>
            </a:r>
            <a:r>
              <a:rPr lang="cs-CZ" sz="1400" b="1" dirty="0">
                <a:solidFill>
                  <a:srgbClr val="000000"/>
                </a:solidFill>
                <a:latin typeface="Cambria"/>
                <a:cs typeface="Cambria"/>
              </a:rPr>
              <a:t>30 témat zkoušky </a:t>
            </a: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z českých reálií je součástí tzv. specifikací. Každé téma je v testu zastoupeno 1 testovou úlohou. Testové úlohy pro zkoušku z českých reálií jsou vybírány pouze z Databanky testových úloh. Kandidát má tedy možnost se před konáním zkoušky seznámit se všemi </a:t>
            </a:r>
            <a:r>
              <a:rPr lang="cs-CZ" sz="1400" b="1" dirty="0">
                <a:solidFill>
                  <a:srgbClr val="000000"/>
                </a:solidFill>
                <a:latin typeface="Cambria"/>
                <a:cs typeface="Cambria"/>
              </a:rPr>
              <a:t>300 testovými úlohami </a:t>
            </a: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včetně jejich správného řešení. Testové úlohy mohou být s ohledem na změny skutečnosti průběžně aktualizovány. Konkrétní ukázkou zkoušky z českých reálií je interaktivní modelový test.</a:t>
            </a:r>
          </a:p>
          <a:p>
            <a:endParaRPr lang="cs-CZ" sz="1400" dirty="0">
              <a:solidFill>
                <a:srgbClr val="000000"/>
              </a:solidFill>
              <a:latin typeface="Cambria"/>
              <a:cs typeface="Cambria"/>
            </a:endParaRPr>
          </a:p>
          <a:p>
            <a:r>
              <a:rPr lang="en-US" sz="1400" dirty="0">
                <a:solidFill>
                  <a:srgbClr val="000000"/>
                </a:solidFill>
                <a:latin typeface="Cambria"/>
                <a:cs typeface="Cambria"/>
              </a:rPr>
              <a:t>P</a:t>
            </a: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ass </a:t>
            </a:r>
            <a:r>
              <a:rPr lang="en-US" sz="1400" dirty="0">
                <a:solidFill>
                  <a:srgbClr val="000000"/>
                </a:solidFill>
                <a:latin typeface="Cambria"/>
                <a:cs typeface="Cambria"/>
              </a:rPr>
              <a:t>–</a:t>
            </a:r>
            <a:r>
              <a:rPr lang="cs-CZ" sz="1400" dirty="0">
                <a:solidFill>
                  <a:srgbClr val="000000"/>
                </a:solidFill>
                <a:latin typeface="Cambria"/>
                <a:cs typeface="Cambria"/>
              </a:rPr>
              <a:t> 60  %</a:t>
            </a:r>
          </a:p>
        </p:txBody>
      </p:sp>
    </p:spTree>
    <p:extLst>
      <p:ext uri="{BB962C8B-B14F-4D97-AF65-F5344CB8AC3E}">
        <p14:creationId xmlns:p14="http://schemas.microsoft.com/office/powerpoint/2010/main" val="3168382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cap="none" dirty="0" err="1">
                <a:latin typeface="Cambria"/>
                <a:cs typeface="Cambria"/>
              </a:rPr>
              <a:t>Databanka</a:t>
            </a:r>
            <a:r>
              <a:rPr lang="en-US" cap="none" dirty="0">
                <a:latin typeface="Cambria"/>
                <a:cs typeface="Cambria"/>
              </a:rPr>
              <a:t> </a:t>
            </a:r>
            <a:r>
              <a:rPr lang="en-US" cap="none" dirty="0" err="1">
                <a:latin typeface="Cambria"/>
                <a:cs typeface="Cambria"/>
              </a:rPr>
              <a:t>testových</a:t>
            </a:r>
            <a:r>
              <a:rPr lang="en-US" cap="none" dirty="0">
                <a:latin typeface="Cambria"/>
                <a:cs typeface="Cambria"/>
              </a:rPr>
              <a:t> </a:t>
            </a:r>
            <a:r>
              <a:rPr lang="en-US" cap="none" dirty="0" err="1">
                <a:latin typeface="Cambria"/>
                <a:cs typeface="Cambria"/>
              </a:rPr>
              <a:t>úloh</a:t>
            </a:r>
            <a:endParaRPr lang="en-US" cap="none" dirty="0">
              <a:latin typeface="Cambria"/>
              <a:cs typeface="Cambria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sk-SK" dirty="0">
                <a:latin typeface="Cambria"/>
                <a:cs typeface="Cambria"/>
              </a:rPr>
              <a:t>http://obcanstvi.cestina-pro-cizince.cz/?p=databanka-testovych-uloh-z-ceskych-realii&amp;hl=cs_CZ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57910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r>
              <a:rPr lang="en-US" sz="2400" b="1" cap="none" dirty="0" err="1">
                <a:latin typeface="Cambria"/>
                <a:cs typeface="Cambria"/>
              </a:rPr>
              <a:t>Výkladový</a:t>
            </a:r>
            <a:r>
              <a:rPr lang="en-US" sz="2400" b="1" cap="none" dirty="0">
                <a:latin typeface="Cambria"/>
                <a:cs typeface="Cambria"/>
              </a:rPr>
              <a:t> </a:t>
            </a:r>
            <a:r>
              <a:rPr lang="en-US" sz="2400" b="1" cap="none" dirty="0" err="1">
                <a:latin typeface="Cambria"/>
                <a:cs typeface="Cambria"/>
              </a:rPr>
              <a:t>slovník</a:t>
            </a:r>
            <a:r>
              <a:rPr lang="en-US" sz="2400" b="1" cap="none" dirty="0">
                <a:latin typeface="Cambria"/>
                <a:cs typeface="Cambria"/>
              </a:rPr>
              <a:t> </a:t>
            </a:r>
            <a:r>
              <a:rPr lang="en-US" sz="2400" cap="none" dirty="0">
                <a:latin typeface="Cambria"/>
                <a:cs typeface="Cambria"/>
              </a:rPr>
              <a:t>(</a:t>
            </a:r>
            <a:r>
              <a:rPr lang="cs-CZ" sz="2400" cap="none" dirty="0">
                <a:latin typeface="Cambria"/>
                <a:cs typeface="Cambria"/>
              </a:rPr>
              <a:t>Michaela Straková Tomášová, Daniel Křivánek, Lukáš Vaňous, 2016) </a:t>
            </a:r>
            <a:br>
              <a:rPr lang="cs-CZ" sz="2400" cap="none" dirty="0">
                <a:latin typeface="Cambria"/>
                <a:cs typeface="Cambria"/>
              </a:rPr>
            </a:br>
            <a:endParaRPr lang="en-US" sz="2400" cap="none" dirty="0">
              <a:latin typeface="Cambria"/>
              <a:cs typeface="Cambria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cs-CZ" sz="1800" dirty="0">
                <a:latin typeface="Cambria"/>
                <a:cs typeface="Cambria"/>
              </a:rPr>
              <a:t>Výkladový slovník k testovým úlohám z českých reálií je doplňkem Databanky testových úloh z českých reálií a má sloužit jako studijní pomůcka pro žadatele o státní občanství České republiky, kteří se připravují na zkoušku z českých reálií. Slovník obsahuje hesla s výrazy, které jsou použity v jednotlivých tes- tových úlohách a přesahují jazykovou úroveň B1 podle Společného evropského referenčního rámce pro jazyky (SERR). Ačkoliv žadatelé o státní občanství ČR mají ovládat český jazyk na úrovni B1 podle SERR, bylo třeba při tvorbě některých testových úloh z českých reálií tuto úroveň překročit. </a:t>
            </a:r>
          </a:p>
          <a:p>
            <a:pPr algn="just"/>
            <a:endParaRPr lang="en-US" sz="1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34043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cap="none">
                <a:latin typeface="Calibri" charset="0"/>
                <a:cs typeface="Calibri" charset="0"/>
              </a:rPr>
              <a:t>Zkušební místa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err="1">
                <a:latin typeface="Calibri" charset="0"/>
                <a:cs typeface="Calibri" charset="0"/>
              </a:rPr>
              <a:t>Jihomoravský</a:t>
            </a:r>
            <a:r>
              <a:rPr lang="en-US" dirty="0">
                <a:latin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cs typeface="Calibri" charset="0"/>
              </a:rPr>
              <a:t>kraj</a:t>
            </a:r>
            <a:r>
              <a:rPr lang="en-US" dirty="0">
                <a:latin typeface="Calibri" charset="0"/>
                <a:cs typeface="Calibri" charset="0"/>
              </a:rPr>
              <a:t> – </a:t>
            </a:r>
            <a:r>
              <a:rPr lang="en-US" dirty="0" err="1">
                <a:latin typeface="Calibri" charset="0"/>
                <a:cs typeface="Calibri" charset="0"/>
              </a:rPr>
              <a:t>Kabinet</a:t>
            </a:r>
            <a:r>
              <a:rPr lang="en-US" dirty="0">
                <a:latin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cs typeface="Calibri" charset="0"/>
              </a:rPr>
              <a:t>češtiny</a:t>
            </a:r>
            <a:r>
              <a:rPr lang="en-US" dirty="0">
                <a:latin typeface="Calibri" charset="0"/>
                <a:cs typeface="Calibri" charset="0"/>
              </a:rPr>
              <a:t> pro </a:t>
            </a:r>
            <a:r>
              <a:rPr lang="en-US" dirty="0" err="1">
                <a:latin typeface="Calibri" charset="0"/>
                <a:cs typeface="Calibri" charset="0"/>
              </a:rPr>
              <a:t>cizince</a:t>
            </a:r>
            <a:r>
              <a:rPr lang="en-US" dirty="0">
                <a:latin typeface="Calibri" charset="0"/>
                <a:cs typeface="Calibri" charset="0"/>
              </a:rPr>
              <a:t>, FF MU</a:t>
            </a:r>
          </a:p>
        </p:txBody>
      </p:sp>
      <p:pic>
        <p:nvPicPr>
          <p:cNvPr id="28676" name="Picture 3" descr="Snímek obrazovky 2016-11-01 v 19.37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567" y="3244610"/>
            <a:ext cx="4528650" cy="293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37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cap="none">
                <a:latin typeface="Calibri" charset="0"/>
                <a:cs typeface="Calibri" charset="0"/>
              </a:rPr>
              <a:t>Kdo nemusí?</a:t>
            </a:r>
          </a:p>
        </p:txBody>
      </p:sp>
      <p:pic>
        <p:nvPicPr>
          <p:cNvPr id="29699" name="Content Placeholder 3" descr="Snímek obrazovky 2016-11-01 v 18.59.50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605" b="-21605"/>
          <a:stretch>
            <a:fillRect/>
          </a:stretch>
        </p:blipFill>
        <p:spPr>
          <a:xfrm>
            <a:off x="1328738" y="1252538"/>
            <a:ext cx="7108825" cy="4640262"/>
          </a:xfrm>
        </p:spPr>
      </p:pic>
    </p:spTree>
    <p:extLst>
      <p:ext uri="{BB962C8B-B14F-4D97-AF65-F5344CB8AC3E}">
        <p14:creationId xmlns:p14="http://schemas.microsoft.com/office/powerpoint/2010/main" val="59525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0723" name="Content Placeholder 3" descr="Snímek obrazovky 2016-11-01 v 19.09.10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656" b="-75656"/>
          <a:stretch>
            <a:fillRect/>
          </a:stretch>
        </p:blipFill>
        <p:spPr>
          <a:xfrm>
            <a:off x="1150938" y="274638"/>
            <a:ext cx="7129462" cy="4652962"/>
          </a:xfrm>
        </p:spPr>
      </p:pic>
    </p:spTree>
    <p:extLst>
      <p:ext uri="{BB962C8B-B14F-4D97-AF65-F5344CB8AC3E}">
        <p14:creationId xmlns:p14="http://schemas.microsoft.com/office/powerpoint/2010/main" val="781040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mbria"/>
                <a:cs typeface="Cambria"/>
              </a:rPr>
              <a:t>Ukázky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ambria"/>
              <a:cs typeface="Cambria"/>
            </a:endParaRPr>
          </a:p>
          <a:p>
            <a:r>
              <a:rPr lang="hr-HR" sz="2000" dirty="0">
                <a:latin typeface="Cambria"/>
                <a:cs typeface="Cambria"/>
                <a:hlinkClick r:id="rId2"/>
              </a:rPr>
              <a:t>http://jitkapourova.cz/wp-content/uploads/2016/07/P%C5%99%C3%ADprava-na-p%C5%99ij%C3%ADmac%C3%AD-pohovor-na-V%C5%A0CHT_Buslaev-G_2016_03_07.wav</a:t>
            </a:r>
            <a:endParaRPr lang="en-US" sz="2000" dirty="0">
              <a:latin typeface="Cambria"/>
              <a:cs typeface="Cambria"/>
            </a:endParaRPr>
          </a:p>
          <a:p>
            <a:endParaRPr lang="en-US" sz="2000" dirty="0">
              <a:latin typeface="Cambria"/>
              <a:cs typeface="Cambria"/>
            </a:endParaRPr>
          </a:p>
          <a:p>
            <a:r>
              <a:rPr lang="en-US" sz="2000" dirty="0">
                <a:latin typeface="Cambria"/>
                <a:cs typeface="Cambria"/>
                <a:hlinkClick r:id="rId3"/>
              </a:rPr>
              <a:t>http://jitkapourova.cz/wp-content/uploads/2016/07/P%C5%99%C3%ADprava-na-p%C5%99ij%C3%ADmac%C3%AD-pohovor-na-V%C5%A0CHT_Pu%C5%A1kin-A_2016_02_22.wav</a:t>
            </a:r>
            <a:endParaRPr lang="en-US" sz="2000" dirty="0">
              <a:latin typeface="Cambria"/>
              <a:cs typeface="Cambria"/>
            </a:endParaRPr>
          </a:p>
          <a:p>
            <a:endParaRPr lang="en-US" sz="2000" dirty="0">
              <a:latin typeface="Cambria"/>
              <a:cs typeface="Cambria"/>
            </a:endParaRPr>
          </a:p>
          <a:p>
            <a:endParaRPr lang="en-US" sz="20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67630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2D284-DC3D-AB44-BC72-D696ACF2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33524B-5559-9A41-BF49-5E0DB645A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https://www.youtube.com/watch?v=2SZjPKu7RyU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=Z9-neyG68dU&amp;t=93s</a:t>
            </a:r>
          </a:p>
        </p:txBody>
      </p:sp>
    </p:spTree>
    <p:extLst>
      <p:ext uri="{BB962C8B-B14F-4D97-AF65-F5344CB8AC3E}">
        <p14:creationId xmlns:p14="http://schemas.microsoft.com/office/powerpoint/2010/main" val="120524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r>
              <a:rPr lang="cs-CZ" cap="none" dirty="0">
                <a:latin typeface="Cambria"/>
                <a:cs typeface="Cambria"/>
              </a:rPr>
              <a:t>Certifikovaná zkouška (CCE UJOP)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>
                <a:latin typeface="Cambria"/>
                <a:cs typeface="Cambria"/>
              </a:rPr>
              <a:t>Certifikovaná zkouška z češtiny pro cizince (CCE) </a:t>
            </a:r>
          </a:p>
          <a:p>
            <a:r>
              <a:rPr lang="cs-CZ" dirty="0">
                <a:latin typeface="Cambria"/>
                <a:cs typeface="Cambria"/>
              </a:rPr>
              <a:t>od 16 let</a:t>
            </a:r>
          </a:p>
          <a:p>
            <a:r>
              <a:rPr lang="cs-CZ" dirty="0">
                <a:latin typeface="Cambria"/>
                <a:cs typeface="Cambria"/>
              </a:rPr>
              <a:t>úrovně A1, A2, B1, B2 a C1</a:t>
            </a:r>
          </a:p>
          <a:p>
            <a:pPr>
              <a:buFont typeface="Wingdings" charset="0"/>
              <a:buNone/>
            </a:pPr>
            <a:endParaRPr lang="cs-CZ" dirty="0">
              <a:latin typeface="Cambria"/>
              <a:cs typeface="Cambria"/>
            </a:endParaRPr>
          </a:p>
          <a:p>
            <a:pPr algn="just"/>
            <a:r>
              <a:rPr lang="cs-CZ" dirty="0">
                <a:latin typeface="Cambria"/>
                <a:cs typeface="Cambria"/>
              </a:rPr>
              <a:t>může být podmínkou pro přijetí k vysokoškolskému studiu (úroveň A2–C1 podle konkrétní fakulty či ústavu, případně oboru)</a:t>
            </a:r>
          </a:p>
          <a:p>
            <a:endParaRPr lang="cs-CZ" dirty="0"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r>
              <a:rPr lang="cs-CZ" sz="2800" cap="none" dirty="0">
                <a:latin typeface="Cambria"/>
                <a:cs typeface="Cambria"/>
              </a:rPr>
              <a:t>Zkouška z českého jazyka pro trvalý pobyt v ČR </a:t>
            </a:r>
            <a:br>
              <a:rPr lang="cs-CZ" sz="2800" cap="none" dirty="0">
                <a:latin typeface="Cambria"/>
                <a:cs typeface="Cambria"/>
              </a:rPr>
            </a:br>
            <a:endParaRPr lang="cs-CZ" sz="2800" cap="none" dirty="0">
              <a:latin typeface="Cambria"/>
              <a:cs typeface="Cambria"/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mbria"/>
                <a:cs typeface="Cambria"/>
              </a:rPr>
              <a:t>Zkouška z českého jazyka pro trvalý pobyt v ČR </a:t>
            </a:r>
          </a:p>
          <a:p>
            <a:r>
              <a:rPr lang="cs-CZ" sz="2400" dirty="0">
                <a:latin typeface="Cambria"/>
                <a:cs typeface="Cambria"/>
              </a:rPr>
              <a:t>Úroveň A1 (A2)</a:t>
            </a:r>
          </a:p>
          <a:p>
            <a:pPr>
              <a:buFont typeface="Wingdings" charset="0"/>
              <a:buNone/>
            </a:pPr>
            <a:endParaRPr lang="cs-CZ" sz="2400" dirty="0">
              <a:latin typeface="Cambria"/>
              <a:cs typeface="Cambria"/>
            </a:endParaRPr>
          </a:p>
          <a:p>
            <a:pPr algn="just">
              <a:buFont typeface="Wingdings" charset="0"/>
              <a:buNone/>
            </a:pPr>
            <a:r>
              <a:rPr lang="cs-CZ" sz="2400" dirty="0">
                <a:latin typeface="Cambria"/>
                <a:cs typeface="Cambria"/>
              </a:rPr>
              <a:t>Česká republika zavedla od 1. ledna 2009 jazykové zkoušky pro žadatele o trvalý pobyt na základě novelizace zákona č. 326/1999 Sb., o pobytu cizinců na území ČR, přičemž následně byl určen obsah zkoušky vyhláškou MŠMT č. 348/2008, jež stanovila pro zkoušku úroveň A1 SERR. O dva roky později Usnesení vlády České republiky ze dne 9. února 2011 č. 99 stanovilo, že </a:t>
            </a:r>
            <a:r>
              <a:rPr lang="cs-CZ" sz="2400" b="1" dirty="0">
                <a:latin typeface="Cambria"/>
                <a:cs typeface="Cambria"/>
              </a:rPr>
              <a:t>stát se bude zasazovat o zvýšení referenční úrovně A1 na úroveň A2.</a:t>
            </a:r>
            <a:r>
              <a:rPr lang="cs-CZ" sz="2400" dirty="0">
                <a:latin typeface="Cambria"/>
                <a:cs typeface="Cambri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654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mbria"/>
                <a:cs typeface="Cambria"/>
              </a:rPr>
              <a:t>Informační</a:t>
            </a:r>
            <a:r>
              <a:rPr lang="en-US" dirty="0">
                <a:latin typeface="Cambria"/>
                <a:cs typeface="Cambria"/>
              </a:rPr>
              <a:t> video – </a:t>
            </a:r>
            <a:r>
              <a:rPr lang="en-US" dirty="0" err="1">
                <a:latin typeface="Cambria"/>
                <a:cs typeface="Cambria"/>
              </a:rPr>
              <a:t>trvalý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pobyt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https://www.youtube.com/watch?v=URDz72CDMbg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0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en-US" cap="none" dirty="0" err="1">
                <a:latin typeface="Cambria"/>
                <a:cs typeface="Cambria"/>
              </a:rPr>
              <a:t>Cvejnová</a:t>
            </a:r>
            <a:r>
              <a:rPr lang="en-US" cap="none" dirty="0">
                <a:latin typeface="Cambria"/>
                <a:cs typeface="Cambria"/>
              </a:rPr>
              <a:t> a </a:t>
            </a:r>
            <a:r>
              <a:rPr lang="en-US" cap="none" dirty="0" err="1">
                <a:latin typeface="Cambria"/>
                <a:cs typeface="Cambria"/>
              </a:rPr>
              <a:t>kol</a:t>
            </a:r>
            <a:r>
              <a:rPr lang="en-US" cap="none" dirty="0">
                <a:latin typeface="Cambria"/>
                <a:cs typeface="Cambria"/>
              </a:rPr>
              <a:t>. (2014)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cs-CZ" sz="1800" dirty="0">
                <a:latin typeface="Cambria"/>
                <a:cs typeface="Cambria"/>
              </a:rPr>
              <a:t>CVEJNOVÁ, J. a kol. </a:t>
            </a:r>
            <a:r>
              <a:rPr lang="cs-CZ" sz="1800" i="1" dirty="0">
                <a:latin typeface="Cambria"/>
                <a:cs typeface="Cambria"/>
              </a:rPr>
              <a:t>Referenční popis češtiny pro účely zkoušky z českého jazyka pro trvalý pobyt v ČR – úrovně A1, A2</a:t>
            </a:r>
            <a:r>
              <a:rPr lang="cs-CZ" sz="1800" dirty="0">
                <a:latin typeface="Cambria"/>
                <a:cs typeface="Cambria"/>
              </a:rPr>
              <a:t>, Praha: NÚV, 2014.</a:t>
            </a:r>
          </a:p>
          <a:p>
            <a:pPr marL="0" indent="0">
              <a:buFont typeface="Wingdings" charset="0"/>
              <a:buNone/>
            </a:pPr>
            <a:endParaRPr lang="cs-CZ" sz="1800" dirty="0">
              <a:latin typeface="Cambria"/>
              <a:cs typeface="Cambria"/>
            </a:endParaRPr>
          </a:p>
          <a:p>
            <a:pPr marL="0" indent="0">
              <a:buFont typeface="Wingdings" charset="0"/>
              <a:buNone/>
            </a:pPr>
            <a:r>
              <a:rPr lang="cs-CZ" sz="1800" dirty="0">
                <a:latin typeface="Cambria"/>
                <a:cs typeface="Cambria"/>
              </a:rPr>
              <a:t>Referenční popisy šeštiny (A1-B2) jsou zaměřeny na češtinu jako cizí jazyk a neodpovídají v dostatečné míře potřebám zkoušek pro migranty </a:t>
            </a:r>
            <a:r>
              <a:rPr lang="en-US" sz="1800" dirty="0">
                <a:latin typeface="Cambria"/>
                <a:cs typeface="Cambria"/>
              </a:rPr>
              <a:t>–</a:t>
            </a:r>
            <a:r>
              <a:rPr lang="cs-CZ" sz="1800" dirty="0">
                <a:latin typeface="Cambria"/>
                <a:cs typeface="Cambria"/>
              </a:rPr>
              <a:t> čeština jako druhý jazyk.</a:t>
            </a:r>
          </a:p>
          <a:p>
            <a:pPr marL="0" indent="0">
              <a:buFont typeface="Wingdings" charset="0"/>
              <a:buNone/>
            </a:pPr>
            <a:endParaRPr lang="cs-CZ" sz="1800" dirty="0">
              <a:latin typeface="Cambria"/>
              <a:cs typeface="Cambria"/>
            </a:endParaRPr>
          </a:p>
          <a:p>
            <a:pPr marL="0" indent="0" algn="just">
              <a:buFont typeface="Wingdings" charset="0"/>
              <a:buNone/>
            </a:pPr>
            <a:r>
              <a:rPr lang="cs-CZ" sz="1800" dirty="0">
                <a:latin typeface="Cambria"/>
                <a:cs typeface="Cambria"/>
              </a:rPr>
              <a:t>Předkládaný materiál se tedy vztahuje na češtinu jako druhý jazyk na rozdíl od předcházejících popisů. V této souvislosti je třeba uvést, že označení čeština jako druhý jazyk začalo mít smysl v případě češtiny až po roce 2000, kdy se na území České republiky začali migranti trvaleji usazovat. Je tedy zřejmé, že první popisy referenčních úrovní nemohly tento aspekt brát v potaz.</a:t>
            </a:r>
            <a:endParaRPr lang="en-US" sz="1800" dirty="0">
              <a:latin typeface="Cambria"/>
              <a:cs typeface="Cambria"/>
            </a:endParaRPr>
          </a:p>
          <a:p>
            <a:pPr marL="0" indent="0">
              <a:buFont typeface="Wingdings" charset="0"/>
              <a:buNone/>
            </a:pPr>
            <a:endParaRPr lang="cs-CZ" sz="1800" dirty="0">
              <a:latin typeface="Cambria"/>
              <a:cs typeface="Cambria"/>
            </a:endParaRPr>
          </a:p>
          <a:p>
            <a:pPr marL="0" indent="0">
              <a:buFont typeface="Wingdings" charset="0"/>
              <a:buNone/>
            </a:pPr>
            <a:r>
              <a:rPr lang="cs-CZ" sz="1800" dirty="0">
                <a:latin typeface="Calibri" charset="0"/>
                <a:cs typeface="Calibri" charset="0"/>
              </a:rPr>
              <a:t> </a:t>
            </a:r>
            <a:endParaRPr lang="en-US" sz="1800" dirty="0"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3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ambria"/>
                <a:cs typeface="Cambria"/>
              </a:rPr>
              <a:t>Cvejnová</a:t>
            </a:r>
            <a:r>
              <a:rPr lang="en-US" dirty="0">
                <a:latin typeface="Cambria"/>
                <a:cs typeface="Cambria"/>
              </a:rPr>
              <a:t> et al. (2016)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algn="just"/>
            <a:r>
              <a:rPr lang="hr-HR" i="1" dirty="0">
                <a:latin typeface="Cambria"/>
                <a:cs typeface="Cambria"/>
              </a:rPr>
              <a:t>Připravte se s námi na zkoušku z českého jazyka pro trvalý pobyt v ČR. Nový formát testu A1</a:t>
            </a:r>
            <a:r>
              <a:rPr lang="hr-HR" dirty="0">
                <a:latin typeface="Cambria"/>
                <a:cs typeface="Cambria"/>
              </a:rPr>
              <a:t>. NÚV, Praha.</a:t>
            </a:r>
          </a:p>
          <a:p>
            <a:endParaRPr lang="hr-HR" dirty="0">
              <a:latin typeface="Cambria"/>
              <a:cs typeface="Cambria"/>
            </a:endParaRPr>
          </a:p>
          <a:p>
            <a:r>
              <a:rPr lang="sk-SK" dirty="0">
                <a:latin typeface="Cambria"/>
                <a:cs typeface="Cambria"/>
              </a:rPr>
              <a:t>http://trvaly-pobyt.cestina-pro-cizince.cz/uploads/Dokumenty/Pripravte_se_s_nami_web_2016.pdf</a:t>
            </a:r>
            <a:endParaRPr lang="de-DE" dirty="0">
              <a:latin typeface="Cambria"/>
              <a:cs typeface="Cambria"/>
            </a:endParaRPr>
          </a:p>
          <a:p>
            <a:endParaRPr lang="hr-HR" dirty="0">
              <a:latin typeface="Calibri" charset="0"/>
              <a:cs typeface="Calibri" charset="0"/>
            </a:endParaRPr>
          </a:p>
          <a:p>
            <a:endParaRPr lang="hr-HR" dirty="0">
              <a:latin typeface="Calibri" charset="0"/>
              <a:cs typeface="Calibri" charset="0"/>
            </a:endParaRPr>
          </a:p>
          <a:p>
            <a:endParaRPr lang="en-US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84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Autofit/>
          </a:bodyPr>
          <a:lstStyle/>
          <a:p>
            <a:pPr algn="just"/>
            <a:r>
              <a:rPr lang="cs-CZ" sz="2000" dirty="0">
                <a:latin typeface="Cambria"/>
                <a:cs typeface="Cambria"/>
              </a:rPr>
              <a:t>Zkouška z českého jazyka pro trvalý pobyt v České republice byla iniciována novelizací zákona o pobytu cizinců č. 326/1999 z roku 2009. Cílem této jazykové zkoušky je prověřit, zda uchazeč/ka o povolení k trvalému pobytu v ČR dosáhl/a v českém jazyku úrovně A1 Společného evropského referenčního rámce pro jazyky, a to na základě testování čtyř základních řečových dovedností. </a:t>
            </a:r>
          </a:p>
          <a:p>
            <a:pPr algn="just"/>
            <a:endParaRPr lang="cs-CZ" sz="2000" dirty="0">
              <a:latin typeface="Cambria"/>
              <a:cs typeface="Cambria"/>
            </a:endParaRPr>
          </a:p>
          <a:p>
            <a:pPr algn="just"/>
            <a:r>
              <a:rPr lang="cs-CZ" sz="2000" dirty="0">
                <a:latin typeface="Cambria"/>
                <a:cs typeface="Cambria"/>
              </a:rPr>
              <a:t>Uvedená zkouška nevychází z konkrétního výukového programu, ale pouze prověřuje, zda přísluš- ný/příslušná uchazeč/uchazečka je ve čtyřech řečových dovednostech − čtení, poslech, psaní a mluvení − na úrovni A1 ve smyslu publikace autorů CVEJNOVÁ, J. a kol. </a:t>
            </a:r>
            <a:r>
              <a:rPr lang="cs-CZ" sz="2000" i="1" dirty="0">
                <a:latin typeface="Cambria"/>
                <a:cs typeface="Cambria"/>
              </a:rPr>
              <a:t>Referenční popis češtiny pro účely zkoušky z českého jazyka pro trvalý pobyt v ČR – úrovně A1, A2</a:t>
            </a:r>
            <a:r>
              <a:rPr lang="cs-CZ" sz="2000" dirty="0">
                <a:latin typeface="Cambria"/>
                <a:cs typeface="Cambria"/>
              </a:rPr>
              <a:t>, Praha: NÚV, 2014, nebo zda této úrovně dosud nedosáhl/a. </a:t>
            </a:r>
          </a:p>
          <a:p>
            <a:pPr algn="just"/>
            <a:endParaRPr lang="en-US" sz="2000" dirty="0">
              <a:latin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12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dirty="0">
                <a:latin typeface="Cambria"/>
                <a:cs typeface="Cambria"/>
              </a:rPr>
              <a:t>Uchazeči se mohou na uvedenou zkoušku připravit v zásadě třemi způsoby: a) individuálně bez pomoci lektora, b) individuálně s pomocí lektora, c) ve specificky zaměřeném jazykovém kurzu. K přípravě na zkoušku byla Národním ústavem pro vzdělávání vydána brožura s modelovou verzí zkoušky, která je k dispozici každému uchazeči, který se ke zkoušce přihlásí. Interaktivní modelová zkouška pro uchazeče je dále k dispozici na webových stránkách http://trvaly-pobyt.cestina-pro-cizince.cz. Pro potřeby učitelů v jazykových kurzech byla vytvořena </a:t>
            </a:r>
            <a:r>
              <a:rPr lang="cs-CZ" i="1" dirty="0">
                <a:latin typeface="Cambria"/>
                <a:cs typeface="Cambria"/>
              </a:rPr>
              <a:t>Metodika přípravy ke zkoušce z českého jazyka pro žadatele o trvalý pobyt (úroveň A1)</a:t>
            </a:r>
            <a:r>
              <a:rPr lang="cs-CZ" dirty="0">
                <a:latin typeface="Cambria"/>
                <a:cs typeface="Cambria"/>
              </a:rPr>
              <a:t>, která je široké učitelské veřejnosti rovněž přístupná na uvedených webových stránkách zkoušky. </a:t>
            </a:r>
          </a:p>
          <a:p>
            <a:pPr algn="just"/>
            <a:endParaRPr lang="cs-CZ" dirty="0">
              <a:latin typeface="Cambria"/>
              <a:cs typeface="Cambria"/>
            </a:endParaRPr>
          </a:p>
          <a:p>
            <a:pPr algn="just"/>
            <a:r>
              <a:rPr lang="cs-CZ" dirty="0">
                <a:latin typeface="Cambria"/>
                <a:cs typeface="Cambria"/>
              </a:rPr>
              <a:t>Na základě výzkumu, který NÚV provedl v roce 2015, se ukázalo, že učitelé a pracovníci neziskových organizací velmi kladně hodnotí praktické učební materiály ke zkoušce A1 vydané v předchozích letech. Z tohoto důvodu se autorský kolektiv rozhodl navázat na získané zkušenosti a připravit nové vydání příručky k verzi zkoušky z českého jazyka pro trvalý pobyt, která začala být užívána od roku 2016.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7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cap="none" dirty="0">
                <a:latin typeface="Cambria"/>
                <a:cs typeface="Cambria"/>
              </a:rPr>
              <a:t>Zkouška z českého jazyka pro účely udělování státního občanství České republiky </a:t>
            </a:r>
            <a:br>
              <a:rPr lang="cs-CZ" sz="2400" cap="none" dirty="0">
                <a:latin typeface="Cambria"/>
                <a:cs typeface="Cambria"/>
              </a:rPr>
            </a:br>
            <a:endParaRPr lang="cs-CZ" sz="2400" cap="none" dirty="0">
              <a:latin typeface="Cambria"/>
              <a:cs typeface="Cambria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>
                <a:latin typeface="Cambria"/>
                <a:cs typeface="Cambria"/>
              </a:rPr>
              <a:t>Úroveň B1</a:t>
            </a:r>
          </a:p>
          <a:p>
            <a:r>
              <a:rPr lang="cs-CZ" dirty="0">
                <a:latin typeface="Cambria"/>
                <a:cs typeface="Cambria"/>
              </a:rPr>
              <a:t>Jazyková zkouška + zkouška z českých reálií</a:t>
            </a:r>
          </a:p>
          <a:p>
            <a:r>
              <a:rPr lang="en-US" dirty="0">
                <a:latin typeface="Cambria"/>
                <a:cs typeface="Cambria"/>
              </a:rPr>
              <a:t>M</a:t>
            </a:r>
            <a:r>
              <a:rPr lang="cs-CZ" dirty="0">
                <a:latin typeface="Cambria"/>
                <a:cs typeface="Cambria"/>
              </a:rPr>
              <a:t>odelové varianty</a:t>
            </a:r>
          </a:p>
          <a:p>
            <a:r>
              <a:rPr lang="cs-CZ" dirty="0">
                <a:latin typeface="Cambria"/>
                <a:cs typeface="Cambria"/>
              </a:rPr>
              <a:t>cvičné testy: PEČENÝ, P. a kol.: </a:t>
            </a:r>
            <a:r>
              <a:rPr lang="cs-CZ" i="1" dirty="0">
                <a:latin typeface="Cambria"/>
                <a:cs typeface="Cambria"/>
              </a:rPr>
              <a:t>Připravujeme se k certifikované zkoušce z češtiny: úroveň B1 (CCE–B1)</a:t>
            </a:r>
            <a:r>
              <a:rPr lang="cs-CZ" dirty="0">
                <a:latin typeface="Cambria"/>
                <a:cs typeface="Cambria"/>
              </a:rPr>
              <a:t>. Praha: Karolinum, 2013.</a:t>
            </a:r>
          </a:p>
          <a:p>
            <a:endParaRPr lang="cs-CZ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46227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1494</Words>
  <Application>Microsoft Macintosh PowerPoint</Application>
  <PresentationFormat>Předvádění na obrazovce (4:3)</PresentationFormat>
  <Paragraphs>68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</vt:lpstr>
      <vt:lpstr>Century Schoolbook</vt:lpstr>
      <vt:lpstr>Wingdings</vt:lpstr>
      <vt:lpstr>Office Theme</vt:lpstr>
      <vt:lpstr>Úvod do výuky češtiny jako druhého/cizího jazyka</vt:lpstr>
      <vt:lpstr>Certifikovaná zkouška (CCE UJOP)</vt:lpstr>
      <vt:lpstr>Zkouška z českého jazyka pro trvalý pobyt v ČR  </vt:lpstr>
      <vt:lpstr>Informační video – trvalý pobyt</vt:lpstr>
      <vt:lpstr>Cvejnová a kol. (2014)</vt:lpstr>
      <vt:lpstr>Cvejnová et al. (2016)</vt:lpstr>
      <vt:lpstr>Prezentace aplikace PowerPoint</vt:lpstr>
      <vt:lpstr>Prezentace aplikace PowerPoint</vt:lpstr>
      <vt:lpstr>Zkouška z českého jazyka pro účely udělování státního občanství České republiky  </vt:lpstr>
      <vt:lpstr>Prezentace aplikace PowerPoint</vt:lpstr>
      <vt:lpstr>Prezentace aplikace PowerPoint</vt:lpstr>
      <vt:lpstr>Obsah zkoušky z českých reálií</vt:lpstr>
      <vt:lpstr>Databanka testových úloh</vt:lpstr>
      <vt:lpstr>Výkladový slovník (Michaela Straková Tomášová, Daniel Křivánek, Lukáš Vaňous, 2016)  </vt:lpstr>
      <vt:lpstr>Zkušební místa</vt:lpstr>
      <vt:lpstr>Kdo nemusí?</vt:lpstr>
      <vt:lpstr>Prezentace aplikace PowerPoint</vt:lpstr>
      <vt:lpstr>Ukázky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výuky češtiny jako druhého/cizího jazyka</dc:title>
  <dc:creator>Li</dc:creator>
  <cp:lastModifiedBy>Microsoft Office User</cp:lastModifiedBy>
  <cp:revision>18</cp:revision>
  <dcterms:created xsi:type="dcterms:W3CDTF">2018-10-23T06:50:56Z</dcterms:created>
  <dcterms:modified xsi:type="dcterms:W3CDTF">2020-11-02T12:11:32Z</dcterms:modified>
</cp:coreProperties>
</file>