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5" r:id="rId6"/>
    <p:sldId id="260" r:id="rId7"/>
    <p:sldId id="262" r:id="rId8"/>
    <p:sldId id="26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65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65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3219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514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638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227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354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42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4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5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72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52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3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773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02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79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0E77F-8680-4666-A09C-FD740AC12C20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CAF6EB-64ED-49ED-AC22-B73CE5EF65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57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C3388-5413-4603-97CA-87DBD843E2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805" y="858417"/>
            <a:ext cx="11150081" cy="2034074"/>
          </a:xfrm>
        </p:spPr>
        <p:txBody>
          <a:bodyPr/>
          <a:lstStyle/>
          <a:p>
            <a:r>
              <a:rPr lang="cs-CZ" dirty="0"/>
              <a:t>Středolatinská lit. tvorba, poetiky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59EE28-6D77-447A-A276-01FC639A4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0767" y="3331029"/>
            <a:ext cx="9731829" cy="3051110"/>
          </a:xfrm>
        </p:spPr>
        <p:txBody>
          <a:bodyPr>
            <a:normAutofit/>
          </a:bodyPr>
          <a:lstStyle/>
          <a:p>
            <a:r>
              <a:rPr lang="cs-CZ" dirty="0"/>
              <a:t>Latina – „jazyk otcovský“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středolatinská poezie</a:t>
            </a:r>
          </a:p>
          <a:p>
            <a:r>
              <a:rPr lang="cs-CZ" dirty="0"/>
              <a:t> </a:t>
            </a:r>
          </a:p>
          <a:p>
            <a:r>
              <a:rPr lang="cs-CZ" dirty="0" err="1"/>
              <a:t>Alkuin</a:t>
            </a:r>
            <a:r>
              <a:rPr lang="cs-CZ" dirty="0"/>
              <a:t> z Yorku  (2. pol. 8. stol. – u dvora Karla Velikého, tzv. karolinská renesance)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10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9AE71D-BAD2-41F4-9240-17747353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Goliášova Apokalypsa </a:t>
            </a:r>
            <a:r>
              <a:rPr lang="cs-CZ" dirty="0"/>
              <a:t>(1150)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7B51CC-1FA8-4353-BC8B-3D2542322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b="1" dirty="0"/>
              <a:t>Vagantská strofa </a:t>
            </a:r>
            <a:r>
              <a:rPr lang="cs-CZ" sz="2400" dirty="0"/>
              <a:t>(na příkladu českého překladu):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r>
              <a:rPr lang="cs-CZ" sz="2400" dirty="0"/>
              <a:t>Po májové obloze / slunce záři silo,</a:t>
            </a:r>
          </a:p>
          <a:p>
            <a:r>
              <a:rPr lang="cs-CZ" sz="2400" dirty="0"/>
              <a:t>střely žhavých paprsků /  mocným proudem lilo,</a:t>
            </a:r>
          </a:p>
          <a:p>
            <a:r>
              <a:rPr lang="cs-CZ" sz="2400" dirty="0"/>
              <a:t>proto jsem šel do háje / v skrýš, kam stín se trousil,</a:t>
            </a:r>
          </a:p>
          <a:p>
            <a:r>
              <a:rPr lang="cs-CZ" sz="2400" dirty="0"/>
              <a:t>mírný větřík západní / o přízeň jsem prosil.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92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824A2-9A19-42AD-8AEB-FC876C8FE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56" y="1"/>
            <a:ext cx="10559143" cy="169068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Sedmero svobodných umění </a:t>
            </a:r>
            <a:br>
              <a:rPr lang="cs-CZ" b="1" dirty="0"/>
            </a:br>
            <a:r>
              <a:rPr lang="cs-CZ" b="1" dirty="0"/>
              <a:t>(septem </a:t>
            </a:r>
            <a:r>
              <a:rPr lang="cs-CZ" b="1" dirty="0" err="1"/>
              <a:t>artes</a:t>
            </a:r>
            <a:r>
              <a:rPr lang="cs-CZ" b="1" dirty="0"/>
              <a:t> </a:t>
            </a:r>
            <a:r>
              <a:rPr lang="cs-CZ" b="1" dirty="0" err="1"/>
              <a:t>liberales</a:t>
            </a:r>
            <a:r>
              <a:rPr lang="cs-CZ" b="1" dirty="0"/>
              <a:t>)</a:t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E39261-73B5-4CDA-A9A5-8BAD86D13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/>
              <a:t>Trivium : gramatika</a:t>
            </a:r>
          </a:p>
          <a:p>
            <a:r>
              <a:rPr lang="cs-CZ" sz="3200" dirty="0"/>
              <a:t>                dialektika</a:t>
            </a:r>
          </a:p>
          <a:p>
            <a:r>
              <a:rPr lang="cs-CZ" sz="3200" dirty="0"/>
              <a:t>                rétorika</a:t>
            </a:r>
          </a:p>
          <a:p>
            <a:pPr marL="0" indent="0">
              <a:buNone/>
            </a:pPr>
            <a:endParaRPr lang="cs-CZ" sz="3200" dirty="0"/>
          </a:p>
          <a:p>
            <a:r>
              <a:rPr lang="cs-CZ" sz="3200" dirty="0" err="1"/>
              <a:t>Quadrivium</a:t>
            </a:r>
            <a:r>
              <a:rPr lang="cs-CZ" sz="3200" dirty="0"/>
              <a:t>: aritmetika</a:t>
            </a:r>
          </a:p>
          <a:p>
            <a:r>
              <a:rPr lang="cs-CZ" sz="3200" dirty="0"/>
              <a:t>                     geometrie </a:t>
            </a:r>
          </a:p>
          <a:p>
            <a:r>
              <a:rPr lang="cs-CZ" sz="3200" dirty="0"/>
              <a:t>                     astronomie  </a:t>
            </a:r>
          </a:p>
          <a:p>
            <a:r>
              <a:rPr lang="cs-CZ" sz="3200" dirty="0"/>
              <a:t>                     musica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08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1207D3-440F-451F-B3F7-57ACF9D31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 literární tvorby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536FB4-F0CC-4538-871A-2E28246B1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znalost teorie</a:t>
            </a:r>
          </a:p>
          <a:p>
            <a:r>
              <a:rPr lang="cs-CZ" dirty="0"/>
              <a:t> četby „dobrých autorů“</a:t>
            </a:r>
          </a:p>
          <a:p>
            <a:r>
              <a:rPr lang="cs-CZ" dirty="0"/>
              <a:t> praxe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Básnické dílo je posuzováno: </a:t>
            </a:r>
          </a:p>
          <a:p>
            <a:r>
              <a:rPr lang="cs-CZ" dirty="0"/>
              <a:t>rozumem </a:t>
            </a:r>
          </a:p>
          <a:p>
            <a:r>
              <a:rPr lang="cs-CZ" dirty="0"/>
              <a:t>ušima </a:t>
            </a:r>
          </a:p>
          <a:p>
            <a:r>
              <a:rPr lang="cs-CZ" dirty="0"/>
              <a:t>zvykem</a:t>
            </a:r>
          </a:p>
          <a:p>
            <a:r>
              <a:rPr lang="cs-CZ" dirty="0"/>
              <a:t>zařazováno k dobovému kánonu (</a:t>
            </a:r>
            <a:r>
              <a:rPr lang="cs-CZ" dirty="0" err="1"/>
              <a:t>imitatio</a:t>
            </a:r>
            <a:r>
              <a:rPr lang="cs-CZ" dirty="0"/>
              <a:t> et </a:t>
            </a:r>
            <a:r>
              <a:rPr lang="cs-CZ" dirty="0" err="1"/>
              <a:t>aemulatio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63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3918F7-B8BB-4396-978F-81CAC848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411685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4221E-C9C0-4968-9940-E44D040B0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204" y="671119"/>
            <a:ext cx="10328988" cy="55058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200" b="1" dirty="0"/>
              <a:t>Gramatika:  </a:t>
            </a:r>
          </a:p>
          <a:p>
            <a:pPr marL="0" indent="0">
              <a:buNone/>
            </a:pPr>
            <a:r>
              <a:rPr lang="cs-CZ" sz="4200" dirty="0"/>
              <a:t>jazyk a literatura (teorie, ukázky, překlady, etymologie)</a:t>
            </a:r>
          </a:p>
          <a:p>
            <a:pPr marL="0" indent="0">
              <a:buNone/>
            </a:pPr>
            <a:endParaRPr lang="cs-CZ" sz="4200" dirty="0"/>
          </a:p>
          <a:p>
            <a:pPr marL="0" indent="0">
              <a:buNone/>
            </a:pPr>
            <a:r>
              <a:rPr lang="cs-CZ" sz="4200" b="1" dirty="0"/>
              <a:t>Trojí funkce lit. díla:  </a:t>
            </a:r>
          </a:p>
          <a:p>
            <a:r>
              <a:rPr lang="cs-CZ" sz="4200" dirty="0" err="1"/>
              <a:t>docere</a:t>
            </a:r>
            <a:r>
              <a:rPr lang="cs-CZ" sz="4200" dirty="0"/>
              <a:t> – </a:t>
            </a:r>
            <a:r>
              <a:rPr lang="cs-CZ" sz="4200" dirty="0" err="1"/>
              <a:t>delectare</a:t>
            </a:r>
            <a:r>
              <a:rPr lang="cs-CZ" sz="4200" dirty="0"/>
              <a:t> – </a:t>
            </a:r>
            <a:r>
              <a:rPr lang="cs-CZ" sz="4200" dirty="0" err="1"/>
              <a:t>movere</a:t>
            </a:r>
            <a:endParaRPr lang="cs-CZ" sz="4200" dirty="0"/>
          </a:p>
          <a:p>
            <a:pPr marL="0" indent="0">
              <a:buNone/>
            </a:pPr>
            <a:r>
              <a:rPr lang="cs-CZ" sz="4200" dirty="0"/>
              <a:t>  (poučit -  bavit – pohnout, dojmout)</a:t>
            </a:r>
          </a:p>
          <a:p>
            <a:pPr marL="0" indent="0">
              <a:buNone/>
            </a:pPr>
            <a:r>
              <a:rPr lang="cs-CZ" sz="4200" dirty="0"/>
              <a:t> </a:t>
            </a:r>
          </a:p>
          <a:p>
            <a:pPr marL="0" indent="0">
              <a:buNone/>
            </a:pPr>
            <a:r>
              <a:rPr lang="cs-CZ" sz="4200" b="1" dirty="0"/>
              <a:t>Styl:</a:t>
            </a:r>
          </a:p>
          <a:p>
            <a:r>
              <a:rPr lang="cs-CZ" sz="4200" dirty="0"/>
              <a:t>vysoký </a:t>
            </a:r>
          </a:p>
          <a:p>
            <a:r>
              <a:rPr lang="cs-CZ" sz="4200" dirty="0"/>
              <a:t>střední  </a:t>
            </a:r>
          </a:p>
          <a:p>
            <a:r>
              <a:rPr lang="cs-CZ" sz="4200" dirty="0"/>
              <a:t>nízký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94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AEDBF-950C-4340-B5FD-6C35812F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Stylové rozvrstvení na příkladu Vergiliovy tvorby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F9B717-A859-49DB-966F-1EA7D954D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err="1"/>
              <a:t>Bucolica</a:t>
            </a:r>
            <a:r>
              <a:rPr lang="cs-CZ" b="1" dirty="0"/>
              <a:t>                             </a:t>
            </a:r>
            <a:r>
              <a:rPr lang="cs-CZ" b="1" dirty="0" err="1"/>
              <a:t>Georgica</a:t>
            </a:r>
            <a:r>
              <a:rPr lang="cs-CZ" b="1" dirty="0"/>
              <a:t>                                             Aeneis</a:t>
            </a:r>
          </a:p>
          <a:p>
            <a:pPr marL="0" indent="0">
              <a:buNone/>
            </a:pPr>
            <a:r>
              <a:rPr lang="cs-CZ" dirty="0"/>
              <a:t>(nízký)                                 (střední)                                            (vysoký)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pastýř                                  rolník                                                 rytíř</a:t>
            </a:r>
          </a:p>
          <a:p>
            <a:pPr marL="0" indent="0">
              <a:buNone/>
            </a:pPr>
            <a:r>
              <a:rPr lang="cs-CZ" dirty="0"/>
              <a:t>ovce                                   býk                                                     kůň</a:t>
            </a:r>
          </a:p>
          <a:p>
            <a:pPr marL="0" indent="0">
              <a:buNone/>
            </a:pPr>
            <a:r>
              <a:rPr lang="cs-CZ" dirty="0"/>
              <a:t>hůl                                       pluh                                                    meč</a:t>
            </a:r>
          </a:p>
          <a:p>
            <a:pPr marL="0" indent="0">
              <a:buNone/>
            </a:pPr>
            <a:r>
              <a:rPr lang="cs-CZ" dirty="0"/>
              <a:t>fíkovník                               jabloň                                                 vavřín</a:t>
            </a:r>
          </a:p>
          <a:p>
            <a:pPr marL="0" indent="0">
              <a:buNone/>
            </a:pPr>
            <a:r>
              <a:rPr lang="cs-CZ" dirty="0"/>
              <a:t>pastvina                             pole                                                    město, hrad  </a:t>
            </a:r>
          </a:p>
          <a:p>
            <a:pPr marL="0" indent="0">
              <a:buNone/>
            </a:pPr>
            <a:r>
              <a:rPr lang="cs-CZ" dirty="0"/>
              <a:t>                    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75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E9A355D-B33B-46B4-AB9C-2EEB1C99353C}"/>
              </a:ext>
            </a:extLst>
          </p:cNvPr>
          <p:cNvSpPr/>
          <p:nvPr/>
        </p:nvSpPr>
        <p:spPr>
          <a:xfrm>
            <a:off x="2090057" y="920098"/>
            <a:ext cx="938659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800" b="1" dirty="0">
                <a:latin typeface="Century Gothic" panose="020B0502020202020204" pitchFamily="34" charset="0"/>
                <a:ea typeface="Times New Roman" panose="02020603050405020304" pitchFamily="18" charset="0"/>
              </a:rPr>
              <a:t>Způsob pořádání látky: </a:t>
            </a:r>
          </a:p>
          <a:p>
            <a:pPr marL="57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800" dirty="0"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57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přirozený (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ordo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naturalis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)  </a:t>
            </a:r>
          </a:p>
          <a:p>
            <a:pPr marL="571500" indent="-5715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umělý (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ordo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artificialis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Rétorické figury (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ornatus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facilis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Tropy (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ornatus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28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difficilis</a:t>
            </a:r>
            <a:r>
              <a:rPr lang="cs-CZ" sz="2800" dirty="0">
                <a:latin typeface="Century Gothic" panose="020B0502020202020204" pitchFamily="34" charset="0"/>
                <a:ea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cs-CZ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1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0ADBD-1C5B-4F41-9F70-5758B5F5B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</a:t>
            </a:r>
            <a:r>
              <a:rPr lang="cs-CZ" b="1" dirty="0"/>
              <a:t>Poetiky - učebnice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0434C7-97D6-4487-8D74-86DC5BCF1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200" dirty="0"/>
              <a:t>Tradiční učebnice:</a:t>
            </a:r>
          </a:p>
          <a:p>
            <a:r>
              <a:rPr lang="cs-CZ" sz="3200" dirty="0"/>
              <a:t>Horatius: </a:t>
            </a:r>
            <a:r>
              <a:rPr lang="cs-CZ" sz="3200" i="1" dirty="0"/>
              <a:t>O umění básnickém </a:t>
            </a:r>
            <a:r>
              <a:rPr lang="cs-CZ" sz="3200" dirty="0"/>
              <a:t>(t. Ad </a:t>
            </a:r>
            <a:r>
              <a:rPr lang="cs-CZ" sz="3200" i="1" dirty="0" err="1"/>
              <a:t>Pisones</a:t>
            </a:r>
            <a:r>
              <a:rPr lang="cs-CZ" sz="3200" dirty="0"/>
              <a:t>, 1. stol. př. n. l.) - tzv. stará poetika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0381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5DCCB-AE68-4D05-9B6F-8B4965E9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Poetiky – učebnice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C2661E-AF75-4BA2-9E2E-DEAAC43EE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Tzv. nové poetiky:</a:t>
            </a:r>
          </a:p>
          <a:p>
            <a:r>
              <a:rPr lang="cs-CZ" sz="2800" dirty="0"/>
              <a:t> </a:t>
            </a:r>
            <a:r>
              <a:rPr lang="cs-CZ" sz="2800" i="1" dirty="0" err="1"/>
              <a:t>Poetria</a:t>
            </a:r>
            <a:r>
              <a:rPr lang="cs-CZ" sz="2800" i="1" dirty="0"/>
              <a:t> nova </a:t>
            </a:r>
            <a:r>
              <a:rPr lang="cs-CZ" sz="2800" dirty="0" err="1"/>
              <a:t>Galfreda</a:t>
            </a:r>
            <a:r>
              <a:rPr lang="cs-CZ" sz="2800" dirty="0"/>
              <a:t> de Vino Salvo (konec. 12. stol.)</a:t>
            </a:r>
          </a:p>
          <a:p>
            <a:r>
              <a:rPr lang="cs-CZ" sz="2800" i="1" dirty="0" err="1"/>
              <a:t>Ars</a:t>
            </a:r>
            <a:r>
              <a:rPr lang="cs-CZ" sz="2800" i="1" dirty="0"/>
              <a:t> </a:t>
            </a:r>
            <a:r>
              <a:rPr lang="cs-CZ" sz="2800" i="1" dirty="0" err="1"/>
              <a:t>versificatoria</a:t>
            </a:r>
            <a:r>
              <a:rPr lang="cs-CZ" sz="2800" i="1" dirty="0"/>
              <a:t>  </a:t>
            </a:r>
            <a:r>
              <a:rPr lang="cs-CZ" sz="2800" dirty="0"/>
              <a:t>Matouše z </a:t>
            </a:r>
            <a:r>
              <a:rPr lang="cs-CZ" sz="2800" dirty="0" err="1"/>
              <a:t>Vendôme</a:t>
            </a:r>
            <a:r>
              <a:rPr lang="cs-CZ" sz="2800" dirty="0"/>
              <a:t>  (13. stol.)</a:t>
            </a:r>
          </a:p>
          <a:p>
            <a:r>
              <a:rPr lang="cs-CZ" sz="2800" i="1" dirty="0" err="1"/>
              <a:t>Laborintus</a:t>
            </a:r>
            <a:r>
              <a:rPr lang="cs-CZ" sz="2800" dirty="0"/>
              <a:t> Mistra Eberharda (13. stol.)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  <a:p>
            <a:pPr marL="0" indent="0">
              <a:buNone/>
            </a:pPr>
            <a:r>
              <a:rPr lang="cs-CZ" sz="2800" dirty="0"/>
              <a:t>a další…..</a:t>
            </a:r>
          </a:p>
        </p:txBody>
      </p:sp>
    </p:spTree>
    <p:extLst>
      <p:ext uri="{BB962C8B-B14F-4D97-AF65-F5344CB8AC3E}">
        <p14:creationId xmlns:p14="http://schemas.microsoft.com/office/powerpoint/2010/main" val="200171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C51CD4-1785-453D-BADB-8CCEDB73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Žákovská poezie   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E7395E-134B-4C10-894D-D5B0615B9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vagantská, </a:t>
            </a:r>
            <a:r>
              <a:rPr lang="cs-CZ" sz="2000" dirty="0" err="1"/>
              <a:t>goliardická</a:t>
            </a:r>
            <a:endParaRPr lang="cs-CZ" sz="2000" dirty="0"/>
          </a:p>
          <a:p>
            <a:r>
              <a:rPr lang="cs-CZ" sz="2000" dirty="0"/>
              <a:t>makarónská – latina a jazyk </a:t>
            </a:r>
            <a:r>
              <a:rPr lang="cs-CZ" sz="2000" dirty="0" err="1"/>
              <a:t>vernakulární</a:t>
            </a:r>
            <a:r>
              <a:rPr lang="cs-CZ" sz="2000" b="1" dirty="0"/>
              <a:t>    </a:t>
            </a:r>
          </a:p>
          <a:p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Oblíbené žánry:</a:t>
            </a:r>
          </a:p>
          <a:p>
            <a:r>
              <a:rPr lang="cs-CZ" sz="2000" dirty="0"/>
              <a:t>žebravý list    </a:t>
            </a:r>
          </a:p>
          <a:p>
            <a:r>
              <a:rPr lang="cs-CZ" sz="2000" dirty="0"/>
              <a:t>pijácká píseň</a:t>
            </a:r>
          </a:p>
          <a:p>
            <a:r>
              <a:rPr lang="cs-CZ" sz="2000" dirty="0"/>
              <a:t>milostná píseň </a:t>
            </a:r>
          </a:p>
          <a:p>
            <a:r>
              <a:rPr lang="cs-CZ" sz="2000" dirty="0"/>
              <a:t>satirická píseň (sem náleží i tzv.  posvátná parodie, </a:t>
            </a:r>
            <a:r>
              <a:rPr lang="cs-CZ" sz="2000" dirty="0" err="1"/>
              <a:t>parodia</a:t>
            </a:r>
            <a:r>
              <a:rPr lang="cs-CZ" sz="2000" dirty="0"/>
              <a:t> </a:t>
            </a:r>
            <a:r>
              <a:rPr lang="cs-CZ" sz="2000" dirty="0" err="1"/>
              <a:t>sacra</a:t>
            </a:r>
            <a:r>
              <a:rPr lang="cs-CZ" sz="2000" dirty="0"/>
              <a:t>)                              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96364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215</Words>
  <Application>Microsoft Office PowerPoint</Application>
  <PresentationFormat>Širokoúhlá obrazovka</PresentationFormat>
  <Paragraphs>83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Stébla</vt:lpstr>
      <vt:lpstr>Středolatinská lit. tvorba, poetiky</vt:lpstr>
      <vt:lpstr> Sedmero svobodných umění  (septem artes liberales)   </vt:lpstr>
      <vt:lpstr>Podmínky literární tvorby</vt:lpstr>
      <vt:lpstr>Prezentace aplikace PowerPoint</vt:lpstr>
      <vt:lpstr>Stylové rozvrstvení na příkladu Vergiliovy tvorby</vt:lpstr>
      <vt:lpstr>Prezentace aplikace PowerPoint</vt:lpstr>
      <vt:lpstr>  Poetiky - učebnice</vt:lpstr>
      <vt:lpstr>Poetiky – učebnice </vt:lpstr>
      <vt:lpstr>Žákovská poezie     </vt:lpstr>
      <vt:lpstr>Goliášova Apokalypsa (1150)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Bočková</dc:creator>
  <cp:lastModifiedBy>Hana Bočková</cp:lastModifiedBy>
  <cp:revision>7</cp:revision>
  <dcterms:created xsi:type="dcterms:W3CDTF">2019-09-05T14:19:37Z</dcterms:created>
  <dcterms:modified xsi:type="dcterms:W3CDTF">2019-09-30T11:11:04Z</dcterms:modified>
</cp:coreProperties>
</file>