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6" r:id="rId2"/>
    <p:sldId id="257" r:id="rId3"/>
    <p:sldId id="258" r:id="rId4"/>
    <p:sldId id="259" r:id="rId5"/>
    <p:sldId id="265" r:id="rId6"/>
    <p:sldId id="260" r:id="rId7"/>
    <p:sldId id="262" r:id="rId8"/>
    <p:sldId id="267" r:id="rId9"/>
    <p:sldId id="263" r:id="rId10"/>
    <p:sldId id="264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49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0E77F-8680-4666-A09C-FD740AC12C20}" type="datetimeFigureOut">
              <a:rPr lang="cs-CZ" smtClean="0"/>
              <a:t>30.09.2019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27CAF6EB-64ED-49ED-AC22-B73CE5EF65D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386525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0E77F-8680-4666-A09C-FD740AC12C20}" type="datetimeFigureOut">
              <a:rPr lang="cs-CZ" smtClean="0"/>
              <a:t>30.09.2019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7CAF6EB-64ED-49ED-AC22-B73CE5EF65D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896524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0E77F-8680-4666-A09C-FD740AC12C20}" type="datetimeFigureOut">
              <a:rPr lang="cs-CZ" smtClean="0"/>
              <a:t>30.09.2019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7CAF6EB-64ED-49ED-AC22-B73CE5EF65DB}" type="slidenum">
              <a:rPr lang="cs-CZ" smtClean="0"/>
              <a:t>‹#›</a:t>
            </a:fld>
            <a:endParaRPr lang="cs-CZ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832191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0E77F-8680-4666-A09C-FD740AC12C20}" type="datetimeFigureOut">
              <a:rPr lang="cs-CZ" smtClean="0"/>
              <a:t>30.09.2019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7CAF6EB-64ED-49ED-AC22-B73CE5EF65D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55143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0E77F-8680-4666-A09C-FD740AC12C20}" type="datetimeFigureOut">
              <a:rPr lang="cs-CZ" smtClean="0"/>
              <a:t>30.09.2019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7CAF6EB-64ED-49ED-AC22-B73CE5EF65DB}" type="slidenum">
              <a:rPr lang="cs-CZ" smtClean="0"/>
              <a:t>‹#›</a:t>
            </a:fld>
            <a:endParaRPr lang="cs-CZ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8463896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0E77F-8680-4666-A09C-FD740AC12C20}" type="datetimeFigureOut">
              <a:rPr lang="cs-CZ" smtClean="0"/>
              <a:t>30.09.2019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7CAF6EB-64ED-49ED-AC22-B73CE5EF65D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5422765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0E77F-8680-4666-A09C-FD740AC12C20}" type="datetimeFigureOut">
              <a:rPr lang="cs-CZ" smtClean="0"/>
              <a:t>30.09.2019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AF6EB-64ED-49ED-AC22-B73CE5EF65D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2735496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0E77F-8680-4666-A09C-FD740AC12C20}" type="datetimeFigureOut">
              <a:rPr lang="cs-CZ" smtClean="0"/>
              <a:t>30.09.2019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AF6EB-64ED-49ED-AC22-B73CE5EF65D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404253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0E77F-8680-4666-A09C-FD740AC12C20}" type="datetimeFigureOut">
              <a:rPr lang="cs-CZ" smtClean="0"/>
              <a:t>30.09.2019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AF6EB-64ED-49ED-AC22-B73CE5EF65D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64483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0E77F-8680-4666-A09C-FD740AC12C20}" type="datetimeFigureOut">
              <a:rPr lang="cs-CZ" smtClean="0"/>
              <a:t>30.09.2019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7CAF6EB-64ED-49ED-AC22-B73CE5EF65D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56591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0E77F-8680-4666-A09C-FD740AC12C20}" type="datetimeFigureOut">
              <a:rPr lang="cs-CZ" smtClean="0"/>
              <a:t>30.09.2019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27CAF6EB-64ED-49ED-AC22-B73CE5EF65D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417266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0E77F-8680-4666-A09C-FD740AC12C20}" type="datetimeFigureOut">
              <a:rPr lang="cs-CZ" smtClean="0"/>
              <a:t>30.09.2019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27CAF6EB-64ED-49ED-AC22-B73CE5EF65D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95236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0E77F-8680-4666-A09C-FD740AC12C20}" type="datetimeFigureOut">
              <a:rPr lang="cs-CZ" smtClean="0"/>
              <a:t>30.09.2019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AF6EB-64ED-49ED-AC22-B73CE5EF65D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53302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0E77F-8680-4666-A09C-FD740AC12C20}" type="datetimeFigureOut">
              <a:rPr lang="cs-CZ" smtClean="0"/>
              <a:t>30.09.2019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AF6EB-64ED-49ED-AC22-B73CE5EF65D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67738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0E77F-8680-4666-A09C-FD740AC12C20}" type="datetimeFigureOut">
              <a:rPr lang="cs-CZ" smtClean="0"/>
              <a:t>30.09.2019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AF6EB-64ED-49ED-AC22-B73CE5EF65D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620246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0E77F-8680-4666-A09C-FD740AC12C20}" type="datetimeFigureOut">
              <a:rPr lang="cs-CZ" smtClean="0"/>
              <a:t>30.09.2019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7CAF6EB-64ED-49ED-AC22-B73CE5EF65D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927915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E0E77F-8680-4666-A09C-FD740AC12C20}" type="datetimeFigureOut">
              <a:rPr lang="cs-CZ" smtClean="0"/>
              <a:t>30.09.2019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27CAF6EB-64ED-49ED-AC22-B73CE5EF65D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505763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1DC3388-5413-4603-97CA-87DBD843E22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71805" y="858417"/>
            <a:ext cx="11150081" cy="2034074"/>
          </a:xfrm>
        </p:spPr>
        <p:txBody>
          <a:bodyPr/>
          <a:lstStyle/>
          <a:p>
            <a:r>
              <a:rPr lang="cs-CZ" dirty="0"/>
              <a:t>Středolatinská lit. tvorba, poetiky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0959EE28-6D77-447A-A276-01FC639A405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40767" y="3331029"/>
            <a:ext cx="9731829" cy="3051110"/>
          </a:xfrm>
        </p:spPr>
        <p:txBody>
          <a:bodyPr>
            <a:normAutofit/>
          </a:bodyPr>
          <a:lstStyle/>
          <a:p>
            <a:r>
              <a:rPr lang="cs-CZ" dirty="0"/>
              <a:t>Latina – „jazyk otcovský“</a:t>
            </a:r>
          </a:p>
          <a:p>
            <a:r>
              <a:rPr lang="cs-CZ" dirty="0"/>
              <a:t> </a:t>
            </a:r>
          </a:p>
          <a:p>
            <a:r>
              <a:rPr lang="cs-CZ" dirty="0"/>
              <a:t>středolatinská poezie</a:t>
            </a:r>
          </a:p>
          <a:p>
            <a:r>
              <a:rPr lang="cs-CZ" dirty="0"/>
              <a:t> </a:t>
            </a:r>
          </a:p>
          <a:p>
            <a:r>
              <a:rPr lang="cs-CZ" dirty="0" err="1"/>
              <a:t>Alkuin</a:t>
            </a:r>
            <a:r>
              <a:rPr lang="cs-CZ" dirty="0"/>
              <a:t> z Yorku  (2. pol. 8. stol. – u dvora Karla Velikého, tzv. karolinská renesance)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191033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C9AE71D-BAD2-41F4-9240-177473533B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i="1" dirty="0"/>
              <a:t>Goliášova Apokalypsa </a:t>
            </a:r>
            <a:r>
              <a:rPr lang="cs-CZ" dirty="0"/>
              <a:t>(1150)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97B51CC-1FA8-4353-BC8B-3D25423225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sz="2400" b="1" dirty="0"/>
              <a:t>Vagantská strofa </a:t>
            </a:r>
            <a:r>
              <a:rPr lang="cs-CZ" sz="2400" dirty="0"/>
              <a:t>(na příkladu českého překladu):</a:t>
            </a:r>
          </a:p>
          <a:p>
            <a:pPr marL="0" indent="0">
              <a:buNone/>
            </a:pPr>
            <a:r>
              <a:rPr lang="cs-CZ" sz="2400" dirty="0"/>
              <a:t> </a:t>
            </a:r>
          </a:p>
          <a:p>
            <a:r>
              <a:rPr lang="cs-CZ" sz="2400" dirty="0"/>
              <a:t>Po májové obloze / slunce záři silo,</a:t>
            </a:r>
          </a:p>
          <a:p>
            <a:r>
              <a:rPr lang="cs-CZ" sz="2400" dirty="0"/>
              <a:t>střely žhavých paprsků /  mocným proudem lilo,</a:t>
            </a:r>
          </a:p>
          <a:p>
            <a:r>
              <a:rPr lang="cs-CZ" sz="2400" dirty="0"/>
              <a:t>proto jsem šel do háje / v skrýš, kam stín se trousil,</a:t>
            </a:r>
          </a:p>
          <a:p>
            <a:r>
              <a:rPr lang="cs-CZ" sz="2400" dirty="0"/>
              <a:t>mírný větřík západní / o přízeň jsem prosil.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909298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F3824A2-9A19-42AD-8AEB-FC876C8FE8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32856" y="1"/>
            <a:ext cx="10559143" cy="1690688"/>
          </a:xfrm>
        </p:spPr>
        <p:txBody>
          <a:bodyPr>
            <a:normAutofit fontScale="90000"/>
          </a:bodyPr>
          <a:lstStyle/>
          <a:p>
            <a:br>
              <a:rPr lang="cs-CZ" dirty="0"/>
            </a:br>
            <a:r>
              <a:rPr lang="cs-CZ" b="1" dirty="0"/>
              <a:t>Sedmero svobodných umění </a:t>
            </a:r>
            <a:br>
              <a:rPr lang="cs-CZ" b="1" dirty="0"/>
            </a:br>
            <a:r>
              <a:rPr lang="cs-CZ" b="1" dirty="0"/>
              <a:t>(septem </a:t>
            </a:r>
            <a:r>
              <a:rPr lang="cs-CZ" b="1" dirty="0" err="1"/>
              <a:t>artes</a:t>
            </a:r>
            <a:r>
              <a:rPr lang="cs-CZ" b="1" dirty="0"/>
              <a:t> </a:t>
            </a:r>
            <a:r>
              <a:rPr lang="cs-CZ" b="1" dirty="0" err="1"/>
              <a:t>liberales</a:t>
            </a:r>
            <a:r>
              <a:rPr lang="cs-CZ" b="1" dirty="0"/>
              <a:t>)</a:t>
            </a:r>
            <a:br>
              <a:rPr lang="cs-CZ" dirty="0"/>
            </a:br>
            <a:r>
              <a:rPr lang="cs-CZ" dirty="0"/>
              <a:t> 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6E39261-73B5-4CDA-A9A5-8BAD86D136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sz="3200" dirty="0"/>
              <a:t>Trivium : gramatika</a:t>
            </a:r>
          </a:p>
          <a:p>
            <a:r>
              <a:rPr lang="cs-CZ" sz="3200" dirty="0"/>
              <a:t>                dialektika</a:t>
            </a:r>
          </a:p>
          <a:p>
            <a:r>
              <a:rPr lang="cs-CZ" sz="3200" dirty="0"/>
              <a:t>                rétorika</a:t>
            </a:r>
          </a:p>
          <a:p>
            <a:pPr marL="0" indent="0">
              <a:buNone/>
            </a:pPr>
            <a:endParaRPr lang="cs-CZ" sz="3200" dirty="0"/>
          </a:p>
          <a:p>
            <a:r>
              <a:rPr lang="cs-CZ" sz="3200" dirty="0" err="1"/>
              <a:t>Quadrivium</a:t>
            </a:r>
            <a:r>
              <a:rPr lang="cs-CZ" sz="3200" dirty="0"/>
              <a:t>: aritmetika</a:t>
            </a:r>
          </a:p>
          <a:p>
            <a:r>
              <a:rPr lang="cs-CZ" sz="3200" dirty="0"/>
              <a:t>                     geometrie </a:t>
            </a:r>
          </a:p>
          <a:p>
            <a:r>
              <a:rPr lang="cs-CZ" sz="3200" dirty="0"/>
              <a:t>                     astronomie  </a:t>
            </a:r>
          </a:p>
          <a:p>
            <a:r>
              <a:rPr lang="cs-CZ" sz="3200" dirty="0"/>
              <a:t>                     musica</a:t>
            </a:r>
          </a:p>
          <a:p>
            <a:pPr marL="0" indent="0">
              <a:buNone/>
            </a:pPr>
            <a:r>
              <a:rPr lang="cs-CZ" dirty="0"/>
              <a:t> 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780802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51207D3-440F-451F-B3F7-57ACF9D310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Podmínky literární tvorby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A536FB4-F0CC-4538-871A-2E28246B11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 znalost teorie</a:t>
            </a:r>
          </a:p>
          <a:p>
            <a:r>
              <a:rPr lang="cs-CZ" dirty="0"/>
              <a:t> četby „dobrých autorů“</a:t>
            </a:r>
          </a:p>
          <a:p>
            <a:r>
              <a:rPr lang="cs-CZ" dirty="0"/>
              <a:t> praxe</a:t>
            </a:r>
          </a:p>
          <a:p>
            <a:pPr marL="0" indent="0">
              <a:buNone/>
            </a:pPr>
            <a:r>
              <a:rPr lang="cs-CZ" dirty="0"/>
              <a:t> </a:t>
            </a:r>
          </a:p>
          <a:p>
            <a:pPr marL="0" indent="0">
              <a:buNone/>
            </a:pPr>
            <a:r>
              <a:rPr lang="cs-CZ" dirty="0"/>
              <a:t>Básnické dílo je posuzováno: </a:t>
            </a:r>
          </a:p>
          <a:p>
            <a:r>
              <a:rPr lang="cs-CZ" dirty="0"/>
              <a:t>rozumem </a:t>
            </a:r>
          </a:p>
          <a:p>
            <a:r>
              <a:rPr lang="cs-CZ" dirty="0"/>
              <a:t>ušima </a:t>
            </a:r>
          </a:p>
          <a:p>
            <a:r>
              <a:rPr lang="cs-CZ" dirty="0"/>
              <a:t>zvykem</a:t>
            </a:r>
          </a:p>
          <a:p>
            <a:r>
              <a:rPr lang="cs-CZ" dirty="0"/>
              <a:t>zařazováno k dobovému kánonu (</a:t>
            </a:r>
            <a:r>
              <a:rPr lang="cs-CZ" dirty="0" err="1"/>
              <a:t>imitatio</a:t>
            </a:r>
            <a:r>
              <a:rPr lang="cs-CZ" dirty="0"/>
              <a:t> et </a:t>
            </a:r>
            <a:r>
              <a:rPr lang="cs-CZ" dirty="0" err="1"/>
              <a:t>aemulatio</a:t>
            </a:r>
            <a:r>
              <a:rPr lang="cs-CZ" dirty="0"/>
              <a:t>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720634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B3918F7-B8BB-4396-978F-81CAC84851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flipV="1">
            <a:off x="838200" y="411685"/>
            <a:ext cx="10515600" cy="45719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144221E-C9C0-4968-9940-E44D040B0A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86204" y="671119"/>
            <a:ext cx="10328988" cy="5505844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cs-CZ" sz="4200" b="1" dirty="0"/>
              <a:t>Gramatika:  </a:t>
            </a:r>
          </a:p>
          <a:p>
            <a:pPr marL="0" indent="0">
              <a:buNone/>
            </a:pPr>
            <a:r>
              <a:rPr lang="cs-CZ" sz="4200" dirty="0"/>
              <a:t>jazyk a literatura (teorie, ukázky, překlady, etymologie)</a:t>
            </a:r>
          </a:p>
          <a:p>
            <a:pPr marL="0" indent="0">
              <a:buNone/>
            </a:pPr>
            <a:endParaRPr lang="cs-CZ" sz="4200" dirty="0"/>
          </a:p>
          <a:p>
            <a:pPr marL="0" indent="0">
              <a:buNone/>
            </a:pPr>
            <a:r>
              <a:rPr lang="cs-CZ" sz="4200" b="1" dirty="0"/>
              <a:t>Trojí funkce lit. díla:  </a:t>
            </a:r>
          </a:p>
          <a:p>
            <a:r>
              <a:rPr lang="cs-CZ" sz="4200" dirty="0" err="1"/>
              <a:t>docere</a:t>
            </a:r>
            <a:r>
              <a:rPr lang="cs-CZ" sz="4200" dirty="0"/>
              <a:t> – </a:t>
            </a:r>
            <a:r>
              <a:rPr lang="cs-CZ" sz="4200" dirty="0" err="1"/>
              <a:t>delectare</a:t>
            </a:r>
            <a:r>
              <a:rPr lang="cs-CZ" sz="4200" dirty="0"/>
              <a:t> – </a:t>
            </a:r>
            <a:r>
              <a:rPr lang="cs-CZ" sz="4200" dirty="0" err="1"/>
              <a:t>movere</a:t>
            </a:r>
            <a:endParaRPr lang="cs-CZ" sz="4200" dirty="0"/>
          </a:p>
          <a:p>
            <a:pPr marL="0" indent="0">
              <a:buNone/>
            </a:pPr>
            <a:r>
              <a:rPr lang="cs-CZ" sz="4200" dirty="0"/>
              <a:t>  (poučit -  bavit – pohnout, dojmout)</a:t>
            </a:r>
          </a:p>
          <a:p>
            <a:pPr marL="0" indent="0">
              <a:buNone/>
            </a:pPr>
            <a:r>
              <a:rPr lang="cs-CZ" sz="4200" dirty="0"/>
              <a:t> </a:t>
            </a:r>
          </a:p>
          <a:p>
            <a:pPr marL="0" indent="0">
              <a:buNone/>
            </a:pPr>
            <a:r>
              <a:rPr lang="cs-CZ" sz="4200" b="1" dirty="0"/>
              <a:t>Styl:</a:t>
            </a:r>
          </a:p>
          <a:p>
            <a:r>
              <a:rPr lang="cs-CZ" sz="4200" dirty="0"/>
              <a:t>vysoký </a:t>
            </a:r>
          </a:p>
          <a:p>
            <a:r>
              <a:rPr lang="cs-CZ" sz="4200" dirty="0"/>
              <a:t>střední  </a:t>
            </a:r>
          </a:p>
          <a:p>
            <a:r>
              <a:rPr lang="cs-CZ" sz="4200" dirty="0"/>
              <a:t>nízký 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959478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C6AEDBF-950C-4340-B5FD-6C35812FAF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Stylové rozvrstvení na příkladu Vergiliovy tvorby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9F9B717-A859-49DB-966F-1EA7D954DE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 err="1"/>
              <a:t>Bucolica</a:t>
            </a:r>
            <a:r>
              <a:rPr lang="cs-CZ" b="1" dirty="0"/>
              <a:t>                             </a:t>
            </a:r>
            <a:r>
              <a:rPr lang="cs-CZ" b="1" dirty="0" err="1"/>
              <a:t>Georgica</a:t>
            </a:r>
            <a:r>
              <a:rPr lang="cs-CZ" b="1" dirty="0"/>
              <a:t>                                             Aeneis</a:t>
            </a:r>
          </a:p>
          <a:p>
            <a:pPr marL="0" indent="0">
              <a:buNone/>
            </a:pPr>
            <a:r>
              <a:rPr lang="cs-CZ" dirty="0"/>
              <a:t>(nízký)                                 (střední)                                            (vysoký)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pastýř                                  rolník                                                 rytíř</a:t>
            </a:r>
          </a:p>
          <a:p>
            <a:pPr marL="0" indent="0">
              <a:buNone/>
            </a:pPr>
            <a:r>
              <a:rPr lang="cs-CZ" dirty="0"/>
              <a:t>ovce                                   býk                                                     kůň</a:t>
            </a:r>
          </a:p>
          <a:p>
            <a:pPr marL="0" indent="0">
              <a:buNone/>
            </a:pPr>
            <a:r>
              <a:rPr lang="cs-CZ" dirty="0"/>
              <a:t>hůl                                       pluh                                                    meč</a:t>
            </a:r>
          </a:p>
          <a:p>
            <a:pPr marL="0" indent="0">
              <a:buNone/>
            </a:pPr>
            <a:r>
              <a:rPr lang="cs-CZ" dirty="0"/>
              <a:t>fíkovník                               jabloň                                                 vavřín</a:t>
            </a:r>
          </a:p>
          <a:p>
            <a:pPr marL="0" indent="0">
              <a:buNone/>
            </a:pPr>
            <a:r>
              <a:rPr lang="cs-CZ" dirty="0"/>
              <a:t>pastvina                             pole                                                    město, hrad  </a:t>
            </a:r>
          </a:p>
          <a:p>
            <a:pPr marL="0" indent="0">
              <a:buNone/>
            </a:pPr>
            <a:r>
              <a:rPr lang="cs-CZ" dirty="0"/>
              <a:t>                        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87569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>
            <a:extLst>
              <a:ext uri="{FF2B5EF4-FFF2-40B4-BE49-F238E27FC236}">
                <a16:creationId xmlns:a16="http://schemas.microsoft.com/office/drawing/2014/main" id="{7E9A355D-B33B-46B4-AB9C-2EEB1C99353C}"/>
              </a:ext>
            </a:extLst>
          </p:cNvPr>
          <p:cNvSpPr/>
          <p:nvPr/>
        </p:nvSpPr>
        <p:spPr>
          <a:xfrm>
            <a:off x="2090057" y="920098"/>
            <a:ext cx="9386595" cy="42165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cs-CZ" sz="2800" b="1" dirty="0">
                <a:latin typeface="Century Gothic" panose="020B0502020202020204" pitchFamily="34" charset="0"/>
                <a:ea typeface="Times New Roman" panose="02020603050405020304" pitchFamily="18" charset="0"/>
              </a:rPr>
              <a:t>Způsob pořádání látky: </a:t>
            </a:r>
          </a:p>
          <a:p>
            <a:pPr marL="571500" indent="-571500"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cs-CZ" sz="2800" dirty="0">
              <a:latin typeface="Century Gothic" panose="020B0502020202020204" pitchFamily="34" charset="0"/>
              <a:ea typeface="Times New Roman" panose="02020603050405020304" pitchFamily="18" charset="0"/>
            </a:endParaRPr>
          </a:p>
          <a:p>
            <a:pPr marL="571500" indent="-5715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800" dirty="0">
                <a:latin typeface="Century Gothic" panose="020B0502020202020204" pitchFamily="34" charset="0"/>
                <a:ea typeface="Times New Roman" panose="02020603050405020304" pitchFamily="18" charset="0"/>
              </a:rPr>
              <a:t>přirozený (</a:t>
            </a:r>
            <a:r>
              <a:rPr lang="cs-CZ" sz="2800" dirty="0" err="1">
                <a:latin typeface="Century Gothic" panose="020B0502020202020204" pitchFamily="34" charset="0"/>
                <a:ea typeface="Times New Roman" panose="02020603050405020304" pitchFamily="18" charset="0"/>
              </a:rPr>
              <a:t>ordo</a:t>
            </a:r>
            <a:r>
              <a:rPr lang="cs-CZ" sz="2800" dirty="0">
                <a:latin typeface="Century Gothic" panose="020B0502020202020204" pitchFamily="34" charset="0"/>
                <a:ea typeface="Times New Roman" panose="02020603050405020304" pitchFamily="18" charset="0"/>
              </a:rPr>
              <a:t> </a:t>
            </a:r>
            <a:r>
              <a:rPr lang="cs-CZ" sz="2800" dirty="0" err="1">
                <a:latin typeface="Century Gothic" panose="020B0502020202020204" pitchFamily="34" charset="0"/>
                <a:ea typeface="Times New Roman" panose="02020603050405020304" pitchFamily="18" charset="0"/>
              </a:rPr>
              <a:t>naturalis</a:t>
            </a:r>
            <a:r>
              <a:rPr lang="cs-CZ" sz="2800" dirty="0">
                <a:latin typeface="Century Gothic" panose="020B0502020202020204" pitchFamily="34" charset="0"/>
                <a:ea typeface="Times New Roman" panose="02020603050405020304" pitchFamily="18" charset="0"/>
              </a:rPr>
              <a:t>)  </a:t>
            </a:r>
          </a:p>
          <a:p>
            <a:pPr marL="571500" indent="-5715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800" dirty="0">
                <a:latin typeface="Century Gothic" panose="020B0502020202020204" pitchFamily="34" charset="0"/>
                <a:ea typeface="Times New Roman" panose="02020603050405020304" pitchFamily="18" charset="0"/>
              </a:rPr>
              <a:t>umělý (</a:t>
            </a:r>
            <a:r>
              <a:rPr lang="cs-CZ" sz="2800" dirty="0" err="1">
                <a:latin typeface="Century Gothic" panose="020B0502020202020204" pitchFamily="34" charset="0"/>
                <a:ea typeface="Times New Roman" panose="02020603050405020304" pitchFamily="18" charset="0"/>
              </a:rPr>
              <a:t>ordo</a:t>
            </a:r>
            <a:r>
              <a:rPr lang="cs-CZ" sz="2800" dirty="0">
                <a:latin typeface="Century Gothic" panose="020B0502020202020204" pitchFamily="34" charset="0"/>
                <a:ea typeface="Times New Roman" panose="02020603050405020304" pitchFamily="18" charset="0"/>
              </a:rPr>
              <a:t> </a:t>
            </a:r>
            <a:r>
              <a:rPr lang="cs-CZ" sz="2800" dirty="0" err="1">
                <a:latin typeface="Century Gothic" panose="020B0502020202020204" pitchFamily="34" charset="0"/>
                <a:ea typeface="Times New Roman" panose="02020603050405020304" pitchFamily="18" charset="0"/>
              </a:rPr>
              <a:t>artificialis</a:t>
            </a:r>
            <a:r>
              <a:rPr lang="cs-CZ" sz="2800" dirty="0">
                <a:latin typeface="Century Gothic" panose="020B0502020202020204" pitchFamily="34" charset="0"/>
                <a:ea typeface="Times New Roman" panose="02020603050405020304" pitchFamily="18" charset="0"/>
              </a:rPr>
              <a:t>)</a:t>
            </a:r>
          </a:p>
          <a:p>
            <a:pPr>
              <a:spcAft>
                <a:spcPts val="0"/>
              </a:spcAft>
            </a:pPr>
            <a:r>
              <a:rPr lang="cs-CZ" sz="2800" dirty="0">
                <a:latin typeface="Century Gothic" panose="020B0502020202020204" pitchFamily="34" charset="0"/>
                <a:ea typeface="Times New Roman" panose="02020603050405020304" pitchFamily="18" charset="0"/>
              </a:rPr>
              <a:t> </a:t>
            </a:r>
          </a:p>
          <a:p>
            <a:pPr>
              <a:spcAft>
                <a:spcPts val="0"/>
              </a:spcAft>
            </a:pPr>
            <a:r>
              <a:rPr lang="cs-CZ" sz="2800" dirty="0">
                <a:latin typeface="Century Gothic" panose="020B0502020202020204" pitchFamily="34" charset="0"/>
                <a:ea typeface="Times New Roman" panose="02020603050405020304" pitchFamily="18" charset="0"/>
              </a:rPr>
              <a:t>Rétorické figury (</a:t>
            </a:r>
            <a:r>
              <a:rPr lang="cs-CZ" sz="2800" dirty="0" err="1">
                <a:latin typeface="Century Gothic" panose="020B0502020202020204" pitchFamily="34" charset="0"/>
                <a:ea typeface="Times New Roman" panose="02020603050405020304" pitchFamily="18" charset="0"/>
              </a:rPr>
              <a:t>ornatus</a:t>
            </a:r>
            <a:r>
              <a:rPr lang="cs-CZ" sz="2800" dirty="0">
                <a:latin typeface="Century Gothic" panose="020B0502020202020204" pitchFamily="34" charset="0"/>
                <a:ea typeface="Times New Roman" panose="02020603050405020304" pitchFamily="18" charset="0"/>
              </a:rPr>
              <a:t> </a:t>
            </a:r>
            <a:r>
              <a:rPr lang="cs-CZ" sz="2800" dirty="0" err="1">
                <a:latin typeface="Century Gothic" panose="020B0502020202020204" pitchFamily="34" charset="0"/>
                <a:ea typeface="Times New Roman" panose="02020603050405020304" pitchFamily="18" charset="0"/>
              </a:rPr>
              <a:t>facilis</a:t>
            </a:r>
            <a:r>
              <a:rPr lang="cs-CZ" sz="2800" dirty="0">
                <a:latin typeface="Century Gothic" panose="020B0502020202020204" pitchFamily="34" charset="0"/>
                <a:ea typeface="Times New Roman" panose="02020603050405020304" pitchFamily="18" charset="0"/>
              </a:rPr>
              <a:t>)</a:t>
            </a:r>
          </a:p>
          <a:p>
            <a:pPr>
              <a:spcAft>
                <a:spcPts val="0"/>
              </a:spcAft>
            </a:pPr>
            <a:r>
              <a:rPr lang="cs-CZ" sz="2800" dirty="0">
                <a:latin typeface="Century Gothic" panose="020B0502020202020204" pitchFamily="34" charset="0"/>
                <a:ea typeface="Times New Roman" panose="02020603050405020304" pitchFamily="18" charset="0"/>
              </a:rPr>
              <a:t> </a:t>
            </a:r>
          </a:p>
          <a:p>
            <a:pPr>
              <a:spcAft>
                <a:spcPts val="0"/>
              </a:spcAft>
            </a:pPr>
            <a:r>
              <a:rPr lang="cs-CZ" sz="2800" dirty="0">
                <a:latin typeface="Century Gothic" panose="020B0502020202020204" pitchFamily="34" charset="0"/>
                <a:ea typeface="Times New Roman" panose="02020603050405020304" pitchFamily="18" charset="0"/>
              </a:rPr>
              <a:t>Tropy (</a:t>
            </a:r>
            <a:r>
              <a:rPr lang="cs-CZ" sz="2800" dirty="0" err="1">
                <a:latin typeface="Century Gothic" panose="020B0502020202020204" pitchFamily="34" charset="0"/>
                <a:ea typeface="Times New Roman" panose="02020603050405020304" pitchFamily="18" charset="0"/>
              </a:rPr>
              <a:t>ornatus</a:t>
            </a:r>
            <a:r>
              <a:rPr lang="cs-CZ" sz="2800" dirty="0">
                <a:latin typeface="Century Gothic" panose="020B0502020202020204" pitchFamily="34" charset="0"/>
                <a:ea typeface="Times New Roman" panose="02020603050405020304" pitchFamily="18" charset="0"/>
              </a:rPr>
              <a:t> </a:t>
            </a:r>
            <a:r>
              <a:rPr lang="cs-CZ" sz="2800" dirty="0" err="1">
                <a:latin typeface="Century Gothic" panose="020B0502020202020204" pitchFamily="34" charset="0"/>
                <a:ea typeface="Times New Roman" panose="02020603050405020304" pitchFamily="18" charset="0"/>
              </a:rPr>
              <a:t>difficilis</a:t>
            </a:r>
            <a:r>
              <a:rPr lang="cs-CZ" sz="2800" dirty="0">
                <a:latin typeface="Century Gothic" panose="020B0502020202020204" pitchFamily="34" charset="0"/>
                <a:ea typeface="Times New Roman" panose="02020603050405020304" pitchFamily="18" charset="0"/>
              </a:rPr>
              <a:t>)</a:t>
            </a:r>
          </a:p>
          <a:p>
            <a:pPr>
              <a:spcAft>
                <a:spcPts val="0"/>
              </a:spcAft>
            </a:pPr>
            <a:r>
              <a:rPr lang="cs-CZ" sz="4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cs-CZ" sz="4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29138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690ADBD-1C5B-4F41-9F70-5758B5F5B1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  </a:t>
            </a:r>
            <a:r>
              <a:rPr lang="cs-CZ" b="1" dirty="0"/>
              <a:t>Poetiky - učebnice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90434C7-97D6-4487-8D74-86DC5BCF1B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cs-CZ" sz="3200" dirty="0"/>
              <a:t>Tradiční učebnice:</a:t>
            </a:r>
          </a:p>
          <a:p>
            <a:r>
              <a:rPr lang="cs-CZ" sz="3200" dirty="0"/>
              <a:t>Horatius: </a:t>
            </a:r>
            <a:r>
              <a:rPr lang="cs-CZ" sz="3200" i="1" dirty="0"/>
              <a:t>O umění básnickém </a:t>
            </a:r>
            <a:r>
              <a:rPr lang="cs-CZ" sz="3200" dirty="0"/>
              <a:t>(t. Ad </a:t>
            </a:r>
            <a:r>
              <a:rPr lang="cs-CZ" sz="3200" i="1" dirty="0" err="1"/>
              <a:t>Pisones</a:t>
            </a:r>
            <a:r>
              <a:rPr lang="cs-CZ" sz="3200" dirty="0"/>
              <a:t>, 1. stol. př. n. l.) - tzv. stará poetika</a:t>
            </a:r>
          </a:p>
          <a:p>
            <a:pPr marL="0" indent="0">
              <a:buNone/>
            </a:pPr>
            <a:endParaRPr lang="cs-CZ" sz="3200" dirty="0"/>
          </a:p>
          <a:p>
            <a:pPr marL="0" indent="0">
              <a:buNone/>
            </a:pP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26038123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715DCCB-AE68-4D05-9B6F-8B4965E924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Poetiky – učebnice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9C2661E-AF75-4BA2-9E2E-DEAAC43EE5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2800" dirty="0"/>
              <a:t>Tzv. nové poetiky:</a:t>
            </a:r>
          </a:p>
          <a:p>
            <a:r>
              <a:rPr lang="cs-CZ" sz="2800" dirty="0"/>
              <a:t> </a:t>
            </a:r>
            <a:r>
              <a:rPr lang="cs-CZ" sz="2800" i="1" dirty="0" err="1"/>
              <a:t>Poetria</a:t>
            </a:r>
            <a:r>
              <a:rPr lang="cs-CZ" sz="2800" i="1" dirty="0"/>
              <a:t> nova </a:t>
            </a:r>
            <a:r>
              <a:rPr lang="cs-CZ" sz="2800" dirty="0" err="1"/>
              <a:t>Galfreda</a:t>
            </a:r>
            <a:r>
              <a:rPr lang="cs-CZ" sz="2800" dirty="0"/>
              <a:t> de Vino Salvo (konec. 12. stol.)</a:t>
            </a:r>
          </a:p>
          <a:p>
            <a:r>
              <a:rPr lang="cs-CZ" sz="2800" i="1" dirty="0" err="1"/>
              <a:t>Ars</a:t>
            </a:r>
            <a:r>
              <a:rPr lang="cs-CZ" sz="2800" i="1" dirty="0"/>
              <a:t> </a:t>
            </a:r>
            <a:r>
              <a:rPr lang="cs-CZ" sz="2800" i="1" dirty="0" err="1"/>
              <a:t>versificatoria</a:t>
            </a:r>
            <a:r>
              <a:rPr lang="cs-CZ" sz="2800" i="1" dirty="0"/>
              <a:t>  </a:t>
            </a:r>
            <a:r>
              <a:rPr lang="cs-CZ" sz="2800" dirty="0"/>
              <a:t>Matouše z </a:t>
            </a:r>
            <a:r>
              <a:rPr lang="cs-CZ" sz="2800" dirty="0" err="1"/>
              <a:t>Vendôme</a:t>
            </a:r>
            <a:r>
              <a:rPr lang="cs-CZ" sz="2800" dirty="0"/>
              <a:t>  (13. stol.)</a:t>
            </a:r>
          </a:p>
          <a:p>
            <a:r>
              <a:rPr lang="cs-CZ" sz="2800" i="1" dirty="0" err="1"/>
              <a:t>Laborintus</a:t>
            </a:r>
            <a:r>
              <a:rPr lang="cs-CZ" sz="2800" dirty="0"/>
              <a:t> Mistra Eberharda (13. stol.)</a:t>
            </a:r>
          </a:p>
          <a:p>
            <a:pPr marL="0" indent="0">
              <a:buNone/>
            </a:pPr>
            <a:r>
              <a:rPr lang="cs-CZ" sz="2800" dirty="0"/>
              <a:t> </a:t>
            </a:r>
          </a:p>
          <a:p>
            <a:pPr marL="0" indent="0">
              <a:buNone/>
            </a:pPr>
            <a:r>
              <a:rPr lang="cs-CZ" sz="2800" dirty="0"/>
              <a:t>a další…..</a:t>
            </a:r>
          </a:p>
        </p:txBody>
      </p:sp>
    </p:spTree>
    <p:extLst>
      <p:ext uri="{BB962C8B-B14F-4D97-AF65-F5344CB8AC3E}">
        <p14:creationId xmlns:p14="http://schemas.microsoft.com/office/powerpoint/2010/main" val="20017101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9C51CD4-1785-453D-BADB-8CCEDB7372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Žákovská poezie    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2E7395E-134B-4C10-894D-D5B0615B97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/>
              <a:t>vagantská, </a:t>
            </a:r>
            <a:r>
              <a:rPr lang="cs-CZ" sz="2000" dirty="0" err="1"/>
              <a:t>goliardická</a:t>
            </a:r>
            <a:endParaRPr lang="cs-CZ" sz="2000" dirty="0"/>
          </a:p>
          <a:p>
            <a:r>
              <a:rPr lang="cs-CZ" sz="2000" dirty="0"/>
              <a:t>makarónská – latina a jazyk </a:t>
            </a:r>
            <a:r>
              <a:rPr lang="cs-CZ" sz="2000" dirty="0" err="1"/>
              <a:t>vernakulární</a:t>
            </a:r>
            <a:r>
              <a:rPr lang="cs-CZ" sz="2000" b="1" dirty="0"/>
              <a:t>    </a:t>
            </a:r>
          </a:p>
          <a:p>
            <a:endParaRPr lang="cs-CZ" sz="2000" b="1" dirty="0"/>
          </a:p>
          <a:p>
            <a:pPr marL="0" indent="0">
              <a:buNone/>
            </a:pPr>
            <a:r>
              <a:rPr lang="cs-CZ" sz="2000" dirty="0"/>
              <a:t>Oblíbené žánry:</a:t>
            </a:r>
          </a:p>
          <a:p>
            <a:r>
              <a:rPr lang="cs-CZ" sz="2000" dirty="0"/>
              <a:t>žebravý list    </a:t>
            </a:r>
          </a:p>
          <a:p>
            <a:r>
              <a:rPr lang="cs-CZ" sz="2000" dirty="0"/>
              <a:t>pijácká píseň</a:t>
            </a:r>
          </a:p>
          <a:p>
            <a:r>
              <a:rPr lang="cs-CZ" sz="2000" dirty="0"/>
              <a:t>milostná píseň </a:t>
            </a:r>
          </a:p>
          <a:p>
            <a:r>
              <a:rPr lang="cs-CZ" sz="2000" dirty="0"/>
              <a:t>satirická píseň (sem náleží i tzv.  posvátná parodie, </a:t>
            </a:r>
            <a:r>
              <a:rPr lang="cs-CZ" sz="2000" dirty="0" err="1"/>
              <a:t>parodia</a:t>
            </a:r>
            <a:r>
              <a:rPr lang="cs-CZ" sz="2000" dirty="0"/>
              <a:t> </a:t>
            </a:r>
            <a:r>
              <a:rPr lang="cs-CZ" sz="2000" dirty="0" err="1"/>
              <a:t>sacra</a:t>
            </a:r>
            <a:r>
              <a:rPr lang="cs-CZ" sz="2000" dirty="0"/>
              <a:t>)                               </a:t>
            </a:r>
          </a:p>
          <a:p>
            <a:pPr marL="0" indent="0">
              <a:buNone/>
            </a:pPr>
            <a:endParaRPr lang="cs-CZ" sz="20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32963645"/>
      </p:ext>
    </p:extLst>
  </p:cSld>
  <p:clrMapOvr>
    <a:masterClrMapping/>
  </p:clrMapOvr>
</p:sld>
</file>

<file path=ppt/theme/theme1.xml><?xml version="1.0" encoding="utf-8"?>
<a:theme xmlns:a="http://schemas.openxmlformats.org/drawingml/2006/main" name="Stébla">
  <a:themeElements>
    <a:clrScheme name="Stébla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Stébla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tébla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61</TotalTime>
  <Words>215</Words>
  <Application>Microsoft Office PowerPoint</Application>
  <PresentationFormat>Širokoúhlá obrazovka</PresentationFormat>
  <Paragraphs>83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5" baseType="lpstr">
      <vt:lpstr>Arial</vt:lpstr>
      <vt:lpstr>Century Gothic</vt:lpstr>
      <vt:lpstr>Times New Roman</vt:lpstr>
      <vt:lpstr>Wingdings 3</vt:lpstr>
      <vt:lpstr>Stébla</vt:lpstr>
      <vt:lpstr>Středolatinská lit. tvorba, poetiky</vt:lpstr>
      <vt:lpstr> Sedmero svobodných umění  (septem artes liberales)   </vt:lpstr>
      <vt:lpstr>Podmínky literární tvorby</vt:lpstr>
      <vt:lpstr>Prezentace aplikace PowerPoint</vt:lpstr>
      <vt:lpstr>Stylové rozvrstvení na příkladu Vergiliovy tvorby</vt:lpstr>
      <vt:lpstr>Prezentace aplikace PowerPoint</vt:lpstr>
      <vt:lpstr>  Poetiky - učebnice</vt:lpstr>
      <vt:lpstr>Poetiky – učebnice </vt:lpstr>
      <vt:lpstr>Žákovská poezie     </vt:lpstr>
      <vt:lpstr>Goliášova Apokalypsa (1150)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Hana Bočková</dc:creator>
  <cp:lastModifiedBy>Hana Bočková</cp:lastModifiedBy>
  <cp:revision>7</cp:revision>
  <dcterms:created xsi:type="dcterms:W3CDTF">2019-09-05T14:19:37Z</dcterms:created>
  <dcterms:modified xsi:type="dcterms:W3CDTF">2019-09-30T11:11:04Z</dcterms:modified>
</cp:coreProperties>
</file>