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4" r:id="rId3"/>
    <p:sldId id="263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A5BF9C9-CD56-44D6-938B-589550CEECCB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7415C28-1265-41DE-8BC8-7C1646F88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454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9C9-CD56-44D6-938B-589550CEECCB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15C28-1265-41DE-8BC8-7C1646F88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330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9C9-CD56-44D6-938B-589550CEECCB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15C28-1265-41DE-8BC8-7C1646F88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98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9C9-CD56-44D6-938B-589550CEECCB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15C28-1265-41DE-8BC8-7C1646F88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00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A5BF9C9-CD56-44D6-938B-589550CEECCB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87415C28-1265-41DE-8BC8-7C1646F88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0629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9C9-CD56-44D6-938B-589550CEECCB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15C28-1265-41DE-8BC8-7C1646F88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783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9C9-CD56-44D6-938B-589550CEECCB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15C28-1265-41DE-8BC8-7C1646F88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589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9C9-CD56-44D6-938B-589550CEECCB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15C28-1265-41DE-8BC8-7C1646F88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681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9C9-CD56-44D6-938B-589550CEECCB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15C28-1265-41DE-8BC8-7C1646F88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39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F9C9-CD56-44D6-938B-589550CEECCB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415C28-1265-41DE-8BC8-7C1646F88754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6929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A5BF9C9-CD56-44D6-938B-589550CEECCB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415C28-1265-41DE-8BC8-7C1646F8875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080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A5BF9C9-CD56-44D6-938B-589550CEECCB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7415C28-1265-41DE-8BC8-7C1646F88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73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E5ADDB-96E7-43C1-B3E3-A353616556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Literatura doby husitské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6DBDC9-59E5-4AB7-B9D2-1BA9B7E872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716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BD85A-601C-4804-BFFB-D82E19D4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514" y="642594"/>
            <a:ext cx="9992685" cy="749978"/>
          </a:xfrm>
        </p:spPr>
        <p:txBody>
          <a:bodyPr/>
          <a:lstStyle/>
          <a:p>
            <a:r>
              <a:rPr lang="cs-CZ" dirty="0"/>
              <a:t>Periodizace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36FC65-3732-48F8-8F3E-30E176448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I. Zřetel k „vnějším mezníkům“- událostem:</a:t>
            </a:r>
          </a:p>
          <a:p>
            <a:r>
              <a:rPr lang="cs-CZ" dirty="0"/>
              <a:t>1.  od poč. 15. stol. do 20. let 15. stol.</a:t>
            </a:r>
          </a:p>
          <a:p>
            <a:r>
              <a:rPr lang="cs-CZ" dirty="0"/>
              <a:t>2.  20.- 30. léta 15. stol.</a:t>
            </a:r>
          </a:p>
          <a:p>
            <a:r>
              <a:rPr lang="cs-CZ" dirty="0"/>
              <a:t>3. od 40. let do konce 60. let 15. stol.</a:t>
            </a:r>
          </a:p>
          <a:p>
            <a:endParaRPr lang="cs-CZ" dirty="0"/>
          </a:p>
          <a:p>
            <a:r>
              <a:rPr lang="cs-CZ" dirty="0"/>
              <a:t>II. Zřetel k literárnímu vývoji (J. Kolár):</a:t>
            </a:r>
          </a:p>
          <a:p>
            <a:r>
              <a:rPr lang="cs-CZ" dirty="0"/>
              <a:t>1. od r. 1415  do konce 30. let. 15. stol. (mezidruhový kontext)</a:t>
            </a:r>
          </a:p>
          <a:p>
            <a:r>
              <a:rPr lang="cs-CZ" dirty="0"/>
              <a:t>2.  od 40. let do konce 80. let 15. stol.</a:t>
            </a:r>
          </a:p>
        </p:txBody>
      </p:sp>
    </p:spTree>
    <p:extLst>
      <p:ext uri="{BB962C8B-B14F-4D97-AF65-F5344CB8AC3E}">
        <p14:creationId xmlns:p14="http://schemas.microsoft.com/office/powerpoint/2010/main" val="375909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BF4017-AA6E-4F2F-821D-E0841C96F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doby husitské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C2ADBE-92DA-4964-8A29-15A29B570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I. Otázka adekvátního hodnocení literatury doby husitské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Omezené časové období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Omezený počet textů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Proměna žánrového systému: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Žánry, které nebyly rozvíjeny (dvorská lyrika, rytířský román, legenda, drama)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Žánry, které byly použitelné, schopné podílet se na ideologickém zápasu (kázání, traktát, duchovní píseň, veršovaná mluvní poezie /dialogická i monologická/, kronika, relace)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Nové žánry (manifest, vojenský řád, časová píseň)</a:t>
            </a:r>
            <a:br>
              <a:rPr lang="cs-CZ" sz="1800" dirty="0"/>
            </a:br>
            <a:br>
              <a:rPr lang="cs-CZ" sz="1800" dirty="0"/>
            </a:br>
            <a:br>
              <a:rPr lang="cs-CZ" sz="1800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872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49F3E4-3B3D-4D46-8194-8AF97DDC7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867"/>
            <a:ext cx="10907785" cy="1371600"/>
          </a:xfrm>
        </p:spPr>
        <p:txBody>
          <a:bodyPr>
            <a:normAutofit/>
          </a:bodyPr>
          <a:lstStyle/>
          <a:p>
            <a:r>
              <a:rPr lang="cs-CZ" sz="2800" dirty="0"/>
              <a:t>Specifické rysy: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211582-4E2D-459B-8913-F42EDA694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Úzký kontakt s publikem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Nové funkce: </a:t>
            </a:r>
            <a:r>
              <a:rPr lang="cs-CZ" dirty="0" err="1"/>
              <a:t>persvaze</a:t>
            </a:r>
            <a:r>
              <a:rPr lang="cs-CZ" dirty="0"/>
              <a:t>, </a:t>
            </a:r>
            <a:r>
              <a:rPr lang="cs-CZ" dirty="0" err="1"/>
              <a:t>apelativnost</a:t>
            </a:r>
            <a:r>
              <a:rPr lang="cs-CZ" dirty="0"/>
              <a:t>, agitace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Tvorba latinská i česká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Tvorba husitská i protihusitská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Mezidruhový kontext (J. Kolár)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Beletrizace historie a historizace beletrie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150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14C28-686A-46E2-9435-79A8A6E98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Jan Hus (1371-1415)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848D09-F413-4BD1-87C6-15CA0288C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Studium na pražské univerzitě: </a:t>
            </a:r>
          </a:p>
          <a:p>
            <a:r>
              <a:rPr lang="cs-CZ" dirty="0"/>
              <a:t>artistická, pak teologická fakulta (1400 knězem, 1404 přednáší na </a:t>
            </a:r>
            <a:r>
              <a:rPr lang="cs-CZ" dirty="0" err="1"/>
              <a:t>teol</a:t>
            </a:r>
            <a:r>
              <a:rPr lang="cs-CZ" dirty="0"/>
              <a:t>. fakultě)</a:t>
            </a:r>
          </a:p>
          <a:p>
            <a:r>
              <a:rPr lang="cs-CZ" dirty="0"/>
              <a:t>Vliv studia prací J. Viklefa (1324-1384)</a:t>
            </a:r>
          </a:p>
          <a:p>
            <a:r>
              <a:rPr lang="cs-CZ" dirty="0"/>
              <a:t>Husovo vnímání pravdy jako základní opory víry</a:t>
            </a:r>
          </a:p>
          <a:p>
            <a:r>
              <a:rPr lang="cs-CZ" dirty="0"/>
              <a:t>Vedle univerzity druhé pole působnosti – od r. 1402  kaple betlémská</a:t>
            </a:r>
          </a:p>
          <a:p>
            <a:r>
              <a:rPr lang="cs-CZ" dirty="0"/>
              <a:t>Vstup do politických bojů kolem univerzity (1408 – rektor)</a:t>
            </a:r>
          </a:p>
          <a:p>
            <a:r>
              <a:rPr lang="cs-CZ" dirty="0"/>
              <a:t>1409 - Václav IV. vydává  dekret kutnohorský</a:t>
            </a:r>
          </a:p>
        </p:txBody>
      </p:sp>
    </p:spTree>
    <p:extLst>
      <p:ext uri="{BB962C8B-B14F-4D97-AF65-F5344CB8AC3E}">
        <p14:creationId xmlns:p14="http://schemas.microsoft.com/office/powerpoint/2010/main" val="2563272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4D535-C538-4B60-987D-B756A9495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Nejznámější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9EE825-4BF4-4D0B-850D-71F29964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424" y="1750124"/>
            <a:ext cx="10515600" cy="4351338"/>
          </a:xfrm>
        </p:spPr>
        <p:txBody>
          <a:bodyPr>
            <a:normAutofit/>
          </a:bodyPr>
          <a:lstStyle/>
          <a:p>
            <a:pPr marL="342900" indent="-342900"/>
            <a:r>
              <a:rPr lang="cs-CZ" i="1" dirty="0"/>
              <a:t>Výklad Viery, Desatera a Páteře </a:t>
            </a:r>
            <a:r>
              <a:rPr lang="cs-CZ" dirty="0"/>
              <a:t>(1412)</a:t>
            </a:r>
          </a:p>
          <a:p>
            <a:pPr marL="342900" indent="-342900"/>
            <a:r>
              <a:rPr lang="cs-CZ" i="1" dirty="0"/>
              <a:t>De sex </a:t>
            </a:r>
            <a:r>
              <a:rPr lang="cs-CZ" i="1" dirty="0" err="1"/>
              <a:t>erroribus</a:t>
            </a:r>
            <a:r>
              <a:rPr lang="cs-CZ" i="1" dirty="0"/>
              <a:t> </a:t>
            </a:r>
            <a:r>
              <a:rPr lang="cs-CZ" dirty="0"/>
              <a:t>(O šesti </a:t>
            </a:r>
            <a:r>
              <a:rPr lang="cs-CZ" dirty="0" err="1"/>
              <a:t>bludiech</a:t>
            </a:r>
            <a:r>
              <a:rPr lang="cs-CZ" dirty="0"/>
              <a:t>) (1412)</a:t>
            </a:r>
          </a:p>
          <a:p>
            <a:pPr marL="342900" indent="-342900"/>
            <a:r>
              <a:rPr lang="cs-CZ" i="1" dirty="0"/>
              <a:t>Dcerka aneb O poznání cesty pravé ke spasení </a:t>
            </a:r>
            <a:r>
              <a:rPr lang="cs-CZ" dirty="0"/>
              <a:t>(po 1412)</a:t>
            </a:r>
          </a:p>
          <a:p>
            <a:pPr marL="342900" indent="-342900"/>
            <a:r>
              <a:rPr lang="cs-CZ" i="1" dirty="0"/>
              <a:t>Knížky o svatokupectví </a:t>
            </a:r>
            <a:r>
              <a:rPr lang="cs-CZ" dirty="0"/>
              <a:t>(1413)</a:t>
            </a:r>
          </a:p>
          <a:p>
            <a:pPr marL="342900" indent="-342900"/>
            <a:r>
              <a:rPr lang="cs-CZ" i="1" dirty="0"/>
              <a:t>De </a:t>
            </a:r>
            <a:r>
              <a:rPr lang="cs-CZ" i="1" dirty="0" err="1"/>
              <a:t>ecclesia</a:t>
            </a:r>
            <a:r>
              <a:rPr lang="cs-CZ" i="1" dirty="0"/>
              <a:t> </a:t>
            </a:r>
            <a:r>
              <a:rPr lang="cs-CZ" dirty="0"/>
              <a:t>(O církvi) (1413)</a:t>
            </a:r>
          </a:p>
          <a:p>
            <a:r>
              <a:rPr lang="cs-CZ" dirty="0"/>
              <a:t>   </a:t>
            </a:r>
            <a:r>
              <a:rPr lang="cs-CZ" i="1" dirty="0"/>
              <a:t>Postila</a:t>
            </a:r>
            <a:r>
              <a:rPr lang="cs-CZ" dirty="0"/>
              <a:t> (1413)</a:t>
            </a:r>
          </a:p>
          <a:p>
            <a:pPr marL="342900" indent="-342900"/>
            <a:endParaRPr lang="cs-CZ" dirty="0"/>
          </a:p>
          <a:p>
            <a:pPr marL="342900" indent="-342900"/>
            <a:r>
              <a:rPr lang="cs-CZ" dirty="0"/>
              <a:t>Závěrečná fáze života – pobyt v Kostnici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2563E-11B3-460E-9CD5-1420A85D9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sz="3600" dirty="0"/>
              <a:t>Žánry a texty lit. doby husitské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2F465F-1905-479D-A98A-C99189730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Traktát</a:t>
            </a:r>
          </a:p>
          <a:p>
            <a:r>
              <a:rPr lang="cs-CZ" dirty="0"/>
              <a:t>Mluvní /recitační/ básnictví:</a:t>
            </a:r>
          </a:p>
          <a:p>
            <a:r>
              <a:rPr lang="cs-CZ" dirty="0"/>
              <a:t>básně Budyšínského rukopisu /20. léta 15. stol./ - </a:t>
            </a:r>
          </a:p>
          <a:p>
            <a:pPr marL="0" indent="0">
              <a:buNone/>
            </a:pPr>
            <a:r>
              <a:rPr lang="cs-CZ" dirty="0"/>
              <a:t>   Žaloba Koruny české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dirty="0" err="1"/>
              <a:t>Porok</a:t>
            </a:r>
            <a:r>
              <a:rPr lang="cs-CZ" dirty="0"/>
              <a:t> Koruny české</a:t>
            </a:r>
          </a:p>
          <a:p>
            <a:pPr marL="0" indent="0">
              <a:buNone/>
            </a:pPr>
            <a:r>
              <a:rPr lang="cs-CZ" dirty="0"/>
              <a:t>   Hádání Prahy s Kutnou Horou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Vavřinec z Březové: Píseň přeslavné Koruny české </a:t>
            </a:r>
          </a:p>
        </p:txBody>
      </p:sp>
    </p:spTree>
    <p:extLst>
      <p:ext uri="{BB962C8B-B14F-4D97-AF65-F5344CB8AC3E}">
        <p14:creationId xmlns:p14="http://schemas.microsoft.com/office/powerpoint/2010/main" val="2626446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0FFAB5-CEE3-436B-AFA2-BB494167C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318782"/>
            <a:ext cx="10515600" cy="46343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2F946E-B6DA-4D14-A1C9-6E86DCD27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7229"/>
            <a:ext cx="10515600" cy="5589734"/>
          </a:xfrm>
        </p:spPr>
        <p:txBody>
          <a:bodyPr/>
          <a:lstStyle/>
          <a:p>
            <a:r>
              <a:rPr lang="cs-CZ" dirty="0"/>
              <a:t>Píseň </a:t>
            </a:r>
            <a:r>
              <a:rPr lang="cs-CZ"/>
              <a:t>časová (Jistebnický </a:t>
            </a:r>
            <a:r>
              <a:rPr lang="cs-CZ" dirty="0"/>
              <a:t>kancionál, 20. léta 15. stol.)</a:t>
            </a:r>
          </a:p>
          <a:p>
            <a:r>
              <a:rPr lang="cs-CZ" dirty="0"/>
              <a:t>Píseň válečná</a:t>
            </a:r>
          </a:p>
          <a:p>
            <a:r>
              <a:rPr lang="cs-CZ" dirty="0"/>
              <a:t>Manifesty a listy</a:t>
            </a:r>
          </a:p>
          <a:p>
            <a:r>
              <a:rPr lang="cs-CZ" dirty="0"/>
              <a:t>Historická próza (Husitská kronika V. z Březové)</a:t>
            </a:r>
          </a:p>
          <a:p>
            <a:r>
              <a:rPr lang="cs-CZ" dirty="0"/>
              <a:t>Vojenské řády (Žižkův vojenský řád)</a:t>
            </a:r>
          </a:p>
          <a:p>
            <a:endParaRPr lang="cs-CZ" dirty="0"/>
          </a:p>
          <a:p>
            <a:r>
              <a:rPr lang="cs-CZ" dirty="0"/>
              <a:t>Literatura strany protihusitské – analogická situace</a:t>
            </a:r>
          </a:p>
        </p:txBody>
      </p:sp>
    </p:spTree>
    <p:extLst>
      <p:ext uri="{BB962C8B-B14F-4D97-AF65-F5344CB8AC3E}">
        <p14:creationId xmlns:p14="http://schemas.microsoft.com/office/powerpoint/2010/main" val="10561089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161</TotalTime>
  <Words>447</Words>
  <Application>Microsoft Office PowerPoint</Application>
  <PresentationFormat>Širokoúhlá obrazovka</PresentationFormat>
  <Paragraphs>64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Courier New</vt:lpstr>
      <vt:lpstr>Garamond</vt:lpstr>
      <vt:lpstr>Savon</vt:lpstr>
      <vt:lpstr>Literatura doby husitské</vt:lpstr>
      <vt:lpstr>Periodizace</vt:lpstr>
      <vt:lpstr>Literatura doby husitské</vt:lpstr>
      <vt:lpstr>Specifické rysy: </vt:lpstr>
      <vt:lpstr>Jan Hus (1371-1415)</vt:lpstr>
      <vt:lpstr>Nejznámější práce</vt:lpstr>
      <vt:lpstr> Žánry a texty lit. doby husitské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doby husitské</dc:title>
  <dc:creator>Hana Bočková</dc:creator>
  <cp:lastModifiedBy>Hana Bočková</cp:lastModifiedBy>
  <cp:revision>20</cp:revision>
  <dcterms:created xsi:type="dcterms:W3CDTF">2019-09-05T15:13:31Z</dcterms:created>
  <dcterms:modified xsi:type="dcterms:W3CDTF">2020-11-02T12:32:19Z</dcterms:modified>
</cp:coreProperties>
</file>