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694951F5-E3DB-430F-9AB3-E89644D187AB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B82957EA-A283-4252-862C-FB98046B728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937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51F5-E3DB-430F-9AB3-E89644D187AB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57EA-A283-4252-862C-FB98046B72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20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51F5-E3DB-430F-9AB3-E89644D187AB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57EA-A283-4252-862C-FB98046B72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028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51F5-E3DB-430F-9AB3-E89644D187AB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57EA-A283-4252-862C-FB98046B72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85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51F5-E3DB-430F-9AB3-E89644D187AB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57EA-A283-4252-862C-FB98046B728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07051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51F5-E3DB-430F-9AB3-E89644D187AB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57EA-A283-4252-862C-FB98046B72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37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51F5-E3DB-430F-9AB3-E89644D187AB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57EA-A283-4252-862C-FB98046B72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701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51F5-E3DB-430F-9AB3-E89644D187AB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57EA-A283-4252-862C-FB98046B72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367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51F5-E3DB-430F-9AB3-E89644D187AB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57EA-A283-4252-862C-FB98046B72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580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51F5-E3DB-430F-9AB3-E89644D187AB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57EA-A283-4252-862C-FB98046B72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343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51F5-E3DB-430F-9AB3-E89644D187AB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57EA-A283-4252-862C-FB98046B72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70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694951F5-E3DB-430F-9AB3-E89644D187AB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82957EA-A283-4252-862C-FB98046B72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924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5E36A9-09AD-46AC-BD33-D596FFF47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1127" y="95996"/>
            <a:ext cx="9144000" cy="2387600"/>
          </a:xfrm>
        </p:spPr>
        <p:txBody>
          <a:bodyPr>
            <a:normAutofit/>
          </a:bodyPr>
          <a:lstStyle/>
          <a:p>
            <a:r>
              <a:rPr lang="cs-CZ" sz="4400" dirty="0"/>
              <a:t>Specifičnost starší české literatury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0CDA888-115B-4414-9584-8E88BE67E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61861"/>
            <a:ext cx="9144000" cy="2495939"/>
          </a:xfrm>
        </p:spPr>
        <p:txBody>
          <a:bodyPr>
            <a:noAutofit/>
          </a:bodyPr>
          <a:lstStyle/>
          <a:p>
            <a:pPr marL="571500" indent="-571500" algn="l">
              <a:buAutoNum type="romanUcPeriod"/>
            </a:pPr>
            <a:r>
              <a:rPr lang="cs-CZ" sz="3600" dirty="0"/>
              <a:t>Jak definovat středověk ?</a:t>
            </a:r>
          </a:p>
          <a:p>
            <a:pPr algn="l"/>
            <a:r>
              <a:rPr lang="cs-CZ" sz="3600" dirty="0"/>
              <a:t>(Umberto </a:t>
            </a:r>
            <a:r>
              <a:rPr lang="cs-CZ" sz="3600" dirty="0" err="1"/>
              <a:t>Eco</a:t>
            </a:r>
            <a:r>
              <a:rPr lang="cs-CZ" sz="3600" dirty="0"/>
              <a:t>: Umění a krása ve středověké estetice, Argo 1998)</a:t>
            </a:r>
          </a:p>
          <a:p>
            <a:pPr algn="l"/>
            <a:r>
              <a:rPr lang="cs-CZ" sz="3600" dirty="0"/>
              <a:t>Tvůrčí metoda: „</a:t>
            </a:r>
            <a:r>
              <a:rPr lang="cs-CZ" sz="3600" dirty="0" err="1"/>
              <a:t>imitatio</a:t>
            </a:r>
            <a:r>
              <a:rPr lang="cs-CZ" sz="3600" dirty="0"/>
              <a:t> et </a:t>
            </a:r>
            <a:r>
              <a:rPr lang="cs-CZ" sz="3600" dirty="0" err="1"/>
              <a:t>aemulatio</a:t>
            </a:r>
            <a:r>
              <a:rPr lang="cs-CZ" sz="3600" dirty="0"/>
              <a:t>“ (nápodoba a soutěž, soupeření v nápodobě)</a:t>
            </a:r>
          </a:p>
        </p:txBody>
      </p:sp>
    </p:spTree>
    <p:extLst>
      <p:ext uri="{BB962C8B-B14F-4D97-AF65-F5344CB8AC3E}">
        <p14:creationId xmlns:p14="http://schemas.microsoft.com/office/powerpoint/2010/main" val="2644082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3D6F2F-FFD9-4AF1-B522-DBDE2555A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418" y="130233"/>
            <a:ext cx="10515600" cy="1325563"/>
          </a:xfrm>
        </p:spPr>
        <p:txBody>
          <a:bodyPr/>
          <a:lstStyle/>
          <a:p>
            <a:r>
              <a:rPr lang="cs-CZ" dirty="0"/>
              <a:t>II. Problémy interpretace starších textů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D328E8-FBD0-4E5F-8386-1033F9E7C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Dobové poetiky </a:t>
            </a:r>
          </a:p>
          <a:p>
            <a:r>
              <a:rPr lang="cs-CZ" sz="2800" dirty="0"/>
              <a:t>Moderní literární věda</a:t>
            </a:r>
          </a:p>
          <a:p>
            <a:endParaRPr lang="cs-CZ" sz="2800" dirty="0"/>
          </a:p>
          <a:p>
            <a:r>
              <a:rPr lang="cs-CZ" sz="2800" dirty="0"/>
              <a:t>Společný cíl: </a:t>
            </a:r>
          </a:p>
          <a:p>
            <a:pPr marL="0" indent="0">
              <a:buNone/>
            </a:pPr>
            <a:r>
              <a:rPr lang="cs-CZ" sz="2800" dirty="0"/>
              <a:t>nalezení klíče k pochopení textu v jeho autentických  literárních, kulturních a společenských souvislostech</a:t>
            </a:r>
          </a:p>
        </p:txBody>
      </p:sp>
    </p:spTree>
    <p:extLst>
      <p:ext uri="{BB962C8B-B14F-4D97-AF65-F5344CB8AC3E}">
        <p14:creationId xmlns:p14="http://schemas.microsoft.com/office/powerpoint/2010/main" val="2809942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949B70-6D9B-492A-92AF-DEBD5E804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49" y="365760"/>
            <a:ext cx="10208063" cy="1325562"/>
          </a:xfrm>
        </p:spPr>
        <p:txBody>
          <a:bodyPr/>
          <a:lstStyle/>
          <a:p>
            <a:r>
              <a:rPr lang="cs-CZ" dirty="0"/>
              <a:t>III. Středověké umění a alegorie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AE4243-3328-423A-99FF-A49F6D4D6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890" y="1775291"/>
            <a:ext cx="10515600" cy="4351338"/>
          </a:xfrm>
        </p:spPr>
        <p:txBody>
          <a:bodyPr>
            <a:noAutofit/>
          </a:bodyPr>
          <a:lstStyle/>
          <a:p>
            <a:r>
              <a:rPr lang="cs-CZ" sz="3200" dirty="0"/>
              <a:t>Alegorie – až  4 možné významy díla:</a:t>
            </a:r>
          </a:p>
          <a:p>
            <a:pPr marL="0" indent="0">
              <a:buNone/>
            </a:pPr>
            <a:r>
              <a:rPr lang="cs-CZ" sz="3200" dirty="0"/>
              <a:t>    - doslovný (historický)</a:t>
            </a:r>
          </a:p>
          <a:p>
            <a:pPr marL="0" indent="0">
              <a:buNone/>
            </a:pPr>
            <a:r>
              <a:rPr lang="cs-CZ" sz="3200" dirty="0"/>
              <a:t>    - alegorický (analogický)</a:t>
            </a:r>
          </a:p>
          <a:p>
            <a:pPr marL="0" indent="0">
              <a:buNone/>
            </a:pPr>
            <a:r>
              <a:rPr lang="cs-CZ" sz="3200" dirty="0"/>
              <a:t>    - morální (mravoučný)</a:t>
            </a:r>
          </a:p>
          <a:p>
            <a:pPr marL="0" indent="0">
              <a:buNone/>
            </a:pPr>
            <a:r>
              <a:rPr lang="cs-CZ" sz="3200" dirty="0"/>
              <a:t>    - anagogický (vznešený, odhalující poznání náboženské pravdy)</a:t>
            </a:r>
          </a:p>
          <a:p>
            <a:endParaRPr lang="cs-CZ" sz="3200" dirty="0"/>
          </a:p>
          <a:p>
            <a:r>
              <a:rPr lang="cs-CZ" sz="3200" dirty="0"/>
              <a:t> Alegorie úplná a částečná</a:t>
            </a:r>
          </a:p>
        </p:txBody>
      </p:sp>
    </p:spTree>
    <p:extLst>
      <p:ext uri="{BB962C8B-B14F-4D97-AF65-F5344CB8AC3E}">
        <p14:creationId xmlns:p14="http://schemas.microsoft.com/office/powerpoint/2010/main" val="2227936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981056-4704-436B-B730-A6239AB8C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IV. Alegorie a symbolika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E1D3FA-3D8A-44DF-B3CC-D7BB3C633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Alegorie - „zkrat ducha“</a:t>
            </a:r>
          </a:p>
          <a:p>
            <a:pPr marL="0" indent="0">
              <a:buNone/>
            </a:pPr>
            <a:r>
              <a:rPr lang="cs-CZ" dirty="0"/>
              <a:t>              (nikoli příčinné spojení dvou pojmů, ale vztah významu a účelu) </a:t>
            </a:r>
          </a:p>
          <a:p>
            <a:pPr marL="0" indent="0">
              <a:buNone/>
            </a:pPr>
            <a:r>
              <a:rPr lang="cs-CZ" dirty="0"/>
              <a:t>              Každá část reality i svět víry mohou být zdrojem alegorie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Oblíbené zdroje  informací o světě:</a:t>
            </a:r>
          </a:p>
          <a:p>
            <a:pPr marL="0" indent="0">
              <a:buNone/>
            </a:pPr>
            <a:r>
              <a:rPr lang="cs-CZ" dirty="0"/>
              <a:t>        např.: Plinius Starší: </a:t>
            </a:r>
            <a:r>
              <a:rPr lang="cs-CZ" i="1" dirty="0" err="1"/>
              <a:t>Naturalis</a:t>
            </a:r>
            <a:r>
              <a:rPr lang="cs-CZ" i="1" dirty="0"/>
              <a:t> </a:t>
            </a:r>
            <a:r>
              <a:rPr lang="cs-CZ" i="1" dirty="0" err="1"/>
              <a:t>historia</a:t>
            </a:r>
            <a:r>
              <a:rPr lang="cs-CZ" i="1" dirty="0"/>
              <a:t> </a:t>
            </a:r>
            <a:r>
              <a:rPr lang="cs-CZ" dirty="0"/>
              <a:t>(1. stol.)  </a:t>
            </a:r>
          </a:p>
          <a:p>
            <a:pPr marL="0" indent="0">
              <a:buNone/>
            </a:pPr>
            <a:r>
              <a:rPr lang="cs-CZ" dirty="0"/>
              <a:t>        </a:t>
            </a:r>
            <a:r>
              <a:rPr lang="cs-CZ" i="1" dirty="0" err="1"/>
              <a:t>Physiologus</a:t>
            </a:r>
            <a:r>
              <a:rPr lang="cs-CZ" dirty="0"/>
              <a:t> (2.-4. stol.)</a:t>
            </a:r>
          </a:p>
          <a:p>
            <a:pPr marL="0" indent="0">
              <a:buNone/>
            </a:pPr>
            <a:r>
              <a:rPr lang="cs-CZ" dirty="0"/>
              <a:t>        Vincenc z </a:t>
            </a:r>
            <a:r>
              <a:rPr lang="cs-CZ" dirty="0" err="1"/>
              <a:t>Beauvais</a:t>
            </a:r>
            <a:r>
              <a:rPr lang="cs-CZ" dirty="0"/>
              <a:t>: </a:t>
            </a:r>
            <a:r>
              <a:rPr lang="cs-CZ" i="1" dirty="0" err="1"/>
              <a:t>Speculum</a:t>
            </a:r>
            <a:r>
              <a:rPr lang="cs-CZ" i="1" dirty="0"/>
              <a:t> </a:t>
            </a:r>
            <a:r>
              <a:rPr lang="cs-CZ" i="1" dirty="0" err="1"/>
              <a:t>maius</a:t>
            </a:r>
            <a:r>
              <a:rPr lang="cs-CZ" dirty="0"/>
              <a:t> (13. stol.)</a:t>
            </a:r>
          </a:p>
          <a:p>
            <a:pPr marL="0" indent="0">
              <a:buNone/>
            </a:pPr>
            <a:r>
              <a:rPr lang="cs-CZ" dirty="0"/>
              <a:t>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227179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2ABB15-A7CA-4715-890B-355662A7E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Kvantitativní a kvalitativní aspekty středověké estetiky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5FE5B3-FFC9-4099-AE0A-DCC657367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„Krása je odrazem krásy Boží“</a:t>
            </a:r>
          </a:p>
          <a:p>
            <a:r>
              <a:rPr lang="cs-CZ" sz="2400" dirty="0"/>
              <a:t>Sv. </a:t>
            </a:r>
            <a:r>
              <a:rPr lang="cs-CZ" sz="2400" dirty="0" err="1"/>
              <a:t>Bonaventura</a:t>
            </a:r>
            <a:r>
              <a:rPr lang="cs-CZ" sz="2400" dirty="0"/>
              <a:t> (13. stol.): „Krása není nic jiného než číselná rovnost“</a:t>
            </a:r>
          </a:p>
          <a:p>
            <a:endParaRPr lang="cs-CZ" sz="2400" dirty="0"/>
          </a:p>
          <a:p>
            <a:r>
              <a:rPr lang="cs-CZ" sz="2400" dirty="0"/>
              <a:t>Barva a světlo</a:t>
            </a:r>
          </a:p>
          <a:p>
            <a:r>
              <a:rPr lang="cs-CZ" sz="2400" dirty="0"/>
              <a:t>Soulad - „</a:t>
            </a:r>
            <a:r>
              <a:rPr lang="cs-CZ" sz="2400" dirty="0" err="1"/>
              <a:t>suavitas</a:t>
            </a:r>
            <a:r>
              <a:rPr lang="cs-CZ" sz="2400" dirty="0"/>
              <a:t> </a:t>
            </a:r>
            <a:r>
              <a:rPr lang="cs-CZ" sz="2400" dirty="0" err="1"/>
              <a:t>coloris</a:t>
            </a:r>
            <a:r>
              <a:rPr lang="cs-CZ" sz="2400" dirty="0"/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3480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974FB-9CD8-41EF-95ED-0167A2D0A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Topika, text jako „hra“ s oblíbenými motivy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9C430D-B11A-4D02-98FA-AA8CD33F0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/>
              <a:t>Topos</a:t>
            </a:r>
            <a:r>
              <a:rPr lang="cs-CZ" sz="2000" dirty="0"/>
              <a:t> (</a:t>
            </a:r>
            <a:r>
              <a:rPr lang="cs-CZ" sz="2000" dirty="0" err="1"/>
              <a:t>pl</a:t>
            </a:r>
            <a:r>
              <a:rPr lang="cs-CZ" sz="2000" dirty="0"/>
              <a:t>. </a:t>
            </a:r>
            <a:r>
              <a:rPr lang="cs-CZ" sz="2000" dirty="0" err="1"/>
              <a:t>topoi</a:t>
            </a:r>
            <a:r>
              <a:rPr lang="cs-CZ" sz="2000" dirty="0"/>
              <a:t>, topy), </a:t>
            </a:r>
            <a:r>
              <a:rPr lang="cs-CZ" sz="2000" dirty="0" err="1"/>
              <a:t>locus</a:t>
            </a:r>
            <a:r>
              <a:rPr lang="cs-CZ" sz="2000" dirty="0"/>
              <a:t> </a:t>
            </a:r>
            <a:r>
              <a:rPr lang="cs-CZ" sz="2000" dirty="0" err="1"/>
              <a:t>communis</a:t>
            </a:r>
            <a:r>
              <a:rPr lang="cs-CZ" sz="2000" dirty="0"/>
              <a:t> (</a:t>
            </a:r>
            <a:r>
              <a:rPr lang="cs-CZ" sz="2000" dirty="0" err="1"/>
              <a:t>pl</a:t>
            </a:r>
            <a:r>
              <a:rPr lang="cs-CZ" sz="2000" dirty="0"/>
              <a:t>. loci </a:t>
            </a:r>
            <a:r>
              <a:rPr lang="cs-CZ" sz="2000" dirty="0" err="1"/>
              <a:t>communes</a:t>
            </a:r>
            <a:r>
              <a:rPr lang="cs-CZ" sz="2000" dirty="0"/>
              <a:t>)</a:t>
            </a:r>
          </a:p>
          <a:p>
            <a:r>
              <a:rPr lang="cs-CZ" sz="2000" dirty="0"/>
              <a:t>„společná místa“ – oblíbené motivy či řečnické obraty</a:t>
            </a:r>
          </a:p>
          <a:p>
            <a:r>
              <a:rPr lang="cs-CZ" sz="2000" dirty="0"/>
              <a:t>očekávané na určitých místech textů (žánrů)</a:t>
            </a:r>
          </a:p>
          <a:p>
            <a:r>
              <a:rPr lang="cs-CZ" sz="2000" dirty="0"/>
              <a:t>důkaz  vzdělanosti autora i recipienta</a:t>
            </a:r>
          </a:p>
          <a:p>
            <a:r>
              <a:rPr lang="cs-CZ" sz="2000" dirty="0"/>
              <a:t>Např.:</a:t>
            </a:r>
          </a:p>
          <a:p>
            <a:r>
              <a:rPr lang="cs-CZ" sz="2000" dirty="0"/>
              <a:t>úvodní i závěrečné formule</a:t>
            </a:r>
          </a:p>
          <a:p>
            <a:r>
              <a:rPr lang="cs-CZ" sz="2000" dirty="0" err="1"/>
              <a:t>topos</a:t>
            </a:r>
            <a:r>
              <a:rPr lang="cs-CZ" sz="2000" dirty="0"/>
              <a:t> autorské skromnosti</a:t>
            </a:r>
          </a:p>
          <a:p>
            <a:r>
              <a:rPr lang="cs-CZ" sz="2000" dirty="0"/>
              <a:t>podle žánrů: např. chlapec-stařec, zlatý věk, svět naruby aj.</a:t>
            </a:r>
          </a:p>
        </p:txBody>
      </p:sp>
    </p:spTree>
    <p:extLst>
      <p:ext uri="{BB962C8B-B14F-4D97-AF65-F5344CB8AC3E}">
        <p14:creationId xmlns:p14="http://schemas.microsoft.com/office/powerpoint/2010/main" val="3960285659"/>
      </p:ext>
    </p:extLst>
  </p:cSld>
  <p:clrMapOvr>
    <a:masterClrMapping/>
  </p:clrMapOvr>
</p:sld>
</file>

<file path=ppt/theme/theme1.xml><?xml version="1.0" encoding="utf-8"?>
<a:theme xmlns:a="http://schemas.openxmlformats.org/drawingml/2006/main" name="Pohled">
  <a:themeElements>
    <a:clrScheme name="Pohled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Pohled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ohled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TM03457515[[fn=Pohled]]</Template>
  <TotalTime>90</TotalTime>
  <Words>303</Words>
  <Application>Microsoft Office PowerPoint</Application>
  <PresentationFormat>Širokoúhlá obrazovka</PresentationFormat>
  <Paragraphs>43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Century Schoolbook</vt:lpstr>
      <vt:lpstr>Wingdings 2</vt:lpstr>
      <vt:lpstr>Pohled</vt:lpstr>
      <vt:lpstr>Specifičnost starší české literatury</vt:lpstr>
      <vt:lpstr>II. Problémy interpretace starších textů</vt:lpstr>
      <vt:lpstr>III. Středověké umění a alegorie</vt:lpstr>
      <vt:lpstr>IV. Alegorie a symbolika</vt:lpstr>
      <vt:lpstr>Kvantitativní a kvalitativní aspekty středověké estetiky</vt:lpstr>
      <vt:lpstr>Topika, text jako „hra“ s oblíbenými motivy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Specifičnost starší české literatury</dc:title>
  <dc:creator>Hana Bočková</dc:creator>
  <cp:lastModifiedBy>Hana Bočková</cp:lastModifiedBy>
  <cp:revision>9</cp:revision>
  <dcterms:created xsi:type="dcterms:W3CDTF">2019-09-05T10:18:34Z</dcterms:created>
  <dcterms:modified xsi:type="dcterms:W3CDTF">2019-09-17T06:43:45Z</dcterms:modified>
</cp:coreProperties>
</file>