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31782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1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4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02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78451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96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39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23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26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90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6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94951F5-E3DB-430F-9AB3-E89644D187A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82957EA-A283-4252-862C-FB98046B728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37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E36A9-09AD-46AC-BD33-D596FFF47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127" y="95996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dirty="0"/>
              <a:t>Středověká legenda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CDA888-115B-4414-9584-8E88BE67E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9307"/>
            <a:ext cx="9144000" cy="2495939"/>
          </a:xfrm>
        </p:spPr>
        <p:txBody>
          <a:bodyPr>
            <a:noAutofit/>
          </a:bodyPr>
          <a:lstStyle/>
          <a:p>
            <a:pPr lvl="2" algn="l"/>
            <a:r>
              <a:rPr lang="cs-CZ" sz="2400" dirty="0"/>
              <a:t>Vznik legendy </a:t>
            </a:r>
          </a:p>
          <a:p>
            <a:pPr lvl="2" algn="l"/>
            <a:r>
              <a:rPr lang="cs-CZ" sz="2400" dirty="0"/>
              <a:t>Umučení smyrenského biskupa sv. </a:t>
            </a:r>
            <a:r>
              <a:rPr lang="cs-CZ" sz="2400" dirty="0" err="1"/>
              <a:t>Polykarpa</a:t>
            </a:r>
            <a:r>
              <a:rPr lang="cs-CZ" sz="2400" dirty="0"/>
              <a:t> (156 n. l.)</a:t>
            </a:r>
          </a:p>
        </p:txBody>
      </p:sp>
    </p:spTree>
    <p:extLst>
      <p:ext uri="{BB962C8B-B14F-4D97-AF65-F5344CB8AC3E}">
        <p14:creationId xmlns:p14="http://schemas.microsoft.com/office/powerpoint/2010/main" val="264408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18AC8-3944-444B-A5E9-5D8F808D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57" y="415459"/>
            <a:ext cx="10515600" cy="1325563"/>
          </a:xfrm>
        </p:spPr>
        <p:txBody>
          <a:bodyPr/>
          <a:lstStyle/>
          <a:p>
            <a:r>
              <a:rPr lang="cs-CZ" b="1" dirty="0"/>
              <a:t>II. Světec a jeho vzor - Kristus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BB3A9-56CD-4619-AE56-3ACB57BD4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400" dirty="0"/>
              <a:t>Kristův život ve 4 evangeliích (Matoušovo, Markovo, Lukášovo, Janovo)</a:t>
            </a:r>
          </a:p>
          <a:p>
            <a:r>
              <a:rPr lang="cs-CZ" sz="4400" dirty="0"/>
              <a:t>Hrdina antické biografie X hrdina křesťanské  legendy</a:t>
            </a:r>
          </a:p>
          <a:p>
            <a:r>
              <a:rPr lang="cs-CZ" sz="4400" dirty="0"/>
              <a:t>Asketa, mučedník, světec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9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E7EF5-FF95-40FF-868B-EF2C8477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III. Legenda jako hagiografický text,</a:t>
            </a:r>
            <a:br>
              <a:rPr lang="cs-CZ" b="1" dirty="0"/>
            </a:br>
            <a:r>
              <a:rPr lang="cs-CZ" b="1" dirty="0" err="1"/>
              <a:t>legendistický</a:t>
            </a:r>
            <a:r>
              <a:rPr lang="cs-CZ" b="1" dirty="0"/>
              <a:t> diskurs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113AED-4580-4AA9-B909-4D74E1A9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41303"/>
          </a:xfrm>
        </p:spPr>
        <p:txBody>
          <a:bodyPr/>
          <a:lstStyle/>
          <a:p>
            <a:r>
              <a:rPr lang="cs-CZ" sz="2800" dirty="0"/>
              <a:t>Typologie „legendy o svatých“ podle různých hledisek: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legenda – vita (</a:t>
            </a:r>
            <a:r>
              <a:rPr lang="cs-CZ" sz="2800" i="1" dirty="0"/>
              <a:t>Život Konstantinův, Život Metodějův </a:t>
            </a:r>
            <a:r>
              <a:rPr lang="cs-CZ" sz="2800" dirty="0"/>
              <a:t>/9. stol./)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legenda panovnická– václavské legendy (10.-14. stol., pak i raný novověk, zejm. baroko)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kanonizační, translační aj.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legenda apokryfní (legenda o Jidášovi, poč. 14. stol.)</a:t>
            </a:r>
          </a:p>
          <a:p>
            <a:pPr marL="0" indent="0">
              <a:buNone/>
            </a:pPr>
            <a:r>
              <a:rPr lang="cs-CZ" dirty="0"/>
              <a:t> (další typy  - tematická šíře </a:t>
            </a:r>
            <a:r>
              <a:rPr lang="cs-CZ" dirty="0" err="1"/>
              <a:t>legendistického</a:t>
            </a:r>
            <a:r>
              <a:rPr lang="cs-CZ" dirty="0"/>
              <a:t> diskursu: např. posvátné pouti ä jejich legendy aj.)</a:t>
            </a:r>
          </a:p>
        </p:txBody>
      </p:sp>
    </p:spTree>
    <p:extLst>
      <p:ext uri="{BB962C8B-B14F-4D97-AF65-F5344CB8AC3E}">
        <p14:creationId xmlns:p14="http://schemas.microsoft.com/office/powerpoint/2010/main" val="7351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84DFB-3E93-4A92-8541-F5B54C8F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Sv. Václav – panovník a světec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9DAB0-BF32-49EF-ACFA-59F7428E2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16" y="1426128"/>
            <a:ext cx="9689284" cy="5293454"/>
          </a:xfrm>
        </p:spPr>
        <p:txBody>
          <a:bodyPr>
            <a:normAutofit/>
          </a:bodyPr>
          <a:lstStyle/>
          <a:p>
            <a:r>
              <a:rPr lang="cs-CZ" sz="2800" dirty="0"/>
              <a:t>Způsob narace    - růst svatosti panovníka, život jako cesta      </a:t>
            </a:r>
          </a:p>
          <a:p>
            <a:pPr marL="0" indent="0">
              <a:buNone/>
            </a:pPr>
            <a:r>
              <a:rPr lang="cs-CZ" sz="2800" dirty="0"/>
              <a:t>                                   ke svatosti </a:t>
            </a:r>
          </a:p>
          <a:p>
            <a:pPr marL="0" indent="0">
              <a:buNone/>
            </a:pPr>
            <a:r>
              <a:rPr lang="cs-CZ" sz="2800" dirty="0"/>
              <a:t>                                  </a:t>
            </a:r>
          </a:p>
          <a:p>
            <a:pPr marL="0" indent="0">
              <a:buNone/>
            </a:pPr>
            <a:r>
              <a:rPr lang="cs-CZ" sz="2800" dirty="0"/>
              <a:t>Topické motivy      - </a:t>
            </a:r>
            <a:r>
              <a:rPr lang="cs-CZ" sz="2800" dirty="0" err="1"/>
              <a:t>puer-senex</a:t>
            </a:r>
            <a:r>
              <a:rPr lang="cs-CZ" sz="2800" dirty="0"/>
              <a:t> (chlapec s moudrostí </a:t>
            </a:r>
          </a:p>
          <a:p>
            <a:pPr marL="0" indent="0">
              <a:buNone/>
            </a:pPr>
            <a:r>
              <a:rPr lang="cs-CZ" sz="2800" dirty="0"/>
              <a:t>                                dospělého)</a:t>
            </a:r>
          </a:p>
          <a:p>
            <a:pPr marL="0" indent="0">
              <a:buNone/>
            </a:pPr>
            <a:r>
              <a:rPr lang="cs-CZ" sz="2800" dirty="0"/>
              <a:t>                              - dobré skutky  </a:t>
            </a:r>
          </a:p>
          <a:p>
            <a:pPr marL="0" indent="0">
              <a:buNone/>
            </a:pPr>
            <a:r>
              <a:rPr lang="cs-CZ" sz="2800" dirty="0"/>
              <a:t>                              - zázraky za života i po smrti</a:t>
            </a:r>
          </a:p>
          <a:p>
            <a:pPr marL="0" indent="0">
              <a:buNone/>
            </a:pPr>
            <a:r>
              <a:rPr lang="cs-CZ" sz="2800" dirty="0"/>
              <a:t>                              - smrt jako druhé narození – zrození světce</a:t>
            </a:r>
          </a:p>
          <a:p>
            <a:pPr marL="0" indent="0">
              <a:buNone/>
            </a:pPr>
            <a:r>
              <a:rPr lang="cs-CZ" sz="2800" dirty="0"/>
              <a:t>  sv. Václav jako svatý panovník, </a:t>
            </a:r>
            <a:r>
              <a:rPr lang="cs-CZ" sz="2800" dirty="0" err="1"/>
              <a:t>ochránce,„dědic</a:t>
            </a:r>
            <a:r>
              <a:rPr lang="cs-CZ" sz="2800" dirty="0"/>
              <a:t> české země“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9942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BCEE1-8FE1-4C6A-A0A6-D788CD71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V. Legendy ve starší české literatuře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45F7BE-5550-4511-A6B7-61F3E564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287"/>
            <a:ext cx="10515600" cy="4734567"/>
          </a:xfrm>
        </p:spPr>
        <p:txBody>
          <a:bodyPr>
            <a:noAutofit/>
          </a:bodyPr>
          <a:lstStyle/>
          <a:p>
            <a:r>
              <a:rPr lang="cs-CZ" sz="2800" dirty="0"/>
              <a:t>staroslověnské - životy Konstantina a Metoděje, václavské</a:t>
            </a:r>
          </a:p>
          <a:p>
            <a:r>
              <a:rPr lang="cs-CZ" sz="2800" dirty="0"/>
              <a:t>latinské – zejm. václavské, </a:t>
            </a:r>
            <a:r>
              <a:rPr lang="cs-CZ" sz="2800" dirty="0" err="1"/>
              <a:t>ludmilské</a:t>
            </a:r>
            <a:r>
              <a:rPr lang="cs-CZ" sz="2800" dirty="0"/>
              <a:t>, vojtěšské, starší prokopské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české – poč. 14. stol. – částečně zachované zlomky cyklu s   </a:t>
            </a:r>
          </a:p>
          <a:p>
            <a:pPr marL="0" indent="0">
              <a:buNone/>
            </a:pPr>
            <a:r>
              <a:rPr lang="cs-CZ" sz="2800" dirty="0"/>
              <a:t>                                           tematikou Kristova života (o umučení,   </a:t>
            </a:r>
          </a:p>
          <a:p>
            <a:pPr marL="0" indent="0">
              <a:buNone/>
            </a:pPr>
            <a:r>
              <a:rPr lang="cs-CZ" sz="2800" dirty="0"/>
              <a:t>                                           o apoštolech, o seslání Ducha svatého,           </a:t>
            </a:r>
          </a:p>
          <a:p>
            <a:pPr marL="0" indent="0">
              <a:buNone/>
            </a:pPr>
            <a:r>
              <a:rPr lang="cs-CZ" sz="2800" dirty="0"/>
              <a:t>                                           o nanebevstoupení, o Panně Marii)</a:t>
            </a:r>
          </a:p>
          <a:p>
            <a:pPr marL="0" indent="0">
              <a:buNone/>
            </a:pPr>
            <a:r>
              <a:rPr lang="cs-CZ" sz="2800" dirty="0"/>
              <a:t>                                          - apokryfní (o Pilátovi, o Jidášovi)</a:t>
            </a:r>
          </a:p>
        </p:txBody>
      </p:sp>
    </p:spTree>
    <p:extLst>
      <p:ext uri="{BB962C8B-B14F-4D97-AF65-F5344CB8AC3E}">
        <p14:creationId xmlns:p14="http://schemas.microsoft.com/office/powerpoint/2010/main" val="304634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319B7-07D0-410C-AF09-1512FB0F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9C07D-1206-4273-9F98-91B714918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67" y="1014852"/>
            <a:ext cx="10414233" cy="5766119"/>
          </a:xfrm>
        </p:spPr>
        <p:txBody>
          <a:bodyPr>
            <a:normAutofit fontScale="92500"/>
          </a:bodyPr>
          <a:lstStyle/>
          <a:p>
            <a:r>
              <a:rPr lang="cs-CZ" sz="3600" dirty="0"/>
              <a:t>Tzv. mladší vrstva českých – 30. léta 14. stol. – legenda o Ježíšově dětství, o Adamovi a Evě, o sv. Jiří aj.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dirty="0"/>
              <a:t> vrcholné české veršované texty 14. stol. </a:t>
            </a:r>
          </a:p>
          <a:p>
            <a:pPr marL="0" indent="0">
              <a:buNone/>
            </a:pPr>
            <a:r>
              <a:rPr lang="cs-CZ" sz="3600" dirty="0"/>
              <a:t>   – legenda o sv. Prokopu</a:t>
            </a:r>
          </a:p>
          <a:p>
            <a:pPr marL="0" indent="0">
              <a:buNone/>
            </a:pPr>
            <a:r>
              <a:rPr lang="cs-CZ" sz="3600" dirty="0"/>
              <a:t>   -  legenda o sv. Kateřině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dirty="0"/>
              <a:t>próza – Život Krista Pána</a:t>
            </a:r>
          </a:p>
          <a:p>
            <a:pPr marL="0" indent="0">
              <a:buNone/>
            </a:pPr>
            <a:r>
              <a:rPr lang="cs-CZ" sz="3600" dirty="0"/>
              <a:t>              - O sv. Jeronýmovi </a:t>
            </a:r>
            <a:r>
              <a:rPr lang="cs-CZ" sz="3600" dirty="0" err="1"/>
              <a:t>kněhy</a:t>
            </a:r>
            <a:r>
              <a:rPr lang="cs-CZ" sz="3600" dirty="0"/>
              <a:t> troje (a další)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1440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92212-5954-4DFE-9489-A3DC5121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VI. </a:t>
            </a:r>
            <a:r>
              <a:rPr lang="cs-CZ" b="1" dirty="0" err="1"/>
              <a:t>Legendistické</a:t>
            </a:r>
            <a:r>
              <a:rPr lang="cs-CZ" b="1" dirty="0"/>
              <a:t> sbírky a jejich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8DFB7-F75E-4FC5-8B50-800DC6739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dirty="0"/>
              <a:t>Od raného středověku (</a:t>
            </a:r>
            <a:r>
              <a:rPr lang="cs-CZ" sz="3200" dirty="0" err="1"/>
              <a:t>Eusebius</a:t>
            </a:r>
            <a:r>
              <a:rPr lang="cs-CZ" sz="3200" dirty="0"/>
              <a:t> z </a:t>
            </a:r>
            <a:r>
              <a:rPr lang="cs-CZ" sz="3200" dirty="0" err="1"/>
              <a:t>Caesareie</a:t>
            </a:r>
            <a:r>
              <a:rPr lang="cs-CZ" sz="3200" dirty="0"/>
              <a:t>: Akta svatých mučedníků, 3./4. stol., </a:t>
            </a:r>
            <a:r>
              <a:rPr lang="cs-CZ" sz="3200" dirty="0" err="1"/>
              <a:t>ztrac</a:t>
            </a:r>
            <a:r>
              <a:rPr lang="cs-CZ" sz="3200" dirty="0"/>
              <a:t>.)</a:t>
            </a:r>
          </a:p>
          <a:p>
            <a:r>
              <a:rPr lang="cs-CZ" sz="3200" dirty="0"/>
              <a:t>Životy svatých otců  (Vitae </a:t>
            </a:r>
            <a:r>
              <a:rPr lang="cs-CZ" sz="3200" dirty="0" err="1"/>
              <a:t>patrum</a:t>
            </a:r>
            <a:r>
              <a:rPr lang="cs-CZ" sz="3200" dirty="0"/>
              <a:t>)</a:t>
            </a:r>
          </a:p>
          <a:p>
            <a:r>
              <a:rPr lang="cs-CZ" sz="3200" dirty="0"/>
              <a:t>Nejznámější: </a:t>
            </a:r>
            <a:r>
              <a:rPr lang="cs-CZ" sz="3200" b="1" dirty="0"/>
              <a:t>Legenda </a:t>
            </a:r>
            <a:r>
              <a:rPr lang="cs-CZ" sz="3200" b="1" dirty="0" err="1"/>
              <a:t>aurea</a:t>
            </a:r>
            <a:r>
              <a:rPr lang="cs-CZ" sz="3200" b="1" dirty="0"/>
              <a:t> </a:t>
            </a:r>
            <a:r>
              <a:rPr lang="cs-CZ" sz="3200" dirty="0"/>
              <a:t>(Legenda zlatá) </a:t>
            </a:r>
            <a:r>
              <a:rPr lang="cs-CZ" sz="3200" b="1" dirty="0" err="1"/>
              <a:t>Iacoba</a:t>
            </a:r>
            <a:r>
              <a:rPr lang="cs-CZ" sz="3200" b="1" dirty="0"/>
              <a:t> de </a:t>
            </a:r>
            <a:r>
              <a:rPr lang="cs-CZ" sz="3200" b="1" dirty="0" err="1"/>
              <a:t>Voragine</a:t>
            </a:r>
            <a:r>
              <a:rPr lang="cs-CZ" sz="3200" dirty="0"/>
              <a:t> (13. stol.), proslulá v celé Evropě</a:t>
            </a:r>
            <a:r>
              <a:rPr lang="cs-CZ" sz="3200"/>
              <a:t>, 1000 </a:t>
            </a:r>
            <a:r>
              <a:rPr lang="cs-CZ" sz="3200" dirty="0"/>
              <a:t>rkp.</a:t>
            </a:r>
          </a:p>
          <a:p>
            <a:r>
              <a:rPr lang="cs-CZ" sz="3200" dirty="0"/>
              <a:t>Staročeský Pasionál – překlad LA, doplněn o legendy o českých světcích (2. pol. 14. stol.)</a:t>
            </a:r>
          </a:p>
        </p:txBody>
      </p:sp>
    </p:spTree>
    <p:extLst>
      <p:ext uri="{BB962C8B-B14F-4D97-AF65-F5344CB8AC3E}">
        <p14:creationId xmlns:p14="http://schemas.microsoft.com/office/powerpoint/2010/main" val="314756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214D6-FFAB-45AA-8411-C79097F3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02" y="685800"/>
            <a:ext cx="11398898" cy="1485900"/>
          </a:xfrm>
        </p:spPr>
        <p:txBody>
          <a:bodyPr>
            <a:normAutofit/>
          </a:bodyPr>
          <a:lstStyle/>
          <a:p>
            <a:r>
              <a:rPr lang="cs-CZ" sz="3200" b="1" dirty="0"/>
              <a:t>VII. Vývoj úcty ke svatým a jeho význam pro kulturu středověku</a:t>
            </a:r>
            <a:br>
              <a:rPr lang="cs-CZ" sz="3200" b="1" dirty="0"/>
            </a:br>
            <a:r>
              <a:rPr lang="cs-CZ" sz="2400" dirty="0"/>
              <a:t>Vyšehradský kodex- korunovační evangelistář Vratislava II., 11. stol.</a:t>
            </a:r>
          </a:p>
        </p:txBody>
      </p:sp>
      <p:pic>
        <p:nvPicPr>
          <p:cNvPr id="3" name="Zástupný obsah 1">
            <a:extLst>
              <a:ext uri="{FF2B5EF4-FFF2-40B4-BE49-F238E27FC236}">
                <a16:creationId xmlns:a16="http://schemas.microsoft.com/office/drawing/2014/main" id="{0BA86F66-11E8-4A1B-A388-06B4CDA6F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39" y="1774895"/>
            <a:ext cx="3946849" cy="52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0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CB191-93E8-4E19-8517-983EC2FE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Kodex vyšehradský – Wikipedie">
            <a:extLst>
              <a:ext uri="{FF2B5EF4-FFF2-40B4-BE49-F238E27FC236}">
                <a16:creationId xmlns:a16="http://schemas.microsoft.com/office/drawing/2014/main" id="{75BD65D1-4CBD-4358-86CD-B482129C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2938"/>
            <a:ext cx="38100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03170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335</TotalTime>
  <Words>460</Words>
  <Application>Microsoft Office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Franklin Gothic Book</vt:lpstr>
      <vt:lpstr>Oříznutí</vt:lpstr>
      <vt:lpstr>Středověká legenda</vt:lpstr>
      <vt:lpstr>II. Světec a jeho vzor - Kristus</vt:lpstr>
      <vt:lpstr>III. Legenda jako hagiografický text, legendistický diskurs</vt:lpstr>
      <vt:lpstr>IV. Sv. Václav – panovník a světec</vt:lpstr>
      <vt:lpstr>V. Legendy ve starší české literatuře</vt:lpstr>
      <vt:lpstr>Prezentace aplikace PowerPoint</vt:lpstr>
      <vt:lpstr>VI. Legendistické sbírky a jejich funkce</vt:lpstr>
      <vt:lpstr>VII. Vývoj úcty ke svatým a jeho význam pro kulturu středověku Vyšehradský kodex- korunovační evangelistář Vratislava II., 11. stol.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Specifičnost starší české literatury</dc:title>
  <dc:creator>Hana Bočková</dc:creator>
  <cp:lastModifiedBy>Hana Bočková</cp:lastModifiedBy>
  <cp:revision>21</cp:revision>
  <dcterms:created xsi:type="dcterms:W3CDTF">2019-09-05T10:18:34Z</dcterms:created>
  <dcterms:modified xsi:type="dcterms:W3CDTF">2020-10-14T09:23:06Z</dcterms:modified>
</cp:coreProperties>
</file>