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1" r:id="rId3"/>
    <p:sldId id="270" r:id="rId4"/>
    <p:sldId id="282" r:id="rId5"/>
    <p:sldId id="279" r:id="rId6"/>
    <p:sldId id="283" r:id="rId7"/>
    <p:sldId id="280" r:id="rId8"/>
    <p:sldId id="277" r:id="rId9"/>
    <p:sldId id="259" r:id="rId10"/>
    <p:sldId id="286" r:id="rId11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59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077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15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0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81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674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72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095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50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01E7-FC69-44C0-BA57-9C61FCFDB857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89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F01E7-FC69-44C0-BA57-9C61FCFDB857}" type="datetimeFigureOut">
              <a:rPr lang="cs-CZ" smtClean="0"/>
              <a:t>26.10.2020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9B1C8-43F7-4AEE-94C8-C4C7C00D7F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93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Transkripce: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361079"/>
              </p:ext>
            </p:extLst>
          </p:nvPr>
        </p:nvGraphicFramePr>
        <p:xfrm>
          <a:off x="1024124" y="1690688"/>
          <a:ext cx="10329676" cy="4438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967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bje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ʒi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5901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̝eks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ˈɁ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nexo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Ɉil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ˈɁ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azijske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baŋki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vipi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to/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vipito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pi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ːvo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tata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ft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͡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ʃera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mluvil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ˈ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zmilanem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609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63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doma: hiátové konsonanty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89915"/>
              </p:ext>
            </p:extLst>
          </p:nvPr>
        </p:nvGraphicFramePr>
        <p:xfrm>
          <a:off x="1136095" y="1690688"/>
          <a:ext cx="10329684" cy="5707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359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676454">
                  <a:extLst>
                    <a:ext uri="{9D8B030D-6E8A-4147-A177-3AD203B41FA5}">
                      <a16:colId xmlns:a16="http://schemas.microsoft.com/office/drawing/2014/main" val="586900193"/>
                    </a:ext>
                  </a:extLst>
                </a:gridCol>
                <a:gridCol w="1660849">
                  <a:extLst>
                    <a:ext uri="{9D8B030D-6E8A-4147-A177-3AD203B41FA5}">
                      <a16:colId xmlns:a16="http://schemas.microsoft.com/office/drawing/2014/main" val="4212084771"/>
                    </a:ext>
                  </a:extLst>
                </a:gridCol>
                <a:gridCol w="1736099">
                  <a:extLst>
                    <a:ext uri="{9D8B030D-6E8A-4147-A177-3AD203B41FA5}">
                      <a16:colId xmlns:a16="http://schemas.microsoft.com/office/drawing/2014/main" val="2168359292"/>
                    </a:ext>
                  </a:extLst>
                </a:gridCol>
                <a:gridCol w="1678905">
                  <a:extLst>
                    <a:ext uri="{9D8B030D-6E8A-4147-A177-3AD203B41FA5}">
                      <a16:colId xmlns:a16="http://schemas.microsoft.com/office/drawing/2014/main" val="1703471909"/>
                    </a:ext>
                  </a:extLst>
                </a:gridCol>
                <a:gridCol w="949237">
                  <a:extLst>
                    <a:ext uri="{9D8B030D-6E8A-4147-A177-3AD203B41FA5}">
                      <a16:colId xmlns:a16="http://schemas.microsoft.com/office/drawing/2014/main" val="3971227828"/>
                    </a:ext>
                  </a:extLst>
                </a:gridCol>
                <a:gridCol w="1283590">
                  <a:extLst>
                    <a:ext uri="{9D8B030D-6E8A-4147-A177-3AD203B41FA5}">
                      <a16:colId xmlns:a16="http://schemas.microsoft.com/office/drawing/2014/main" val="4176007750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248919800"/>
                    </a:ext>
                  </a:extLst>
                </a:gridCol>
              </a:tblGrid>
              <a:tr h="455889">
                <a:tc rowSpan="2" gridSpan="7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základě uvedených příkladů definujte pravidla pro distribuci hiátových C v češtině, tj.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Použijte formalizaci ve formátu: hláska / kontext</a:t>
                      </a:r>
                    </a:p>
                    <a:p>
                      <a:pPr marL="457200" marR="0" lvl="0" indent="-4572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Vztah mezi hiátovým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jeho kontextem lze vyjádřit pomocí rysů a/nebo elementů. Jak?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0">
                <a:tc gridSpan="7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8957756"/>
                  </a:ext>
                </a:extLst>
              </a:tr>
              <a:tr h="48103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62327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093508"/>
                  </a:ext>
                </a:extLst>
              </a:tr>
              <a:tr h="49349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kakao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neakademický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7911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812581"/>
                  </a:ext>
                </a:extLst>
              </a:tr>
              <a:tr h="500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kakaa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přeinstalovat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540758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kakau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duím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vyexpedovat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310900"/>
                  </a:ext>
                </a:extLst>
              </a:tr>
              <a:tr h="49072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5631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261233"/>
                  </a:ext>
                </a:extLst>
              </a:tr>
              <a:tr h="4921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ideje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rádiem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videem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kakaem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duech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protiinflační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734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944317"/>
                  </a:ext>
                </a:extLst>
              </a:tr>
              <a:tr h="49349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idejí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kakaí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duích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přiobléknout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4498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04873"/>
                  </a:ext>
                </a:extLst>
              </a:tr>
              <a:tr h="500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332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28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distribucí, fonémy a alofony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380138"/>
              </p:ext>
            </p:extLst>
          </p:nvPr>
        </p:nvGraphicFramePr>
        <p:xfrm>
          <a:off x="970547" y="1892808"/>
          <a:ext cx="10383262" cy="464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408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67852">
                  <a:extLst>
                    <a:ext uri="{9D8B030D-6E8A-4147-A177-3AD203B41FA5}">
                      <a16:colId xmlns:a16="http://schemas.microsoft.com/office/drawing/2014/main" val="2196589217"/>
                    </a:ext>
                  </a:extLst>
                </a:gridCol>
                <a:gridCol w="1090863">
                  <a:extLst>
                    <a:ext uri="{9D8B030D-6E8A-4147-A177-3AD203B41FA5}">
                      <a16:colId xmlns:a16="http://schemas.microsoft.com/office/drawing/2014/main" val="252370841"/>
                    </a:ext>
                  </a:extLst>
                </a:gridCol>
                <a:gridCol w="2786514">
                  <a:extLst>
                    <a:ext uri="{9D8B030D-6E8A-4147-A177-3AD203B41FA5}">
                      <a16:colId xmlns:a16="http://schemas.microsoft.com/office/drawing/2014/main" val="3650348558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5065839"/>
                    </a:ext>
                  </a:extLst>
                </a:gridCol>
                <a:gridCol w="818147">
                  <a:extLst>
                    <a:ext uri="{9D8B030D-6E8A-4147-A177-3AD203B41FA5}">
                      <a16:colId xmlns:a16="http://schemas.microsoft.com/office/drawing/2014/main" val="1067391168"/>
                    </a:ext>
                  </a:extLst>
                </a:gridCol>
                <a:gridCol w="3364841">
                  <a:extLst>
                    <a:ext uri="{9D8B030D-6E8A-4147-A177-3AD203B41FA5}">
                      <a16:colId xmlns:a16="http://schemas.microsoft.com/office/drawing/2014/main" val="403719526"/>
                    </a:ext>
                  </a:extLst>
                </a:gridCol>
              </a:tblGrid>
              <a:tr h="671622">
                <a:tc gridSpan="7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hláskový inventář češtiny obsahuje celkem 5 nazálních konsonantů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jejich distribuce ale není rovnocenná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294021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or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ɱ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ɱ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a, tra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ɱ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aj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490106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emá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ŋ</a:t>
                      </a:r>
                      <a:r>
                        <a:rPr lang="cs-CZ" sz="2800" b="0" i="0" dirty="0">
                          <a:solidFill>
                            <a:srgbClr val="92D05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a, ta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ŋ</a:t>
                      </a:r>
                      <a:r>
                        <a:rPr lang="cs-CZ" sz="2800" b="0" i="0" dirty="0">
                          <a:solidFill>
                            <a:srgbClr val="92D05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en-US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mela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rgbClr val="92D05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olik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9790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emá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6843068"/>
                  </a:ext>
                </a:extLst>
              </a:tr>
              <a:tr h="67162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800" b="1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voln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á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distribuce, minimální páry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fonémy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áza</a:t>
                      </a:r>
                      <a:r>
                        <a:rPr lang="en-US" sz="2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á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distribuce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 alofony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094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54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202489"/>
              </p:ext>
            </p:extLst>
          </p:nvPr>
        </p:nvGraphicFramePr>
        <p:xfrm>
          <a:off x="1024128" y="1892808"/>
          <a:ext cx="10329680" cy="4498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511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443790">
                  <a:extLst>
                    <a:ext uri="{9D8B030D-6E8A-4147-A177-3AD203B41FA5}">
                      <a16:colId xmlns:a16="http://schemas.microsoft.com/office/drawing/2014/main" val="3958490511"/>
                    </a:ext>
                  </a:extLst>
                </a:gridCol>
                <a:gridCol w="1716505">
                  <a:extLst>
                    <a:ext uri="{9D8B030D-6E8A-4147-A177-3AD203B41FA5}">
                      <a16:colId xmlns:a16="http://schemas.microsoft.com/office/drawing/2014/main" val="480571196"/>
                    </a:ext>
                  </a:extLst>
                </a:gridCol>
                <a:gridCol w="1467852">
                  <a:extLst>
                    <a:ext uri="{9D8B030D-6E8A-4147-A177-3AD203B41FA5}">
                      <a16:colId xmlns:a16="http://schemas.microsoft.com/office/drawing/2014/main" val="2727733607"/>
                    </a:ext>
                  </a:extLst>
                </a:gridCol>
                <a:gridCol w="1560668">
                  <a:extLst>
                    <a:ext uri="{9D8B030D-6E8A-4147-A177-3AD203B41FA5}">
                      <a16:colId xmlns:a16="http://schemas.microsoft.com/office/drawing/2014/main" val="401641020"/>
                    </a:ext>
                  </a:extLst>
                </a:gridCol>
                <a:gridCol w="1114541">
                  <a:extLst>
                    <a:ext uri="{9D8B030D-6E8A-4147-A177-3AD203B41FA5}">
                      <a16:colId xmlns:a16="http://schemas.microsoft.com/office/drawing/2014/main" val="129045317"/>
                    </a:ext>
                  </a:extLst>
                </a:gridCol>
                <a:gridCol w="1291210">
                  <a:extLst>
                    <a:ext uri="{9D8B030D-6E8A-4147-A177-3AD203B41FA5}">
                      <a16:colId xmlns:a16="http://schemas.microsoft.com/office/drawing/2014/main" val="2503616348"/>
                    </a:ext>
                  </a:extLst>
                </a:gridCol>
              </a:tblGrid>
              <a:tr h="586143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Dokažte, že likvidy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[r l]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 v češtině status fonémů.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861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962313"/>
                  </a:ext>
                </a:extLst>
              </a:tr>
              <a:tr h="586143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Je vztah mezi krátkými a dlouhými vokály v češtině fonémický nebo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alofonický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3353744"/>
                  </a:ext>
                </a:extLst>
              </a:tr>
              <a:tr h="5861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584621"/>
                  </a:ext>
                </a:extLst>
              </a:tr>
              <a:tr h="5861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9107989"/>
                  </a:ext>
                </a:extLst>
              </a:tr>
              <a:tr h="5861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610096"/>
                  </a:ext>
                </a:extLst>
              </a:tr>
              <a:tr h="5861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215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18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/</a:t>
            </a:r>
            <a:r>
              <a:rPr lang="en-GB" dirty="0"/>
              <a:t>F</a:t>
            </a:r>
            <a:r>
              <a:rPr lang="cs-CZ" dirty="0" err="1"/>
              <a:t>oném</a:t>
            </a:r>
            <a:r>
              <a:rPr lang="cs-CZ" dirty="0"/>
              <a:t>/</a:t>
            </a:r>
            <a:r>
              <a:rPr lang="en-GB" dirty="0"/>
              <a:t> </a:t>
            </a:r>
            <a:r>
              <a:rPr lang="cs-CZ" dirty="0"/>
              <a:t>:</a:t>
            </a:r>
            <a:r>
              <a:rPr lang="en-GB" dirty="0"/>
              <a:t> [</a:t>
            </a:r>
            <a:r>
              <a:rPr lang="en-GB" dirty="0" err="1"/>
              <a:t>alofon</a:t>
            </a:r>
            <a:r>
              <a:rPr lang="cs-CZ" dirty="0"/>
              <a:t>(y)</a:t>
            </a:r>
            <a:r>
              <a:rPr lang="en-US" dirty="0"/>
              <a:t>]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097374"/>
              </p:ext>
            </p:extLst>
          </p:nvPr>
        </p:nvGraphicFramePr>
        <p:xfrm>
          <a:off x="970547" y="1892808"/>
          <a:ext cx="10383262" cy="4339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427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50232">
                  <a:extLst>
                    <a:ext uri="{9D8B030D-6E8A-4147-A177-3AD203B41FA5}">
                      <a16:colId xmlns:a16="http://schemas.microsoft.com/office/drawing/2014/main" val="2196589217"/>
                    </a:ext>
                  </a:extLst>
                </a:gridCol>
                <a:gridCol w="1374808">
                  <a:extLst>
                    <a:ext uri="{9D8B030D-6E8A-4147-A177-3AD203B41FA5}">
                      <a16:colId xmlns:a16="http://schemas.microsoft.com/office/drawing/2014/main" val="252370841"/>
                    </a:ext>
                  </a:extLst>
                </a:gridCol>
                <a:gridCol w="4243948">
                  <a:extLst>
                    <a:ext uri="{9D8B030D-6E8A-4147-A177-3AD203B41FA5}">
                      <a16:colId xmlns:a16="http://schemas.microsoft.com/office/drawing/2014/main" val="5065839"/>
                    </a:ext>
                  </a:extLst>
                </a:gridCol>
              </a:tblGrid>
              <a:tr h="671622">
                <a:tc gridSpan="4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alveolární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alternuje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s vel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árním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které je vázáno na velární kontext: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716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br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~ bra[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294021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zvo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~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zno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 alofony fonému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/n/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490106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oučký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~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 základní alofon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 kontextově podmíněný alofon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9790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zastá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~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zastá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kyně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6843068"/>
                  </a:ext>
                </a:extLst>
              </a:tr>
              <a:tr h="6716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094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24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Generalizace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216293"/>
              </p:ext>
            </p:extLst>
          </p:nvPr>
        </p:nvGraphicFramePr>
        <p:xfrm>
          <a:off x="1024128" y="1892808"/>
          <a:ext cx="10329682" cy="4571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053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838131">
                  <a:extLst>
                    <a:ext uri="{9D8B030D-6E8A-4147-A177-3AD203B41FA5}">
                      <a16:colId xmlns:a16="http://schemas.microsoft.com/office/drawing/2014/main" val="3486965798"/>
                    </a:ext>
                  </a:extLst>
                </a:gridCol>
                <a:gridCol w="877077">
                  <a:extLst>
                    <a:ext uri="{9D8B030D-6E8A-4147-A177-3AD203B41FA5}">
                      <a16:colId xmlns:a16="http://schemas.microsoft.com/office/drawing/2014/main" val="257139932"/>
                    </a:ext>
                  </a:extLst>
                </a:gridCol>
                <a:gridCol w="1138620">
                  <a:extLst>
                    <a:ext uri="{9D8B030D-6E8A-4147-A177-3AD203B41FA5}">
                      <a16:colId xmlns:a16="http://schemas.microsoft.com/office/drawing/2014/main" val="1900847930"/>
                    </a:ext>
                  </a:extLst>
                </a:gridCol>
                <a:gridCol w="540892">
                  <a:extLst>
                    <a:ext uri="{9D8B030D-6E8A-4147-A177-3AD203B41FA5}">
                      <a16:colId xmlns:a16="http://schemas.microsoft.com/office/drawing/2014/main" val="3663307321"/>
                    </a:ext>
                  </a:extLst>
                </a:gridCol>
                <a:gridCol w="1735493">
                  <a:extLst>
                    <a:ext uri="{9D8B030D-6E8A-4147-A177-3AD203B41FA5}">
                      <a16:colId xmlns:a16="http://schemas.microsoft.com/office/drawing/2014/main" val="1258448072"/>
                    </a:ext>
                  </a:extLst>
                </a:gridCol>
                <a:gridCol w="1642188">
                  <a:extLst>
                    <a:ext uri="{9D8B030D-6E8A-4147-A177-3AD203B41FA5}">
                      <a16:colId xmlns:a16="http://schemas.microsoft.com/office/drawing/2014/main" val="1396337731"/>
                    </a:ext>
                  </a:extLst>
                </a:gridCol>
                <a:gridCol w="1215788">
                  <a:extLst>
                    <a:ext uri="{9D8B030D-6E8A-4147-A177-3AD203B41FA5}">
                      <a16:colId xmlns:a16="http://schemas.microsoft.com/office/drawing/2014/main" val="2565682773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248919800"/>
                    </a:ext>
                  </a:extLst>
                </a:gridCol>
              </a:tblGrid>
              <a:tr h="512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/__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g x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elsewhere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velární nazála,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g x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= velární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obstruenty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8957756"/>
                  </a:ext>
                </a:extLst>
              </a:tr>
              <a:tr h="512875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093508"/>
                  </a:ext>
                </a:extLst>
              </a:tr>
              <a:tr h="512875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velární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/__ 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velární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zadní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/__ 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zadní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/__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812581"/>
                  </a:ext>
                </a:extLst>
              </a:tr>
              <a:tr h="512875">
                <a:tc gridSpan="4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563194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261233"/>
                  </a:ext>
                </a:extLst>
              </a:tr>
              <a:tr h="512875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944317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04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25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Problém: absence alternací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0897"/>
              </p:ext>
            </p:extLst>
          </p:nvPr>
        </p:nvGraphicFramePr>
        <p:xfrm>
          <a:off x="970547" y="1892808"/>
          <a:ext cx="10383262" cy="4029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427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45432">
                  <a:extLst>
                    <a:ext uri="{9D8B030D-6E8A-4147-A177-3AD203B41FA5}">
                      <a16:colId xmlns:a16="http://schemas.microsoft.com/office/drawing/2014/main" val="2196589217"/>
                    </a:ext>
                  </a:extLst>
                </a:gridCol>
                <a:gridCol w="1679608">
                  <a:extLst>
                    <a:ext uri="{9D8B030D-6E8A-4147-A177-3AD203B41FA5}">
                      <a16:colId xmlns:a16="http://schemas.microsoft.com/office/drawing/2014/main" val="252370841"/>
                    </a:ext>
                  </a:extLst>
                </a:gridCol>
                <a:gridCol w="4243948">
                  <a:extLst>
                    <a:ext uri="{9D8B030D-6E8A-4147-A177-3AD203B41FA5}">
                      <a16:colId xmlns:a16="http://schemas.microsoft.com/office/drawing/2014/main" val="5065839"/>
                    </a:ext>
                  </a:extLst>
                </a:gridCol>
              </a:tblGrid>
              <a:tr h="67162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6716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ɱ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vaj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(?? tra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294021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triu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ɱ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]f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??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ɱ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 alofony fonému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/m/</a:t>
                      </a: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490106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ɱ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]fa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9790"/>
                  </a:ext>
                </a:extLst>
              </a:tr>
              <a:tr h="6716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ɱ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]fa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tický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6843068"/>
                  </a:ext>
                </a:extLst>
              </a:tr>
              <a:tr h="67162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094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271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Problém: alternace morfémů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865799"/>
              </p:ext>
            </p:extLst>
          </p:nvPr>
        </p:nvGraphicFramePr>
        <p:xfrm>
          <a:off x="1024128" y="1892808"/>
          <a:ext cx="10329680" cy="6081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3436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34360">
                  <a:extLst>
                    <a:ext uri="{9D8B030D-6E8A-4147-A177-3AD203B41FA5}">
                      <a16:colId xmlns:a16="http://schemas.microsoft.com/office/drawing/2014/main" val="2827530525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248919800"/>
                    </a:ext>
                  </a:extLst>
                </a:gridCol>
              </a:tblGrid>
              <a:tr h="427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královici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sě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sebrach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zmeška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kmetóm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jíti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die apo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tol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Galat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Pilátovi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Betlém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sě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blížiech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vloži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je v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včelám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manželství ji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přěml</a:t>
                      </a: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ví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věčné paměti Boží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0535333"/>
                  </a:ext>
                </a:extLst>
              </a:tr>
              <a:tr h="1709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812581"/>
                  </a:ext>
                </a:extLst>
              </a:tr>
              <a:tr h="3419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984124"/>
                  </a:ext>
                </a:extLst>
              </a:tr>
              <a:tr h="2564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 / _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g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 / _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b v f 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563194"/>
                  </a:ext>
                </a:extLst>
              </a:tr>
              <a:tr h="2564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059415"/>
                  </a:ext>
                </a:extLst>
              </a:tr>
              <a:tr h="3419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</a:t>
                      </a:r>
                      <a:r>
                        <a:rPr lang="cs-CZ" sz="2800" b="0" i="0" dirty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ární</a:t>
                      </a:r>
                      <a:r>
                        <a:rPr lang="cs-CZ" sz="2800" b="0" i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/zadní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800" b="0" i="0" dirty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labiální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_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velární/zadní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nebo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labiální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</a:t>
                      </a:r>
                      <a:r>
                        <a:rPr lang="cs-CZ" sz="2800" b="0" i="0" baseline="0" dirty="0">
                          <a:solidFill>
                            <a:srgbClr val="FFC000"/>
                          </a:solidFill>
                          <a:effectLst/>
                          <a:highlight>
                            <a:srgbClr val="800080"/>
                          </a:highligh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/ _  </a:t>
                      </a:r>
                      <a:r>
                        <a:rPr lang="cs-CZ" sz="2800" b="0" i="0" baseline="0" dirty="0">
                          <a:solidFill>
                            <a:srgbClr val="FFC000"/>
                          </a:solidFill>
                          <a:effectLst/>
                          <a:highlight>
                            <a:srgbClr val="800080"/>
                          </a:highligh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  <a:endParaRPr lang="cs-CZ" sz="2800" b="0" i="0" dirty="0">
                        <a:solidFill>
                          <a:srgbClr val="FFC000"/>
                        </a:solidFill>
                        <a:effectLst/>
                        <a:highlight>
                          <a:srgbClr val="800080"/>
                        </a:highligh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261233"/>
                  </a:ext>
                </a:extLst>
              </a:tr>
              <a:tr h="17095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161026"/>
                  </a:ext>
                </a:extLst>
              </a:tr>
              <a:tr h="42739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94431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905478"/>
                  </a:ext>
                </a:extLst>
              </a:tr>
              <a:tr h="51287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04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5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2: formy imperativu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69523"/>
              </p:ext>
            </p:extLst>
          </p:nvPr>
        </p:nvGraphicFramePr>
        <p:xfrm>
          <a:off x="970547" y="1892808"/>
          <a:ext cx="10383262" cy="4335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115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161151">
                  <a:extLst>
                    <a:ext uri="{9D8B030D-6E8A-4147-A177-3AD203B41FA5}">
                      <a16:colId xmlns:a16="http://schemas.microsoft.com/office/drawing/2014/main" val="3342206723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248919800"/>
                    </a:ext>
                  </a:extLst>
                </a:gridCol>
              </a:tblGrid>
              <a:tr h="51287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následujících větách je imperativ pro 2. os.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vyjádřen 2 různými způsoby. Definujte jejich fonologickou distribuci.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73268">
                <a:tc gridSpan="2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8957756"/>
                  </a:ext>
                </a:extLst>
              </a:tr>
              <a:tr h="43960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99555"/>
                  </a:ext>
                </a:extLst>
              </a:tr>
              <a:tr h="14653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093508"/>
                  </a:ext>
                </a:extLst>
              </a:tr>
              <a:tr h="36633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Nespadni dolů!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Nehas, co tě nepálí!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981252"/>
                  </a:ext>
                </a:extLst>
              </a:tr>
              <a:tr h="21980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3812581"/>
                  </a:ext>
                </a:extLst>
              </a:tr>
              <a:tr h="29307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Příště sem už nejezdi!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Hned utři to nádobí!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263752"/>
                  </a:ext>
                </a:extLst>
              </a:tr>
              <a:tr h="29307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563194"/>
                  </a:ext>
                </a:extLst>
              </a:tr>
              <a:tr h="21980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Slez dolů!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Připal mi cigáro!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182428"/>
                  </a:ext>
                </a:extLst>
              </a:tr>
              <a:tr h="36633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261233"/>
                  </a:ext>
                </a:extLst>
              </a:tr>
              <a:tr h="14653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Radši to nečti!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Běž pryč!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240254"/>
                  </a:ext>
                </a:extLst>
              </a:tr>
              <a:tr h="43960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94431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Běž domů!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Zalov v paměti, třeba si vzpomeneš!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845041"/>
                  </a:ext>
                </a:extLst>
              </a:tr>
              <a:tr h="51287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04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51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Imperativ: generalizace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36549"/>
              </p:ext>
            </p:extLst>
          </p:nvPr>
        </p:nvGraphicFramePr>
        <p:xfrm>
          <a:off x="1024128" y="1892808"/>
          <a:ext cx="10329677" cy="410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513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40569">
                  <a:extLst>
                    <a:ext uri="{9D8B030D-6E8A-4147-A177-3AD203B41FA5}">
                      <a16:colId xmlns:a16="http://schemas.microsoft.com/office/drawing/2014/main" val="976124626"/>
                    </a:ext>
                  </a:extLst>
                </a:gridCol>
                <a:gridCol w="2640748">
                  <a:extLst>
                    <a:ext uri="{9D8B030D-6E8A-4147-A177-3AD203B41FA5}">
                      <a16:colId xmlns:a16="http://schemas.microsoft.com/office/drawing/2014/main" val="1697792482"/>
                    </a:ext>
                  </a:extLst>
                </a:gridCol>
                <a:gridCol w="3443225">
                  <a:extLst>
                    <a:ext uri="{9D8B030D-6E8A-4147-A177-3AD203B41FA5}">
                      <a16:colId xmlns:a16="http://schemas.microsoft.com/office/drawing/2014/main" val="4242896526"/>
                    </a:ext>
                  </a:extLst>
                </a:gridCol>
              </a:tblGrid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2sg Imperativ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/ CC_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324821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VC_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0511405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8497043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přemíst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pusť-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netřešt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-i/-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2269319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zjist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prašt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-i/-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3091147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vylešt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zhost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-i/-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305100"/>
                  </a:ext>
                </a:extLst>
              </a:tr>
              <a:tr h="5128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Nejezd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dirty="0" err="1"/>
                        <a:t>nezhyzd</a:t>
                      </a:r>
                      <a:r>
                        <a:rPr lang="cs-CZ" sz="2800" dirty="0"/>
                        <a:t>-i/-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Ø</a:t>
                      </a:r>
                      <a:endParaRPr lang="cs-CZ" sz="28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653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32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679</Words>
  <Application>Microsoft Office PowerPoint</Application>
  <PresentationFormat>Širokoúhlá obrazovka</PresentationFormat>
  <Paragraphs>152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Transkripce: řešení</vt:lpstr>
      <vt:lpstr>Typy distribucí, fonémy a alofony  </vt:lpstr>
      <vt:lpstr>Úkol 1</vt:lpstr>
      <vt:lpstr>/Foném/ : [alofon(y)] </vt:lpstr>
      <vt:lpstr>Generalizace</vt:lpstr>
      <vt:lpstr>Problém: absence alternací</vt:lpstr>
      <vt:lpstr>Problém: alternace morfémů </vt:lpstr>
      <vt:lpstr>Úkol 2: formy imperativu</vt:lpstr>
      <vt:lpstr>Imperativ: generalizace</vt:lpstr>
      <vt:lpstr>Úkol na doma: hiátové konsonanty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 z 12. 10.</dc:title>
  <dc:creator>Markéta Ziková</dc:creator>
  <cp:lastModifiedBy>Markéta Ziková</cp:lastModifiedBy>
  <cp:revision>77</cp:revision>
  <cp:lastPrinted>2020-10-09T05:06:26Z</cp:lastPrinted>
  <dcterms:created xsi:type="dcterms:W3CDTF">2020-10-05T12:10:40Z</dcterms:created>
  <dcterms:modified xsi:type="dcterms:W3CDTF">2020-10-26T12:44:39Z</dcterms:modified>
</cp:coreProperties>
</file>