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86" r:id="rId3"/>
    <p:sldId id="287" r:id="rId4"/>
    <p:sldId id="289" r:id="rId5"/>
    <p:sldId id="290" r:id="rId6"/>
    <p:sldId id="291" r:id="rId7"/>
    <p:sldId id="288" r:id="rId8"/>
    <p:sldId id="296" r:id="rId9"/>
    <p:sldId id="303" r:id="rId10"/>
    <p:sldId id="298" r:id="rId11"/>
    <p:sldId id="299" r:id="rId12"/>
    <p:sldId id="300" r:id="rId13"/>
    <p:sldId id="292" r:id="rId14"/>
    <p:sldId id="301" r:id="rId15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5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0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0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1E7-FC69-44C0-BA57-9C61FCFDB857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doma: hiátové konsonanty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1136095" y="1690688"/>
          <a:ext cx="10329684" cy="5682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9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76454">
                  <a:extLst>
                    <a:ext uri="{9D8B030D-6E8A-4147-A177-3AD203B41FA5}">
                      <a16:colId xmlns:a16="http://schemas.microsoft.com/office/drawing/2014/main" val="586900193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4212084771"/>
                    </a:ext>
                  </a:extLst>
                </a:gridCol>
                <a:gridCol w="1736099">
                  <a:extLst>
                    <a:ext uri="{9D8B030D-6E8A-4147-A177-3AD203B41FA5}">
                      <a16:colId xmlns:a16="http://schemas.microsoft.com/office/drawing/2014/main" val="2168359292"/>
                    </a:ext>
                  </a:extLst>
                </a:gridCol>
                <a:gridCol w="1678905">
                  <a:extLst>
                    <a:ext uri="{9D8B030D-6E8A-4147-A177-3AD203B41FA5}">
                      <a16:colId xmlns:a16="http://schemas.microsoft.com/office/drawing/2014/main" val="1703471909"/>
                    </a:ext>
                  </a:extLst>
                </a:gridCol>
                <a:gridCol w="949237">
                  <a:extLst>
                    <a:ext uri="{9D8B030D-6E8A-4147-A177-3AD203B41FA5}">
                      <a16:colId xmlns:a16="http://schemas.microsoft.com/office/drawing/2014/main" val="3971227828"/>
                    </a:ext>
                  </a:extLst>
                </a:gridCol>
                <a:gridCol w="1283590">
                  <a:extLst>
                    <a:ext uri="{9D8B030D-6E8A-4147-A177-3AD203B41FA5}">
                      <a16:colId xmlns:a16="http://schemas.microsoft.com/office/drawing/2014/main" val="417600775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8919800"/>
                    </a:ext>
                  </a:extLst>
                </a:gridCol>
              </a:tblGrid>
              <a:tr h="455889">
                <a:tc rowSpan="2" gridSpan="7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základě uvedených příkladů definujte pravidla pro distribuci hiátových C v češtině, tj.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Použijte formalizaci ve formátu: hláska / kontext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 mezi hiátovým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jeho kontextem lze vyjádřit pomocí rysů a/nebo elementů. Jak?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0">
                <a:tc gridSpan="7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957756"/>
                  </a:ext>
                </a:extLst>
              </a:tr>
              <a:tr h="4810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6232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93508"/>
                  </a:ext>
                </a:extLst>
              </a:tr>
              <a:tr h="49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neakademický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7911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12581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přeinstalovat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54075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vyexpedovat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10900"/>
                  </a:ext>
                </a:extLst>
              </a:tr>
              <a:tr h="4907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63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61233"/>
                  </a:ext>
                </a:extLst>
              </a:tr>
              <a:tr h="4921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protiinflační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34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44317"/>
                  </a:ext>
                </a:extLst>
              </a:tr>
              <a:tr h="49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duích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přiobléknout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498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873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3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37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Reprezentace: binární rysy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58055"/>
              </p:ext>
            </p:extLst>
          </p:nvPr>
        </p:nvGraphicFramePr>
        <p:xfrm>
          <a:off x="970538" y="1960867"/>
          <a:ext cx="10383264" cy="433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10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558628">
                  <a:extLst>
                    <a:ext uri="{9D8B030D-6E8A-4147-A177-3AD203B41FA5}">
                      <a16:colId xmlns:a16="http://schemas.microsoft.com/office/drawing/2014/main" val="2285773601"/>
                    </a:ext>
                  </a:extLst>
                </a:gridCol>
                <a:gridCol w="3907727">
                  <a:extLst>
                    <a:ext uri="{9D8B030D-6E8A-4147-A177-3AD203B41FA5}">
                      <a16:colId xmlns:a16="http://schemas.microsoft.com/office/drawing/2014/main" val="1655889242"/>
                    </a:ext>
                  </a:extLst>
                </a:gridCol>
                <a:gridCol w="1455822">
                  <a:extLst>
                    <a:ext uri="{9D8B030D-6E8A-4147-A177-3AD203B41FA5}">
                      <a16:colId xmlns:a16="http://schemas.microsoft.com/office/drawing/2014/main" val="1501053941"/>
                    </a:ext>
                  </a:extLst>
                </a:gridCol>
              </a:tblGrid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v d z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 ɟ g ɦ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}</a:t>
                      </a: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 t s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 c k x Ɂ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}</a:t>
                      </a: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r̝i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ːʒ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r̝i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říž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274121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63108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/ 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r̝i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ːʒ+k+a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r̝i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ːʃka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řížka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2836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680585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67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20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en-GB" dirty="0" err="1"/>
              <a:t>kol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77742"/>
              </p:ext>
            </p:extLst>
          </p:nvPr>
        </p:nvGraphicFramePr>
        <p:xfrm>
          <a:off x="1042737" y="1960867"/>
          <a:ext cx="10311063" cy="433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366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1655889242"/>
                    </a:ext>
                  </a:extLst>
                </a:gridCol>
              </a:tblGrid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Prefixy v následujících příkladech mají variantní povrchové formy. 1. V čem tato variace spočívá? 2. Jak ji lze reprezentovat?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27412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o[d]u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automatizovat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automatizovat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63108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osobní / 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investovat / po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investovat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2836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opakovat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opakovat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680585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67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1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180665"/>
              </p:ext>
            </p:extLst>
          </p:nvPr>
        </p:nvGraphicFramePr>
        <p:xfrm>
          <a:off x="1042737" y="1960867"/>
          <a:ext cx="10311064" cy="433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86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712369">
                  <a:extLst>
                    <a:ext uri="{9D8B030D-6E8A-4147-A177-3AD203B41FA5}">
                      <a16:colId xmlns:a16="http://schemas.microsoft.com/office/drawing/2014/main" val="3375004139"/>
                    </a:ext>
                  </a:extLst>
                </a:gridCol>
              </a:tblGrid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 varianta prefixu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 varianta prefixu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absence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přítomnost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asimilace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znělosti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5168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932133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 &lt;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62097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+o/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 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nadosobní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075189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z+o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 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zopakovat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/z+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790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1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Asimilace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5958"/>
              </p:ext>
            </p:extLst>
          </p:nvPr>
        </p:nvGraphicFramePr>
        <p:xfrm>
          <a:off x="970538" y="1960867"/>
          <a:ext cx="10383262" cy="4998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392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91326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401053">
                  <a:extLst>
                    <a:ext uri="{9D8B030D-6E8A-4147-A177-3AD203B41FA5}">
                      <a16:colId xmlns:a16="http://schemas.microsoft.com/office/drawing/2014/main" val="3302718348"/>
                    </a:ext>
                  </a:extLst>
                </a:gridCol>
                <a:gridCol w="2053390">
                  <a:extLst>
                    <a:ext uri="{9D8B030D-6E8A-4147-A177-3AD203B41FA5}">
                      <a16:colId xmlns:a16="http://schemas.microsoft.com/office/drawing/2014/main" val="267573366"/>
                    </a:ext>
                  </a:extLst>
                </a:gridCol>
                <a:gridCol w="1466870">
                  <a:extLst>
                    <a:ext uri="{9D8B030D-6E8A-4147-A177-3AD203B41FA5}">
                      <a16:colId xmlns:a16="http://schemas.microsoft.com/office/drawing/2014/main" val="3804918156"/>
                    </a:ext>
                  </a:extLst>
                </a:gridCol>
                <a:gridCol w="373225">
                  <a:extLst>
                    <a:ext uri="{9D8B030D-6E8A-4147-A177-3AD203B41FA5}">
                      <a16:colId xmlns:a16="http://schemas.microsoft.com/office/drawing/2014/main" val="74472374"/>
                    </a:ext>
                  </a:extLst>
                </a:gridCol>
                <a:gridCol w="1043473">
                  <a:extLst>
                    <a:ext uri="{9D8B030D-6E8A-4147-A177-3AD203B41FA5}">
                      <a16:colId xmlns:a16="http://schemas.microsoft.com/office/drawing/2014/main" val="1327103669"/>
                    </a:ext>
                  </a:extLst>
                </a:gridCol>
              </a:tblGrid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 </a:t>
                      </a: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 </a:t>
                      </a:r>
                      <a:r>
                        <a:rPr lang="en-GB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e-třít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tírat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e-brat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bírat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unifikace: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     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           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    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                   +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55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en-GB" dirty="0" err="1"/>
              <a:t>kol</a:t>
            </a:r>
            <a:r>
              <a:rPr lang="cs-CZ" dirty="0"/>
              <a:t>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94285"/>
              </p:ext>
            </p:extLst>
          </p:nvPr>
        </p:nvGraphicFramePr>
        <p:xfrm>
          <a:off x="1042737" y="1960867"/>
          <a:ext cx="10311063" cy="6092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872789">
                  <a:extLst>
                    <a:ext uri="{9D8B030D-6E8A-4147-A177-3AD203B41FA5}">
                      <a16:colId xmlns:a16="http://schemas.microsoft.com/office/drawing/2014/main" val="1655889242"/>
                    </a:ext>
                  </a:extLst>
                </a:gridCol>
              </a:tblGrid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kterých z následujících příkladů se aplikuje asimilační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znělý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274121"/>
                  </a:ext>
                </a:extLst>
              </a:tr>
              <a:tr h="7478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v+b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hnát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fk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pálky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ne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hlu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pʃ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změnit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st͡s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upovat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směnit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d+ř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63108"/>
                  </a:ext>
                </a:extLst>
              </a:tr>
              <a:tr h="13432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2836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67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92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36690"/>
              </p:ext>
            </p:extLst>
          </p:nvPr>
        </p:nvGraphicFramePr>
        <p:xfrm>
          <a:off x="1136095" y="1627773"/>
          <a:ext cx="10329684" cy="4980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9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76454">
                  <a:extLst>
                    <a:ext uri="{9D8B030D-6E8A-4147-A177-3AD203B41FA5}">
                      <a16:colId xmlns:a16="http://schemas.microsoft.com/office/drawing/2014/main" val="586900193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4212084771"/>
                    </a:ext>
                  </a:extLst>
                </a:gridCol>
                <a:gridCol w="1736099">
                  <a:extLst>
                    <a:ext uri="{9D8B030D-6E8A-4147-A177-3AD203B41FA5}">
                      <a16:colId xmlns:a16="http://schemas.microsoft.com/office/drawing/2014/main" val="2168359292"/>
                    </a:ext>
                  </a:extLst>
                </a:gridCol>
                <a:gridCol w="1343003">
                  <a:extLst>
                    <a:ext uri="{9D8B030D-6E8A-4147-A177-3AD203B41FA5}">
                      <a16:colId xmlns:a16="http://schemas.microsoft.com/office/drawing/2014/main" val="1703471909"/>
                    </a:ext>
                  </a:extLst>
                </a:gridCol>
                <a:gridCol w="1285139">
                  <a:extLst>
                    <a:ext uri="{9D8B030D-6E8A-4147-A177-3AD203B41FA5}">
                      <a16:colId xmlns:a16="http://schemas.microsoft.com/office/drawing/2014/main" val="3971227828"/>
                    </a:ext>
                  </a:extLst>
                </a:gridCol>
                <a:gridCol w="1283590">
                  <a:extLst>
                    <a:ext uri="{9D8B030D-6E8A-4147-A177-3AD203B41FA5}">
                      <a16:colId xmlns:a16="http://schemas.microsoft.com/office/drawing/2014/main" val="417600775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8919800"/>
                    </a:ext>
                  </a:extLst>
                </a:gridCol>
              </a:tblGrid>
              <a:tr h="481039">
                <a:tc rowSpan="2"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sufixální šev: </a:t>
                      </a:r>
                      <a:r>
                        <a:rPr lang="cs-CZ" sz="2400" b="1" i="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cs-CZ" sz="2400" b="1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prefixální šev: </a:t>
                      </a:r>
                      <a:r>
                        <a:rPr lang="cs-CZ" sz="2400" b="1" i="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623276"/>
                  </a:ext>
                </a:extLst>
              </a:tr>
              <a:tr h="0">
                <a:tc gridSpan="5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93508"/>
                  </a:ext>
                </a:extLst>
              </a:tr>
              <a:tr h="49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neakademický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7911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12581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přeinstalovat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54075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vyexpedovat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10900"/>
                  </a:ext>
                </a:extLst>
              </a:tr>
              <a:tr h="4907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63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61233"/>
                  </a:ext>
                </a:extLst>
              </a:tr>
              <a:tr h="4921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protiinflační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34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44317"/>
                  </a:ext>
                </a:extLst>
              </a:tr>
              <a:tr h="49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duích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přiobléknout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498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873"/>
                  </a:ext>
                </a:extLst>
              </a:tr>
              <a:tr h="402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91332672"/>
                  </a:ext>
                </a:extLst>
              </a:tr>
              <a:tr h="41987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j / i  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palatální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palatální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nebo I /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 /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elsewhere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182318"/>
                  </a:ext>
                </a:extLst>
              </a:tr>
              <a:tr h="4024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}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e_e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(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id[</a:t>
                      </a: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eje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vid[e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e]m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531659"/>
                  </a:ext>
                </a:extLst>
              </a:tr>
              <a:tr h="4024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 /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elsewhere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99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28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Fonologické rysy: znělost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52334"/>
              </p:ext>
            </p:extLst>
          </p:nvPr>
        </p:nvGraphicFramePr>
        <p:xfrm>
          <a:off x="970547" y="1892808"/>
          <a:ext cx="10383262" cy="402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644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35734">
                  <a:extLst>
                    <a:ext uri="{9D8B030D-6E8A-4147-A177-3AD203B41FA5}">
                      <a16:colId xmlns:a16="http://schemas.microsoft.com/office/drawing/2014/main" val="3222387617"/>
                    </a:ext>
                  </a:extLst>
                </a:gridCol>
                <a:gridCol w="747425">
                  <a:extLst>
                    <a:ext uri="{9D8B030D-6E8A-4147-A177-3AD203B41FA5}">
                      <a16:colId xmlns:a16="http://schemas.microsoft.com/office/drawing/2014/main" val="660321593"/>
                    </a:ext>
                  </a:extLst>
                </a:gridCol>
                <a:gridCol w="2713662">
                  <a:extLst>
                    <a:ext uri="{9D8B030D-6E8A-4147-A177-3AD203B41FA5}">
                      <a16:colId xmlns:a16="http://schemas.microsoft.com/office/drawing/2014/main" val="3641612689"/>
                    </a:ext>
                  </a:extLst>
                </a:gridCol>
              </a:tblGrid>
              <a:tr h="67162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znělost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vibrace hlasivek při artikulaci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75069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2325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 =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v d z 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 ɟ g ɦ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= R  X  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v d z 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 ɟ g ɦ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}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779362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32515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514350" marR="0" lvl="0" indent="-5143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489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25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1: kontrast </a:t>
            </a:r>
            <a:r>
              <a:rPr lang="cs-CZ" dirty="0">
                <a:sym typeface="Wingdings" panose="05000000000000000000" pitchFamily="2" charset="2"/>
              </a:rPr>
              <a:t> znělostní páry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170846"/>
              </p:ext>
            </p:extLst>
          </p:nvPr>
        </p:nvGraphicFramePr>
        <p:xfrm>
          <a:off x="970538" y="1960867"/>
          <a:ext cx="10383262" cy="4029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05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2722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1679510">
                  <a:extLst>
                    <a:ext uri="{9D8B030D-6E8A-4147-A177-3AD203B41FA5}">
                      <a16:colId xmlns:a16="http://schemas.microsoft.com/office/drawing/2014/main" val="3302718348"/>
                    </a:ext>
                  </a:extLst>
                </a:gridCol>
                <a:gridCol w="1548882">
                  <a:extLst>
                    <a:ext uri="{9D8B030D-6E8A-4147-A177-3AD203B41FA5}">
                      <a16:colId xmlns:a16="http://schemas.microsoft.com/office/drawing/2014/main" val="3804918156"/>
                    </a:ext>
                  </a:extLst>
                </a:gridCol>
                <a:gridCol w="1151060">
                  <a:extLst>
                    <a:ext uri="{9D8B030D-6E8A-4147-A177-3AD203B41FA5}">
                      <a16:colId xmlns:a16="http://schemas.microsoft.com/office/drawing/2014/main" val="74472374"/>
                    </a:ext>
                  </a:extLst>
                </a:gridCol>
                <a:gridCol w="1730544">
                  <a:extLst>
                    <a:ext uri="{9D8B030D-6E8A-4147-A177-3AD203B41FA5}">
                      <a16:colId xmlns:a16="http://schemas.microsoft.com/office/drawing/2014/main" val="1327103669"/>
                    </a:ext>
                  </a:extLst>
                </a:gridCol>
              </a:tblGrid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[ɲ]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[ʃ]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[ɟ]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ělo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ělo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áže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áže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53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2: alternace (finální pozice)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89103"/>
              </p:ext>
            </p:extLst>
          </p:nvPr>
        </p:nvGraphicFramePr>
        <p:xfrm>
          <a:off x="970538" y="1960867"/>
          <a:ext cx="10383262" cy="4029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05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93432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1446245">
                  <a:extLst>
                    <a:ext uri="{9D8B030D-6E8A-4147-A177-3AD203B41FA5}">
                      <a16:colId xmlns:a16="http://schemas.microsoft.com/office/drawing/2014/main" val="3302718348"/>
                    </a:ext>
                  </a:extLst>
                </a:gridCol>
                <a:gridCol w="1679510">
                  <a:extLst>
                    <a:ext uri="{9D8B030D-6E8A-4147-A177-3AD203B41FA5}">
                      <a16:colId xmlns:a16="http://schemas.microsoft.com/office/drawing/2014/main" val="3804918156"/>
                    </a:ext>
                  </a:extLst>
                </a:gridCol>
                <a:gridCol w="1492898">
                  <a:extLst>
                    <a:ext uri="{9D8B030D-6E8A-4147-A177-3AD203B41FA5}">
                      <a16:colId xmlns:a16="http://schemas.microsoft.com/office/drawing/2014/main" val="74472374"/>
                    </a:ext>
                  </a:extLst>
                </a:gridCol>
                <a:gridCol w="1640633">
                  <a:extLst>
                    <a:ext uri="{9D8B030D-6E8A-4147-A177-3AD203B41FA5}">
                      <a16:colId xmlns:a16="http://schemas.microsoft.com/office/drawing/2014/main" val="1327103669"/>
                    </a:ext>
                  </a:extLst>
                </a:gridCol>
              </a:tblGrid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/ _V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/ _C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nul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u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[ɲ]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[ɲ]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kám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kám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ko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[ʃ]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[ɟ]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2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3: alternace (mediální pozice)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93649"/>
              </p:ext>
            </p:extLst>
          </p:nvPr>
        </p:nvGraphicFramePr>
        <p:xfrm>
          <a:off x="970538" y="1960867"/>
          <a:ext cx="10383262" cy="4029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05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597081">
                  <a:extLst>
                    <a:ext uri="{9D8B030D-6E8A-4147-A177-3AD203B41FA5}">
                      <a16:colId xmlns:a16="http://schemas.microsoft.com/office/drawing/2014/main" val="2410358750"/>
                    </a:ext>
                  </a:extLst>
                </a:gridCol>
                <a:gridCol w="1838131">
                  <a:extLst>
                    <a:ext uri="{9D8B030D-6E8A-4147-A177-3AD203B41FA5}">
                      <a16:colId xmlns:a16="http://schemas.microsoft.com/office/drawing/2014/main" val="3302718348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804918156"/>
                    </a:ext>
                  </a:extLst>
                </a:gridCol>
                <a:gridCol w="541176">
                  <a:extLst>
                    <a:ext uri="{9D8B030D-6E8A-4147-A177-3AD203B41FA5}">
                      <a16:colId xmlns:a16="http://schemas.microsoft.com/office/drawing/2014/main" val="74472374"/>
                    </a:ext>
                  </a:extLst>
                </a:gridCol>
                <a:gridCol w="1043473">
                  <a:extLst>
                    <a:ext uri="{9D8B030D-6E8A-4147-A177-3AD203B41FA5}">
                      <a16:colId xmlns:a16="http://schemas.microsoft.com/office/drawing/2014/main" val="1327103669"/>
                    </a:ext>
                  </a:extLst>
                </a:gridCol>
              </a:tblGrid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/ _V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/_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02905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924191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[ɲ]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[ɲ]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135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dů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-k-y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24344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[ʃ]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11977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[ɟ]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12550"/>
                  </a:ext>
                </a:extLst>
              </a:tr>
              <a:tr h="5037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2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04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93392"/>
              </p:ext>
            </p:extLst>
          </p:nvPr>
        </p:nvGraphicFramePr>
        <p:xfrm>
          <a:off x="970538" y="1960867"/>
          <a:ext cx="10383262" cy="402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8326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0297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 u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znělost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kontrastivní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x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GB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alternují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mezi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znělými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neznělými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GB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a) ve finální pozici (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~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mediální pozici (ří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~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06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91730"/>
              </p:ext>
            </p:extLst>
          </p:nvPr>
        </p:nvGraphicFramePr>
        <p:xfrm>
          <a:off x="970538" y="1960867"/>
          <a:ext cx="10383262" cy="4959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10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42417">
                  <a:extLst>
                    <a:ext uri="{9D8B030D-6E8A-4147-A177-3AD203B41FA5}">
                      <a16:colId xmlns:a16="http://schemas.microsoft.com/office/drawing/2014/main" val="2285773601"/>
                    </a:ext>
                  </a:extLst>
                </a:gridCol>
                <a:gridCol w="4479758">
                  <a:extLst>
                    <a:ext uri="{9D8B030D-6E8A-4147-A177-3AD203B41FA5}">
                      <a16:colId xmlns:a16="http://schemas.microsoft.com/office/drawing/2014/main" val="1655889242"/>
                    </a:ext>
                  </a:extLst>
                </a:gridCol>
              </a:tblGrid>
              <a:tr h="67162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znělost je fonologicky relevantní jen u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alternace ve finální pozici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= ztráta znělosti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devoicing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274121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63108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alternace v mediální pozici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= (regresivní) asimilace znělosti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2836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680585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67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5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Fonologická </a:t>
            </a:r>
            <a:r>
              <a:rPr lang="en-US" dirty="0"/>
              <a:t>forma</a:t>
            </a:r>
            <a:r>
              <a:rPr lang="cs-CZ" dirty="0"/>
              <a:t> (generativní model)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57057"/>
              </p:ext>
            </p:extLst>
          </p:nvPr>
        </p:nvGraphicFramePr>
        <p:xfrm>
          <a:off x="1049153" y="1892808"/>
          <a:ext cx="10304655" cy="429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83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784694">
                  <a:extLst>
                    <a:ext uri="{9D8B030D-6E8A-4147-A177-3AD203B41FA5}">
                      <a16:colId xmlns:a16="http://schemas.microsoft.com/office/drawing/2014/main" val="2347668902"/>
                    </a:ext>
                  </a:extLst>
                </a:gridCol>
                <a:gridCol w="2881612">
                  <a:extLst>
                    <a:ext uri="{9D8B030D-6E8A-4147-A177-3AD203B41FA5}">
                      <a16:colId xmlns:a16="http://schemas.microsoft.com/office/drawing/2014/main" val="2807251006"/>
                    </a:ext>
                  </a:extLst>
                </a:gridCol>
              </a:tblGrid>
              <a:tr h="10753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/hloubková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fonologická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derivace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povrchová forma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01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974427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forma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uložená v mentálním lexikonu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ztráta znělosti,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 znělosti, …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forma, kterou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slyšíme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306684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/les/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[</a:t>
                      </a:r>
                      <a:r>
                        <a:rPr lang="cs-CZ" sz="2800" dirty="0"/>
                        <a:t>les</a:t>
                      </a:r>
                      <a:r>
                        <a:rPr lang="en-US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16498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447515"/>
                  </a:ext>
                </a:extLst>
              </a:tr>
            </a:tbl>
          </a:graphicData>
        </a:graphic>
      </p:graphicFrame>
      <p:sp>
        <p:nvSpPr>
          <p:cNvPr id="4" name="Šipka doprava 3"/>
          <p:cNvSpPr/>
          <p:nvPr/>
        </p:nvSpPr>
        <p:spPr>
          <a:xfrm>
            <a:off x="4639378" y="2152690"/>
            <a:ext cx="4042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7198094" y="2152690"/>
            <a:ext cx="4042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24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1321</Words>
  <Application>Microsoft Office PowerPoint</Application>
  <PresentationFormat>Širokoúhlá obrazovka</PresentationFormat>
  <Paragraphs>296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Motiv Office</vt:lpstr>
      <vt:lpstr>Úkol na doma: hiátové konsonanty</vt:lpstr>
      <vt:lpstr>Řešení</vt:lpstr>
      <vt:lpstr>Fonologické rysy: znělost v češtině</vt:lpstr>
      <vt:lpstr>Argument 1: kontrast  znělostní páry</vt:lpstr>
      <vt:lpstr>Argument 2: alternace (finální pozice)</vt:lpstr>
      <vt:lpstr>Argument 3: alternace (mediální pozice)</vt:lpstr>
      <vt:lpstr>Generalizace</vt:lpstr>
      <vt:lpstr>Interpretace</vt:lpstr>
      <vt:lpstr>Fonologická forma (generativní model)</vt:lpstr>
      <vt:lpstr>Reprezentace: binární rysy</vt:lpstr>
      <vt:lpstr>Úkol 1</vt:lpstr>
      <vt:lpstr>Řešení</vt:lpstr>
      <vt:lpstr>Asimilace</vt:lpstr>
      <vt:lpstr>Úkol 2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z 12. 10.</dc:title>
  <dc:creator>Markéta Ziková</dc:creator>
  <cp:lastModifiedBy>Markéta Ziková</cp:lastModifiedBy>
  <cp:revision>127</cp:revision>
  <cp:lastPrinted>2020-10-09T05:06:26Z</cp:lastPrinted>
  <dcterms:created xsi:type="dcterms:W3CDTF">2020-10-05T12:10:40Z</dcterms:created>
  <dcterms:modified xsi:type="dcterms:W3CDTF">2020-11-03T10:08:28Z</dcterms:modified>
</cp:coreProperties>
</file>