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86" r:id="rId3"/>
    <p:sldId id="292" r:id="rId4"/>
    <p:sldId id="303" r:id="rId5"/>
    <p:sldId id="302" r:id="rId6"/>
    <p:sldId id="305" r:id="rId7"/>
    <p:sldId id="307" r:id="rId8"/>
    <p:sldId id="304" r:id="rId9"/>
    <p:sldId id="308" r:id="rId10"/>
    <p:sldId id="311" r:id="rId11"/>
    <p:sldId id="315" r:id="rId12"/>
    <p:sldId id="316" r:id="rId13"/>
    <p:sldId id="317" r:id="rId1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53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?slovo=zcestovat#bref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Autosegmentální</a:t>
            </a:r>
            <a:r>
              <a:rPr lang="cs-CZ" dirty="0"/>
              <a:t> 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069848" y="1600200"/>
          <a:ext cx="10364504" cy="6078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1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3275665254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4175899593"/>
                    </a:ext>
                  </a:extLst>
                </a:gridCol>
                <a:gridCol w="5065636">
                  <a:extLst>
                    <a:ext uri="{9D8B030D-6E8A-4147-A177-3AD203B41FA5}">
                      <a16:colId xmlns:a16="http://schemas.microsoft.com/office/drawing/2014/main" val="3445274534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87026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asociační linka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96711"/>
                  </a:ext>
                </a:extLst>
              </a:tr>
              <a:tr h="5581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melodické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roviny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        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4329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339552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[velar]                              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774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            [continuant]</a:t>
                      </a:r>
                      <a:endParaRPr lang="cs-CZ" sz="24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91687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74172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pertura</a:t>
                      </a:r>
                      <a:endParaRPr lang="cs-CZ" sz="28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125583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360584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406909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67551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8839241-84ED-4C8C-9E48-4A8129885844}"/>
              </a:ext>
            </a:extLst>
          </p:cNvPr>
          <p:cNvCxnSpPr/>
          <p:nvPr/>
        </p:nvCxnSpPr>
        <p:spPr>
          <a:xfrm>
            <a:off x="1612232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1BBA2C0F-34EF-4F6D-939C-1E3ECACB44F7}"/>
              </a:ext>
            </a:extLst>
          </p:cNvPr>
          <p:cNvCxnSpPr/>
          <p:nvPr/>
        </p:nvCxnSpPr>
        <p:spPr>
          <a:xfrm flipH="1">
            <a:off x="1933074" y="2999874"/>
            <a:ext cx="117909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64970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EA24130-979F-4E18-BBF9-71704AA993CF}"/>
              </a:ext>
            </a:extLst>
          </p:cNvPr>
          <p:cNvCxnSpPr/>
          <p:nvPr/>
        </p:nvCxnSpPr>
        <p:spPr>
          <a:xfrm>
            <a:off x="74114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8344841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365002C-CC4E-4969-9021-F976AECA3C58}"/>
              </a:ext>
            </a:extLst>
          </p:cNvPr>
          <p:cNvCxnSpPr/>
          <p:nvPr/>
        </p:nvCxnSpPr>
        <p:spPr>
          <a:xfrm>
            <a:off x="6513097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228AD2BA-7D2E-4ECF-A8C9-19DEB972D4C1}"/>
              </a:ext>
            </a:extLst>
          </p:cNvPr>
          <p:cNvCxnSpPr/>
          <p:nvPr/>
        </p:nvCxnSpPr>
        <p:spPr>
          <a:xfrm>
            <a:off x="6525375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00C747-3503-4E11-8C85-6F8155B2FAE9}"/>
              </a:ext>
            </a:extLst>
          </p:cNvPr>
          <p:cNvCxnSpPr>
            <a:cxnSpLocks/>
          </p:cNvCxnSpPr>
          <p:nvPr/>
        </p:nvCxnSpPr>
        <p:spPr>
          <a:xfrm>
            <a:off x="7411454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3EF497E7-05A6-4034-8660-6756B7D18E8C}"/>
              </a:ext>
            </a:extLst>
          </p:cNvPr>
          <p:cNvCxnSpPr>
            <a:cxnSpLocks/>
          </p:cNvCxnSpPr>
          <p:nvPr/>
        </p:nvCxnSpPr>
        <p:spPr>
          <a:xfrm>
            <a:off x="7411454" y="3808789"/>
            <a:ext cx="521367" cy="914399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2E6948F0-2DD4-4BF7-BBE7-0D11B83FA6B5}"/>
              </a:ext>
            </a:extLst>
          </p:cNvPr>
          <p:cNvCxnSpPr/>
          <p:nvPr/>
        </p:nvCxnSpPr>
        <p:spPr>
          <a:xfrm>
            <a:off x="8365958" y="380477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03D53452-E186-4E00-BFBB-4B9F03B94AD0}"/>
              </a:ext>
            </a:extLst>
          </p:cNvPr>
          <p:cNvCxnSpPr/>
          <p:nvPr/>
        </p:nvCxnSpPr>
        <p:spPr>
          <a:xfrm>
            <a:off x="8365958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4ACFB8F-03AD-4920-A154-986F1F0E0A2A}"/>
              </a:ext>
            </a:extLst>
          </p:cNvPr>
          <p:cNvCxnSpPr>
            <a:cxnSpLocks/>
          </p:cNvCxnSpPr>
          <p:nvPr/>
        </p:nvCxnSpPr>
        <p:spPr>
          <a:xfrm>
            <a:off x="7411454" y="5193387"/>
            <a:ext cx="0" cy="6497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319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Asimilace: regresivní vs. progresivní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37883"/>
              </p:ext>
            </p:extLst>
          </p:nvPr>
        </p:nvGraphicFramePr>
        <p:xfrm>
          <a:off x="970538" y="1960867"/>
          <a:ext cx="10387940" cy="3513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25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902689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084522">
                  <a:extLst>
                    <a:ext uri="{9D8B030D-6E8A-4147-A177-3AD203B41FA5}">
                      <a16:colId xmlns:a16="http://schemas.microsoft.com/office/drawing/2014/main" val="4122376210"/>
                    </a:ext>
                  </a:extLst>
                </a:gridCol>
                <a:gridCol w="1268179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</a:tblGrid>
              <a:tr h="456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s+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zɦ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s+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sx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regresivní asimilace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/>
                        <a:t>progresivní asimilace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  <a:tr h="5037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32828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7136690" y="3452075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 flipH="1">
            <a:off x="7004905" y="3662627"/>
            <a:ext cx="263569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2132300" y="3421708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1658186" y="3421707"/>
            <a:ext cx="471776" cy="4211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54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Není </a:t>
            </a:r>
            <a:r>
              <a:rPr lang="cs-CZ" i="1" dirty="0" err="1" smtClean="0"/>
              <a:t>sh</a:t>
            </a:r>
            <a:r>
              <a:rPr lang="cs-CZ" dirty="0" smtClean="0"/>
              <a:t> jako </a:t>
            </a:r>
            <a:r>
              <a:rPr lang="cs-CZ" i="1" dirty="0" err="1" smtClean="0"/>
              <a:t>sh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970538" y="1960867"/>
          <a:ext cx="10410500" cy="4568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56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44949">
                  <a:extLst>
                    <a:ext uri="{9D8B030D-6E8A-4147-A177-3AD203B41FA5}">
                      <a16:colId xmlns:a16="http://schemas.microsoft.com/office/drawing/2014/main" val="3238795673"/>
                    </a:ext>
                  </a:extLst>
                </a:gridCol>
                <a:gridCol w="1945758">
                  <a:extLst>
                    <a:ext uri="{9D8B030D-6E8A-4147-A177-3AD203B41FA5}">
                      <a16:colId xmlns:a16="http://schemas.microsoft.com/office/drawing/2014/main" val="3947350547"/>
                    </a:ext>
                  </a:extLst>
                </a:gridCol>
                <a:gridCol w="1684145">
                  <a:extLst>
                    <a:ext uri="{9D8B030D-6E8A-4147-A177-3AD203B41FA5}">
                      <a16:colId xmlns:a16="http://schemas.microsoft.com/office/drawing/2014/main" val="4290334867"/>
                    </a:ext>
                  </a:extLst>
                </a:gridCol>
              </a:tblGrid>
              <a:tr h="51246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přes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hranice slov  (</a:t>
                      </a:r>
                      <a:r>
                        <a:rPr lang="cs-CZ" sz="2800" b="1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sandhi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prefixální šev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předložka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(instrumentálové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klitika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(zájmeno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957219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Bárou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kup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s-hrnout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s-hora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173262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dědou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vrať ho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s-hyb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s-hůry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80857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hnilý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s-hluk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965239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Honzou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zkus ho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s-hlédnout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 s-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hlížet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915121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hrůzou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popros ho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584721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88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88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ortografií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970538" y="1960867"/>
          <a:ext cx="10410500" cy="5287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56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44949">
                  <a:extLst>
                    <a:ext uri="{9D8B030D-6E8A-4147-A177-3AD203B41FA5}">
                      <a16:colId xmlns:a16="http://schemas.microsoft.com/office/drawing/2014/main" val="3238795673"/>
                    </a:ext>
                  </a:extLst>
                </a:gridCol>
                <a:gridCol w="1945758">
                  <a:extLst>
                    <a:ext uri="{9D8B030D-6E8A-4147-A177-3AD203B41FA5}">
                      <a16:colId xmlns:a16="http://schemas.microsoft.com/office/drawing/2014/main" val="3947350547"/>
                    </a:ext>
                  </a:extLst>
                </a:gridCol>
                <a:gridCol w="1684145">
                  <a:extLst>
                    <a:ext uri="{9D8B030D-6E8A-4147-A177-3AD203B41FA5}">
                      <a16:colId xmlns:a16="http://schemas.microsoft.com/office/drawing/2014/main" val="4290334867"/>
                    </a:ext>
                  </a:extLst>
                </a:gridCol>
              </a:tblGrid>
              <a:tr h="512462">
                <a:tc gridSpan="4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prefixy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minimální kontrast ve znělosti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462">
                <a:tc gridSpan="4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problém = nejasný vztah mezi grafickou podobou prefixu a jeho fonologickou strukturou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ortografická pravidla pro psaní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jsou nesystémová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957219"/>
                  </a:ext>
                </a:extLst>
              </a:tr>
              <a:tr h="740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173262"/>
                  </a:ext>
                </a:extLst>
              </a:tr>
              <a:tr h="51246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Jazyková příručka: psaní předpon s-/z-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580857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965239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915121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584721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88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03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cs-CZ" dirty="0" err="1" smtClean="0"/>
              <a:t>sh</a:t>
            </a:r>
            <a:r>
              <a:rPr lang="en-US" dirty="0" smtClean="0"/>
              <a:t>&gt;</a:t>
            </a:r>
            <a:r>
              <a:rPr lang="cs-CZ" dirty="0" smtClean="0"/>
              <a:t> = /</a:t>
            </a:r>
            <a:r>
              <a:rPr lang="cs-CZ" dirty="0" err="1" smtClean="0"/>
              <a:t>s</a:t>
            </a:r>
            <a:r>
              <a:rPr lang="cs-CZ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ɦ</a:t>
            </a:r>
            <a:r>
              <a:rPr lang="cs-CZ" dirty="0"/>
              <a:t>/ nebo </a:t>
            </a:r>
            <a:r>
              <a:rPr lang="cs-CZ" dirty="0" smtClean="0"/>
              <a:t>/</a:t>
            </a:r>
            <a:r>
              <a:rPr lang="cs-CZ" dirty="0" err="1" smtClean="0"/>
              <a:t>z</a:t>
            </a:r>
            <a:r>
              <a:rPr lang="cs-CZ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ɦ</a:t>
            </a:r>
            <a:r>
              <a:rPr lang="cs-CZ" dirty="0"/>
              <a:t>/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970538" y="1960867"/>
          <a:ext cx="10410503" cy="4415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6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01479">
                  <a:extLst>
                    <a:ext uri="{9D8B030D-6E8A-4147-A177-3AD203B41FA5}">
                      <a16:colId xmlns:a16="http://schemas.microsoft.com/office/drawing/2014/main" val="793273604"/>
                    </a:ext>
                  </a:extLst>
                </a:gridCol>
                <a:gridCol w="1233377">
                  <a:extLst>
                    <a:ext uri="{9D8B030D-6E8A-4147-A177-3AD203B41FA5}">
                      <a16:colId xmlns:a16="http://schemas.microsoft.com/office/drawing/2014/main" val="98167374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3711713185"/>
                    </a:ext>
                  </a:extLst>
                </a:gridCol>
                <a:gridCol w="47847">
                  <a:extLst>
                    <a:ext uri="{9D8B030D-6E8A-4147-A177-3AD203B41FA5}">
                      <a16:colId xmlns:a16="http://schemas.microsoft.com/office/drawing/2014/main" val="1378868752"/>
                    </a:ext>
                  </a:extLst>
                </a:gridCol>
                <a:gridCol w="1472610">
                  <a:extLst>
                    <a:ext uri="{9D8B030D-6E8A-4147-A177-3AD203B41FA5}">
                      <a16:colId xmlns:a16="http://schemas.microsoft.com/office/drawing/2014/main" val="2177533962"/>
                    </a:ext>
                  </a:extLst>
                </a:gridCol>
                <a:gridCol w="1249555">
                  <a:extLst>
                    <a:ext uri="{9D8B030D-6E8A-4147-A177-3AD203B41FA5}">
                      <a16:colId xmlns:a16="http://schemas.microsoft.com/office/drawing/2014/main" val="2975061900"/>
                    </a:ext>
                  </a:extLst>
                </a:gridCol>
                <a:gridCol w="1487215">
                  <a:extLst>
                    <a:ext uri="{9D8B030D-6E8A-4147-A177-3AD203B41FA5}">
                      <a16:colId xmlns:a16="http://schemas.microsoft.com/office/drawing/2014/main" val="3781602449"/>
                    </a:ext>
                  </a:extLst>
                </a:gridCol>
              </a:tblGrid>
              <a:tr h="68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83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grafika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směnit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změnit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scestovat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zcestovat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shluk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03453"/>
                  </a:ext>
                </a:extLst>
              </a:tr>
              <a:tr h="68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941271"/>
                  </a:ext>
                </a:extLst>
              </a:tr>
              <a:tr h="68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 </a:t>
                      </a:r>
                      <a:endParaRPr lang="cs-CZ" sz="2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(hloubková)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s+m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z+m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/?+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z+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373911"/>
                  </a:ext>
                </a:extLst>
              </a:tr>
              <a:tr h="683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 </a:t>
                      </a:r>
                      <a:endParaRPr lang="cs-CZ" sz="2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(povrchová)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st͡s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727992"/>
                  </a:ext>
                </a:extLst>
              </a:tr>
              <a:tr h="68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18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33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Hiát: </a:t>
            </a:r>
            <a:r>
              <a:rPr lang="cs-CZ" dirty="0" err="1" smtClean="0"/>
              <a:t>autosegmentální</a:t>
            </a:r>
            <a:r>
              <a:rPr lang="cs-CZ" dirty="0" smtClean="0"/>
              <a:t> reprezentace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29938"/>
              </p:ext>
            </p:extLst>
          </p:nvPr>
        </p:nvGraphicFramePr>
        <p:xfrm>
          <a:off x="1136095" y="1627773"/>
          <a:ext cx="10393349" cy="5177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38518">
                  <a:extLst>
                    <a:ext uri="{9D8B030D-6E8A-4147-A177-3AD203B41FA5}">
                      <a16:colId xmlns:a16="http://schemas.microsoft.com/office/drawing/2014/main" val="586900193"/>
                    </a:ext>
                  </a:extLst>
                </a:gridCol>
                <a:gridCol w="1343992">
                  <a:extLst>
                    <a:ext uri="{9D8B030D-6E8A-4147-A177-3AD203B41FA5}">
                      <a16:colId xmlns:a16="http://schemas.microsoft.com/office/drawing/2014/main" val="4212084771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102697537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168359292"/>
                    </a:ext>
                  </a:extLst>
                </a:gridCol>
                <a:gridCol w="1816143">
                  <a:extLst>
                    <a:ext uri="{9D8B030D-6E8A-4147-A177-3AD203B41FA5}">
                      <a16:colId xmlns:a16="http://schemas.microsoft.com/office/drawing/2014/main" val="1703471909"/>
                    </a:ext>
                  </a:extLst>
                </a:gridCol>
                <a:gridCol w="1716833">
                  <a:extLst>
                    <a:ext uri="{9D8B030D-6E8A-4147-A177-3AD203B41FA5}">
                      <a16:colId xmlns:a16="http://schemas.microsoft.com/office/drawing/2014/main" val="3971227828"/>
                    </a:ext>
                  </a:extLst>
                </a:gridCol>
                <a:gridCol w="2114856">
                  <a:extLst>
                    <a:ext uri="{9D8B030D-6E8A-4147-A177-3AD203B41FA5}">
                      <a16:colId xmlns:a16="http://schemas.microsoft.com/office/drawing/2014/main" val="2941957603"/>
                    </a:ext>
                  </a:extLst>
                </a:gridCol>
              </a:tblGrid>
              <a:tr h="4508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sufixální šev: </a:t>
                      </a:r>
                      <a:r>
                        <a:rPr lang="cs-CZ" sz="2400" b="1" i="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400" b="1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idey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eji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rádia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ija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video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623276"/>
                  </a:ext>
                </a:extLst>
              </a:tr>
              <a:tr h="368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rádio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C  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  C  V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791109"/>
                  </a:ext>
                </a:extLst>
              </a:tr>
              <a:tr h="391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91183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       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      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e       o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540758"/>
                  </a:ext>
                </a:extLst>
              </a:tr>
              <a:tr h="492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</a:t>
                      </a:r>
                      <a:r>
                        <a:rPr lang="cs-CZ" sz="2800" b="0" i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Ɂ</a:t>
                      </a:r>
                      <a:endParaRPr lang="cs-CZ" sz="2800" dirty="0">
                        <a:solidFill>
                          <a:srgbClr val="FFC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73465"/>
                  </a:ext>
                </a:extLst>
              </a:tr>
              <a:tr h="493497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j / 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449800"/>
                  </a:ext>
                </a:extLst>
              </a:tr>
              <a:tr h="128849">
                <a:tc gridSpan="4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32672"/>
                  </a:ext>
                </a:extLst>
              </a:tr>
              <a:tr h="29177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 / </a:t>
                      </a: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elsewhere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449285"/>
                  </a:ext>
                </a:extLst>
              </a:tr>
              <a:tr h="226107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182318"/>
                  </a:ext>
                </a:extLst>
              </a:tr>
              <a:tr h="194517"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871"/>
                  </a:ext>
                </a:extLst>
              </a:tr>
              <a:tr h="32336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53165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599819"/>
                  </a:ext>
                </a:extLst>
              </a:tr>
              <a:tr h="4024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99308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742259" y="2595684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002694" y="2569699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6356989" y="2569700"/>
            <a:ext cx="385270" cy="4470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7815943" y="2579591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V="1">
            <a:off x="7814389" y="2602622"/>
            <a:ext cx="413658" cy="3924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8525070" y="2565240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9532776" y="2550891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10260563" y="2573922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9905390" y="2494751"/>
            <a:ext cx="11293" cy="104407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28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Asimilace znělosti a ztráta znělosti: </a:t>
            </a:r>
            <a:r>
              <a:rPr lang="cs-CZ" dirty="0" err="1" smtClean="0"/>
              <a:t>autosegmentální</a:t>
            </a:r>
            <a:r>
              <a:rPr lang="cs-CZ" dirty="0" smtClean="0"/>
              <a:t> reprezentace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09594"/>
              </p:ext>
            </p:extLst>
          </p:nvPr>
        </p:nvGraphicFramePr>
        <p:xfrm>
          <a:off x="970538" y="1960867"/>
          <a:ext cx="10383264" cy="4016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392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99259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2376269">
                  <a:extLst>
                    <a:ext uri="{9D8B030D-6E8A-4147-A177-3AD203B41FA5}">
                      <a16:colId xmlns:a16="http://schemas.microsoft.com/office/drawing/2014/main" val="2896770499"/>
                    </a:ext>
                  </a:extLst>
                </a:gridCol>
                <a:gridCol w="749489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  <a:gridCol w="2704322">
                  <a:extLst>
                    <a:ext uri="{9D8B030D-6E8A-4147-A177-3AD203B41FA5}">
                      <a16:colId xmlns:a16="http://schemas.microsoft.com/office/drawing/2014/main" val="3804918156"/>
                    </a:ext>
                  </a:extLst>
                </a:gridCol>
              </a:tblGrid>
              <a:tr h="50371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/_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cs-CZ" sz="2800" b="0" i="0" dirty="0" err="1" smtClean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+ka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</a:t>
                      </a:r>
                      <a:r>
                        <a:rPr lang="cs-CZ" sz="2800" b="0" i="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tk</a:t>
                      </a:r>
                      <a:r>
                        <a:rPr lang="en-GB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/rud/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45603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 err="1" smtClean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+ba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</a:t>
                      </a:r>
                      <a:r>
                        <a:rPr lang="en-GB" sz="2800" b="0" i="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db</a:t>
                      </a:r>
                      <a:r>
                        <a:rPr lang="en-GB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laryngalita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rutka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pladba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Gpl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 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3362131" y="4463811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3229784" y="4697554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155095" y="4461847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5682343" y="4461847"/>
            <a:ext cx="471776" cy="4211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8054634" y="4461847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7922287" y="4695517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5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znělostních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89757"/>
              </p:ext>
            </p:extLst>
          </p:nvPr>
        </p:nvGraphicFramePr>
        <p:xfrm>
          <a:off x="970538" y="1960867"/>
          <a:ext cx="10387939" cy="4016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392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29500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2179674">
                  <a:extLst>
                    <a:ext uri="{9D8B030D-6E8A-4147-A177-3AD203B41FA5}">
                      <a16:colId xmlns:a16="http://schemas.microsoft.com/office/drawing/2014/main" val="4122376210"/>
                    </a:ext>
                  </a:extLst>
                </a:gridCol>
                <a:gridCol w="2724840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</a:tblGrid>
              <a:tr h="5037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 ~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vra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 ~ vra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gd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 ~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456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ztráta znělosti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asimilace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d,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gd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t,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t, 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4616773" y="4484964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4490302" y="4695517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555443" y="4461846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6423096" y="4672398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1728262" y="4484964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2259890" y="4484964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4081602" y="4461847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2419377" y="3065660"/>
            <a:ext cx="589636" cy="368655"/>
          </a:xfrm>
          <a:prstGeom prst="rightArrow">
            <a:avLst>
              <a:gd name="adj1" fmla="val 50000"/>
              <a:gd name="adj2" fmla="val 52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5672852" y="3592584"/>
            <a:ext cx="589636" cy="376656"/>
          </a:xfrm>
          <a:prstGeom prst="rightArrow">
            <a:avLst>
              <a:gd name="adj1" fmla="val 50000"/>
              <a:gd name="adj2" fmla="val 52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6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1: </a:t>
            </a:r>
            <a:r>
              <a:rPr lang="cs-CZ" b="1" dirty="0" smtClean="0"/>
              <a:t>Ř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928528"/>
              </p:ext>
            </p:extLst>
          </p:nvPr>
        </p:nvGraphicFramePr>
        <p:xfrm>
          <a:off x="970538" y="1960867"/>
          <a:ext cx="10383264" cy="4110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443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07535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648046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  <a:gridCol w="1467293">
                  <a:extLst>
                    <a:ext uri="{9D8B030D-6E8A-4147-A177-3AD203B41FA5}">
                      <a16:colId xmlns:a16="http://schemas.microsoft.com/office/drawing/2014/main" val="3954551158"/>
                    </a:ext>
                  </a:extLst>
                </a:gridCol>
                <a:gridCol w="2782478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043473">
                  <a:extLst>
                    <a:ext uri="{9D8B030D-6E8A-4147-A177-3AD203B41FA5}">
                      <a16:colId xmlns:a16="http://schemas.microsoft.com/office/drawing/2014/main" val="1327103669"/>
                    </a:ext>
                  </a:extLst>
                </a:gridCol>
              </a:tblGrid>
              <a:tr h="50371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fonetika:  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vs. neznělé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fonologie: znělost není kontrastivní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9759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456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 /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eka</a:t>
                      </a: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 / V_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kří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 /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 / 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íž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kř̥i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kř̥i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ːʃ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1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Ř</a:t>
            </a:r>
            <a:r>
              <a:rPr lang="cs-CZ" dirty="0"/>
              <a:t>-skupiny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818952"/>
              </p:ext>
            </p:extLst>
          </p:nvPr>
        </p:nvGraphicFramePr>
        <p:xfrm>
          <a:off x="970538" y="1960867"/>
          <a:ext cx="10383264" cy="407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5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30544">
                  <a:extLst>
                    <a:ext uri="{9D8B030D-6E8A-4147-A177-3AD203B41FA5}">
                      <a16:colId xmlns:a16="http://schemas.microsoft.com/office/drawing/2014/main" val="2150893816"/>
                    </a:ext>
                  </a:extLst>
                </a:gridCol>
                <a:gridCol w="1937276">
                  <a:extLst>
                    <a:ext uri="{9D8B030D-6E8A-4147-A177-3AD203B41FA5}">
                      <a16:colId xmlns:a16="http://schemas.microsoft.com/office/drawing/2014/main" val="3104229166"/>
                    </a:ext>
                  </a:extLst>
                </a:gridCol>
                <a:gridCol w="712382">
                  <a:extLst>
                    <a:ext uri="{9D8B030D-6E8A-4147-A177-3AD203B41FA5}">
                      <a16:colId xmlns:a16="http://schemas.microsoft.com/office/drawing/2014/main" val="1808273747"/>
                    </a:ext>
                  </a:extLst>
                </a:gridCol>
                <a:gridCol w="1967023">
                  <a:extLst>
                    <a:ext uri="{9D8B030D-6E8A-4147-A177-3AD203B41FA5}">
                      <a16:colId xmlns:a16="http://schemas.microsoft.com/office/drawing/2014/main" val="950804947"/>
                    </a:ext>
                  </a:extLst>
                </a:gridCol>
                <a:gridCol w="2305495">
                  <a:extLst>
                    <a:ext uri="{9D8B030D-6E8A-4147-A177-3AD203B41FA5}">
                      <a16:colId xmlns:a16="http://schemas.microsoft.com/office/drawing/2014/main" val="3801387902"/>
                    </a:ext>
                  </a:extLst>
                </a:gridCol>
              </a:tblGrid>
              <a:tr h="50949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= znělý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 = neznělý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DDD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*TDT/*DTD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TT#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/*D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T#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291805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tlou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ʃck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dzb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rojit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05735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ʃtk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zbz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učet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ʒd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641620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ptk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ʒdb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72906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853006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[x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itov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uvni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̥/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387555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5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65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2: </a:t>
            </a:r>
            <a:r>
              <a:rPr lang="cs-CZ" b="1" dirty="0" smtClean="0"/>
              <a:t>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20427"/>
              </p:ext>
            </p:extLst>
          </p:nvPr>
        </p:nvGraphicFramePr>
        <p:xfrm>
          <a:off x="970538" y="1960867"/>
          <a:ext cx="10410498" cy="387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94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99190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626782">
                  <a:extLst>
                    <a:ext uri="{9D8B030D-6E8A-4147-A177-3AD203B41FA5}">
                      <a16:colId xmlns:a16="http://schemas.microsoft.com/office/drawing/2014/main" val="50701951"/>
                    </a:ext>
                  </a:extLst>
                </a:gridCol>
                <a:gridCol w="441904">
                  <a:extLst>
                    <a:ext uri="{9D8B030D-6E8A-4147-A177-3AD203B41FA5}">
                      <a16:colId xmlns:a16="http://schemas.microsoft.com/office/drawing/2014/main" val="96813358"/>
                    </a:ext>
                  </a:extLst>
                </a:gridCol>
                <a:gridCol w="1790933">
                  <a:extLst>
                    <a:ext uri="{9D8B030D-6E8A-4147-A177-3AD203B41FA5}">
                      <a16:colId xmlns:a16="http://schemas.microsoft.com/office/drawing/2014/main" val="3954551158"/>
                    </a:ext>
                  </a:extLst>
                </a:gridCol>
                <a:gridCol w="1318437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737306">
                  <a:extLst>
                    <a:ext uri="{9D8B030D-6E8A-4147-A177-3AD203B41FA5}">
                      <a16:colId xmlns:a16="http://schemas.microsoft.com/office/drawing/2014/main" val="3972141878"/>
                    </a:ext>
                  </a:extLst>
                </a:gridCol>
              </a:tblGrid>
              <a:tr h="5037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kontrast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vs. neznělé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kontrast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vs. neznělé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9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456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žlá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žlá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4950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70822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žlá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4993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6458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rgbClr val="00B0F0"/>
                          </a:solidFill>
                        </a:rPr>
                        <a:t>s</a:t>
                      </a:r>
                      <a:r>
                        <a:rPr lang="en-US" sz="2800" dirty="0" smtClean="0">
                          <a:solidFill>
                            <a:srgbClr val="00B0F0"/>
                          </a:solidFill>
                        </a:rPr>
                        <a:t>[</a:t>
                      </a:r>
                      <a:r>
                        <a:rPr lang="cs-CZ" sz="2800" dirty="0" smtClean="0">
                          <a:solidFill>
                            <a:srgbClr val="00B0F0"/>
                          </a:solidFill>
                        </a:rPr>
                        <a:t>v</a:t>
                      </a:r>
                      <a:r>
                        <a:rPr lang="en-US" sz="2800" dirty="0" smtClean="0">
                          <a:solidFill>
                            <a:srgbClr val="00B0F0"/>
                          </a:solidFill>
                        </a:rPr>
                        <a:t>]</a:t>
                      </a:r>
                      <a:r>
                        <a:rPr lang="cs-CZ" sz="2800" dirty="0" err="1" smtClean="0">
                          <a:solidFill>
                            <a:srgbClr val="00B0F0"/>
                          </a:solidFill>
                        </a:rPr>
                        <a:t>át</a:t>
                      </a:r>
                      <a:endParaRPr lang="cs-CZ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dirty="0" smtClean="0"/>
                        <a:t>p</a:t>
                      </a:r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s</a:t>
                      </a:r>
                      <a:r>
                        <a:rPr lang="en-US" sz="2800" dirty="0" smtClean="0"/>
                        <a:t>]</a:t>
                      </a:r>
                      <a:r>
                        <a:rPr lang="cs-CZ" sz="2800" dirty="0" err="1" smtClean="0"/>
                        <a:t>át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učet</a:t>
                      </a: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259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81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en-US" baseline="-25000" dirty="0" smtClean="0"/>
              <a:t>[</a:t>
            </a:r>
            <a:r>
              <a:rPr lang="cs-CZ" baseline="-25000" dirty="0" smtClean="0"/>
              <a:t>+</a:t>
            </a:r>
            <a:r>
              <a:rPr lang="cs-CZ" baseline="-25000" dirty="0" err="1" smtClean="0"/>
              <a:t>voice</a:t>
            </a:r>
            <a:r>
              <a:rPr lang="en-US" baseline="-25000" dirty="0" smtClean="0"/>
              <a:t>]</a:t>
            </a:r>
            <a:r>
              <a:rPr lang="cs-CZ" baseline="-25000" dirty="0" smtClean="0"/>
              <a:t> </a:t>
            </a:r>
            <a:r>
              <a:rPr lang="en-US" dirty="0" smtClean="0"/>
              <a:t>&gt;</a:t>
            </a:r>
            <a:r>
              <a:rPr lang="cs-CZ" baseline="-25000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v</a:t>
            </a:r>
            <a:r>
              <a:rPr lang="en-US" dirty="0"/>
              <a:t>] &gt;</a:t>
            </a:r>
            <a:r>
              <a:rPr lang="cs-CZ" baseline="-25000" dirty="0"/>
              <a:t> </a:t>
            </a:r>
            <a:r>
              <a:rPr lang="cs-CZ" dirty="0" smtClean="0"/>
              <a:t>R/V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53939"/>
              </p:ext>
            </p:extLst>
          </p:nvPr>
        </p:nvGraphicFramePr>
        <p:xfrm>
          <a:off x="970538" y="1960867"/>
          <a:ext cx="10387939" cy="3513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64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083441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2519917">
                  <a:extLst>
                    <a:ext uri="{9D8B030D-6E8A-4147-A177-3AD203B41FA5}">
                      <a16:colId xmlns:a16="http://schemas.microsoft.com/office/drawing/2014/main" val="4122376210"/>
                    </a:ext>
                  </a:extLst>
                </a:gridCol>
                <a:gridCol w="1268179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</a:tblGrid>
              <a:tr h="456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plav+ki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plafki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/plav/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s+va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sva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= cíl asimilace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v </a:t>
                      </a:r>
                      <a:r>
                        <a:rPr lang="cs-CZ" sz="2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≠ zdroj asimilace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  <a:tr h="5037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delinking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spreading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32828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5531173" y="3453606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1487076" y="3632261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8192857" y="3453606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5398826" y="3632261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1643202" y="3453606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7716404" y="3453606"/>
            <a:ext cx="471776" cy="4211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7819945" y="3642364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65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3: </a:t>
            </a:r>
            <a:r>
              <a:rPr lang="en-US" dirty="0" smtClean="0"/>
              <a:t>&lt;</a:t>
            </a:r>
            <a:r>
              <a:rPr lang="cs-CZ" dirty="0" err="1" smtClean="0"/>
              <a:t>sh</a:t>
            </a:r>
            <a:r>
              <a:rPr lang="en-US" dirty="0" smtClean="0"/>
              <a:t>&gt;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84727"/>
              </p:ext>
            </p:extLst>
          </p:nvPr>
        </p:nvGraphicFramePr>
        <p:xfrm>
          <a:off x="970538" y="1960867"/>
          <a:ext cx="10410498" cy="4397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1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82099">
                  <a:extLst>
                    <a:ext uri="{9D8B030D-6E8A-4147-A177-3AD203B41FA5}">
                      <a16:colId xmlns:a16="http://schemas.microsoft.com/office/drawing/2014/main" val="1570521307"/>
                    </a:ext>
                  </a:extLst>
                </a:gridCol>
                <a:gridCol w="2082100">
                  <a:extLst>
                    <a:ext uri="{9D8B030D-6E8A-4147-A177-3AD203B41FA5}">
                      <a16:colId xmlns:a16="http://schemas.microsoft.com/office/drawing/2014/main" val="1367565836"/>
                    </a:ext>
                  </a:extLst>
                </a:gridCol>
                <a:gridCol w="2082099">
                  <a:extLst>
                    <a:ext uri="{9D8B030D-6E8A-4147-A177-3AD203B41FA5}">
                      <a16:colId xmlns:a16="http://schemas.microsoft.com/office/drawing/2014/main" val="3735387534"/>
                    </a:ext>
                  </a:extLst>
                </a:gridCol>
                <a:gridCol w="2082100">
                  <a:extLst>
                    <a:ext uri="{9D8B030D-6E8A-4147-A177-3AD203B41FA5}">
                      <a16:colId xmlns:a16="http://schemas.microsoft.com/office/drawing/2014/main" val="2538550710"/>
                    </a:ext>
                  </a:extLst>
                </a:gridCol>
              </a:tblGrid>
              <a:tr h="683282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sxoda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ɦoda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83282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tradiční interpretace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„normální“ situace, tj. regresivní asimilace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972965"/>
                  </a:ext>
                </a:extLst>
              </a:tr>
              <a:tr h="68328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sx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„zvláštní“ situace, tj. progresivní asimilace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909326"/>
                  </a:ext>
                </a:extLst>
              </a:tr>
              <a:tr h="683282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regionální distribuce: Morava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vs. Čechy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315088"/>
                  </a:ext>
                </a:extLst>
              </a:tr>
              <a:tr h="683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912070"/>
                  </a:ext>
                </a:extLst>
              </a:tr>
              <a:tr h="68328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Otázka: Proč je variace jen v řetězci 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/?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91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7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1064</Words>
  <Application>Microsoft Office PowerPoint</Application>
  <PresentationFormat>Širokoúhlá obrazovka</PresentationFormat>
  <Paragraphs>256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Autosegmentální fonologie</vt:lpstr>
      <vt:lpstr>Hiát: autosegmentální reprezentace</vt:lpstr>
      <vt:lpstr>Asimilace znělosti a ztráta znělosti: autosegmentální reprezentace</vt:lpstr>
      <vt:lpstr>Interakce znělostních procesů</vt:lpstr>
      <vt:lpstr>Problém 1: Ř</vt:lpstr>
      <vt:lpstr>Ř-skupiny</vt:lpstr>
      <vt:lpstr>Problém 2: V</vt:lpstr>
      <vt:lpstr>T[+voice] &gt; [v] &gt; R/V </vt:lpstr>
      <vt:lpstr>Problém 3: &lt;sh&gt;</vt:lpstr>
      <vt:lpstr>Asimilace: regresivní vs. progresivní</vt:lpstr>
      <vt:lpstr>Není sh jako sh</vt:lpstr>
      <vt:lpstr>Problém s ortografií</vt:lpstr>
      <vt:lpstr>&lt;sh&gt; = /sɦ/ nebo /zɦ/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183</cp:revision>
  <cp:lastPrinted>2020-10-09T05:06:26Z</cp:lastPrinted>
  <dcterms:created xsi:type="dcterms:W3CDTF">2020-10-05T12:10:40Z</dcterms:created>
  <dcterms:modified xsi:type="dcterms:W3CDTF">2020-11-23T08:03:48Z</dcterms:modified>
</cp:coreProperties>
</file>