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17" r:id="rId3"/>
    <p:sldId id="305" r:id="rId4"/>
    <p:sldId id="318" r:id="rId5"/>
    <p:sldId id="319" r:id="rId6"/>
    <p:sldId id="320" r:id="rId7"/>
    <p:sldId id="322" r:id="rId8"/>
    <p:sldId id="321" r:id="rId9"/>
    <p:sldId id="323" r:id="rId10"/>
    <p:sldId id="324" r:id="rId11"/>
    <p:sldId id="325" r:id="rId12"/>
    <p:sldId id="328" r:id="rId13"/>
    <p:sldId id="326" r:id="rId14"/>
    <p:sldId id="327" r:id="rId15"/>
    <p:sldId id="329" r:id="rId16"/>
    <p:sldId id="330" r:id="rId17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53" autoAdjust="0"/>
    <p:restoredTop sz="94699" autoAdjust="0"/>
  </p:normalViewPr>
  <p:slideViewPr>
    <p:cSldViewPr snapToGrid="0">
      <p:cViewPr varScale="1">
        <p:scale>
          <a:sx n="90" d="100"/>
          <a:sy n="90" d="100"/>
        </p:scale>
        <p:origin x="9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59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077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159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0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81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0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74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726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095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50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89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F01E7-FC69-44C0-BA57-9C61FCFDB857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93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 smtClean="0"/>
              <a:t>Asymetrické vztahy mezi skeletonem a melodickou rovinou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38788"/>
              </p:ext>
            </p:extLst>
          </p:nvPr>
        </p:nvGraphicFramePr>
        <p:xfrm>
          <a:off x="1068600" y="1690933"/>
          <a:ext cx="10364505" cy="52933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645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036451">
                  <a:extLst>
                    <a:ext uri="{9D8B030D-6E8A-4147-A177-3AD203B41FA5}">
                      <a16:colId xmlns:a16="http://schemas.microsoft.com/office/drawing/2014/main" val="4189747646"/>
                    </a:ext>
                  </a:extLst>
                </a:gridCol>
                <a:gridCol w="1036450">
                  <a:extLst>
                    <a:ext uri="{9D8B030D-6E8A-4147-A177-3AD203B41FA5}">
                      <a16:colId xmlns:a16="http://schemas.microsoft.com/office/drawing/2014/main" val="2248069438"/>
                    </a:ext>
                  </a:extLst>
                </a:gridCol>
                <a:gridCol w="585435">
                  <a:extLst>
                    <a:ext uri="{9D8B030D-6E8A-4147-A177-3AD203B41FA5}">
                      <a16:colId xmlns:a16="http://schemas.microsoft.com/office/drawing/2014/main" val="1905807952"/>
                    </a:ext>
                  </a:extLst>
                </a:gridCol>
                <a:gridCol w="1105786">
                  <a:extLst>
                    <a:ext uri="{9D8B030D-6E8A-4147-A177-3AD203B41FA5}">
                      <a16:colId xmlns:a16="http://schemas.microsoft.com/office/drawing/2014/main" val="2658341511"/>
                    </a:ext>
                  </a:extLst>
                </a:gridCol>
                <a:gridCol w="381680">
                  <a:extLst>
                    <a:ext uri="{9D8B030D-6E8A-4147-A177-3AD203B41FA5}">
                      <a16:colId xmlns:a16="http://schemas.microsoft.com/office/drawing/2014/main" val="329153591"/>
                    </a:ext>
                  </a:extLst>
                </a:gridCol>
                <a:gridCol w="819799">
                  <a:extLst>
                    <a:ext uri="{9D8B030D-6E8A-4147-A177-3AD203B41FA5}">
                      <a16:colId xmlns:a16="http://schemas.microsoft.com/office/drawing/2014/main" val="344424863"/>
                    </a:ext>
                  </a:extLst>
                </a:gridCol>
                <a:gridCol w="216651">
                  <a:extLst>
                    <a:ext uri="{9D8B030D-6E8A-4147-A177-3AD203B41FA5}">
                      <a16:colId xmlns:a16="http://schemas.microsoft.com/office/drawing/2014/main" val="3427028728"/>
                    </a:ext>
                  </a:extLst>
                </a:gridCol>
                <a:gridCol w="665851">
                  <a:extLst>
                    <a:ext uri="{9D8B030D-6E8A-4147-A177-3AD203B41FA5}">
                      <a16:colId xmlns:a16="http://schemas.microsoft.com/office/drawing/2014/main" val="2569388839"/>
                    </a:ext>
                  </a:extLst>
                </a:gridCol>
                <a:gridCol w="370600">
                  <a:extLst>
                    <a:ext uri="{9D8B030D-6E8A-4147-A177-3AD203B41FA5}">
                      <a16:colId xmlns:a16="http://schemas.microsoft.com/office/drawing/2014/main" val="2882327097"/>
                    </a:ext>
                  </a:extLst>
                </a:gridCol>
                <a:gridCol w="724554">
                  <a:extLst>
                    <a:ext uri="{9D8B030D-6E8A-4147-A177-3AD203B41FA5}">
                      <a16:colId xmlns:a16="http://schemas.microsoft.com/office/drawing/2014/main" val="1677290488"/>
                    </a:ext>
                  </a:extLst>
                </a:gridCol>
                <a:gridCol w="311897">
                  <a:extLst>
                    <a:ext uri="{9D8B030D-6E8A-4147-A177-3AD203B41FA5}">
                      <a16:colId xmlns:a16="http://schemas.microsoft.com/office/drawing/2014/main" val="3733520081"/>
                    </a:ext>
                  </a:extLst>
                </a:gridCol>
                <a:gridCol w="1036451">
                  <a:extLst>
                    <a:ext uri="{9D8B030D-6E8A-4147-A177-3AD203B41FA5}">
                      <a16:colId xmlns:a16="http://schemas.microsoft.com/office/drawing/2014/main" val="4103434584"/>
                    </a:ext>
                  </a:extLst>
                </a:gridCol>
                <a:gridCol w="1036450">
                  <a:extLst>
                    <a:ext uri="{9D8B030D-6E8A-4147-A177-3AD203B41FA5}">
                      <a16:colId xmlns:a16="http://schemas.microsoft.com/office/drawing/2014/main" val="1403634030"/>
                    </a:ext>
                  </a:extLst>
                </a:gridCol>
              </a:tblGrid>
              <a:tr h="4465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4465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skeleton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    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dirty="0" smtClean="0"/>
                        <a:t>   </a:t>
                      </a:r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498006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10965"/>
                  </a:ext>
                </a:extLst>
              </a:tr>
              <a:tr h="4465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melodie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l-GR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cs-CZ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l-GR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β</a:t>
                      </a:r>
                      <a:endParaRPr lang="cs-CZ" sz="2800" dirty="0">
                        <a:solidFill>
                          <a:srgbClr val="00B0F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9639081"/>
                  </a:ext>
                </a:extLst>
              </a:tr>
              <a:tr h="5141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: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 : 1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cs-CZ" sz="2800" dirty="0" smtClean="0"/>
                        <a:t>2 : 1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dirty="0" smtClean="0"/>
                        <a:t> 1 : 2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245339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cs-CZ" sz="2800" dirty="0" smtClean="0"/>
                        <a:t>prázdná pozice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cs-CZ" sz="2800" dirty="0" smtClean="0"/>
                        <a:t>plovoucí</a:t>
                      </a:r>
                    </a:p>
                    <a:p>
                      <a:pPr algn="l"/>
                      <a:r>
                        <a:rPr lang="cs-CZ" sz="2800" dirty="0" smtClean="0"/>
                        <a:t>melodie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3749752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0610222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463168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83202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60405"/>
                  </a:ext>
                </a:extLst>
              </a:tr>
            </a:tbl>
          </a:graphicData>
        </a:graphic>
      </p:graphicFrame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>
            <a:off x="7176104" y="2721480"/>
            <a:ext cx="286736" cy="40359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7462840" y="2684168"/>
            <a:ext cx="289248" cy="42573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>
            <a:off x="9408974" y="2633920"/>
            <a:ext cx="299888" cy="47324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9121034" y="2636656"/>
            <a:ext cx="287940" cy="47324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836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Infinitivy a deminutiva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246143"/>
              </p:ext>
            </p:extLst>
          </p:nvPr>
        </p:nvGraphicFramePr>
        <p:xfrm>
          <a:off x="970538" y="1960867"/>
          <a:ext cx="10383264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112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179675">
                  <a:extLst>
                    <a:ext uri="{9D8B030D-6E8A-4147-A177-3AD203B41FA5}">
                      <a16:colId xmlns:a16="http://schemas.microsoft.com/office/drawing/2014/main" val="2518865480"/>
                    </a:ext>
                  </a:extLst>
                </a:gridCol>
                <a:gridCol w="1212111">
                  <a:extLst>
                    <a:ext uri="{9D8B030D-6E8A-4147-A177-3AD203B41FA5}">
                      <a16:colId xmlns:a16="http://schemas.microsoft.com/office/drawing/2014/main" val="962088673"/>
                    </a:ext>
                  </a:extLst>
                </a:gridCol>
                <a:gridCol w="1988289">
                  <a:extLst>
                    <a:ext uri="{9D8B030D-6E8A-4147-A177-3AD203B41FA5}">
                      <a16:colId xmlns:a16="http://schemas.microsoft.com/office/drawing/2014/main" val="109860944"/>
                    </a:ext>
                  </a:extLst>
                </a:gridCol>
                <a:gridCol w="1573618">
                  <a:extLst>
                    <a:ext uri="{9D8B030D-6E8A-4147-A177-3AD203B41FA5}">
                      <a16:colId xmlns:a16="http://schemas.microsoft.com/office/drawing/2014/main" val="84757017"/>
                    </a:ext>
                  </a:extLst>
                </a:gridCol>
                <a:gridCol w="1178444">
                  <a:extLst>
                    <a:ext uri="{9D8B030D-6E8A-4147-A177-3AD203B41FA5}">
                      <a16:colId xmlns:a16="http://schemas.microsoft.com/office/drawing/2014/main" val="2612771641"/>
                    </a:ext>
                  </a:extLst>
                </a:gridCol>
              </a:tblGrid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</a:t>
                      </a:r>
                      <a:r>
                        <a:rPr lang="cs-CZ" sz="2800" b="0" i="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</a:t>
                      </a:r>
                      <a:r>
                        <a:rPr lang="cs-CZ" sz="2800" b="0" i="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</a:t>
                      </a:r>
                      <a:r>
                        <a:rPr lang="cs-CZ" sz="2800" b="0" i="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d-ek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2204533"/>
                  </a:ext>
                </a:extLst>
              </a:tr>
              <a:tr h="40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vt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vt</a:t>
                      </a:r>
                      <a:r>
                        <a:rPr lang="cs-CZ" sz="2800" b="0" i="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p-ek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2003645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6171861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t-ek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702601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dř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dř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km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km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6467502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ů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ů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t-ek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540043"/>
                  </a:ext>
                </a:extLst>
              </a:tr>
              <a:tr h="40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2811080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1493464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4714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991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mezi krátkými V a dlouhými VV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408129"/>
              </p:ext>
            </p:extLst>
          </p:nvPr>
        </p:nvGraphicFramePr>
        <p:xfrm>
          <a:off x="970538" y="1960867"/>
          <a:ext cx="10383264" cy="4199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95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48954">
                  <a:extLst>
                    <a:ext uri="{9D8B030D-6E8A-4147-A177-3AD203B41FA5}">
                      <a16:colId xmlns:a16="http://schemas.microsoft.com/office/drawing/2014/main" val="3780298866"/>
                    </a:ext>
                  </a:extLst>
                </a:gridCol>
                <a:gridCol w="648954">
                  <a:extLst>
                    <a:ext uri="{9D8B030D-6E8A-4147-A177-3AD203B41FA5}">
                      <a16:colId xmlns:a16="http://schemas.microsoft.com/office/drawing/2014/main" val="3454899308"/>
                    </a:ext>
                  </a:extLst>
                </a:gridCol>
                <a:gridCol w="648954">
                  <a:extLst>
                    <a:ext uri="{9D8B030D-6E8A-4147-A177-3AD203B41FA5}">
                      <a16:colId xmlns:a16="http://schemas.microsoft.com/office/drawing/2014/main" val="4046508363"/>
                    </a:ext>
                  </a:extLst>
                </a:gridCol>
                <a:gridCol w="648954">
                  <a:extLst>
                    <a:ext uri="{9D8B030D-6E8A-4147-A177-3AD203B41FA5}">
                      <a16:colId xmlns:a16="http://schemas.microsoft.com/office/drawing/2014/main" val="3186420976"/>
                    </a:ext>
                  </a:extLst>
                </a:gridCol>
                <a:gridCol w="197204">
                  <a:extLst>
                    <a:ext uri="{9D8B030D-6E8A-4147-A177-3AD203B41FA5}">
                      <a16:colId xmlns:a16="http://schemas.microsoft.com/office/drawing/2014/main" val="231304459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790650344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val="161074987"/>
                    </a:ext>
                  </a:extLst>
                </a:gridCol>
                <a:gridCol w="748045">
                  <a:extLst>
                    <a:ext uri="{9D8B030D-6E8A-4147-A177-3AD203B41FA5}">
                      <a16:colId xmlns:a16="http://schemas.microsoft.com/office/drawing/2014/main" val="1534630549"/>
                    </a:ext>
                  </a:extLst>
                </a:gridCol>
                <a:gridCol w="748045">
                  <a:extLst>
                    <a:ext uri="{9D8B030D-6E8A-4147-A177-3AD203B41FA5}">
                      <a16:colId xmlns:a16="http://schemas.microsoft.com/office/drawing/2014/main" val="4200732407"/>
                    </a:ext>
                  </a:extLst>
                </a:gridCol>
                <a:gridCol w="748045">
                  <a:extLst>
                    <a:ext uri="{9D8B030D-6E8A-4147-A177-3AD203B41FA5}">
                      <a16:colId xmlns:a16="http://schemas.microsoft.com/office/drawing/2014/main" val="1892790286"/>
                    </a:ext>
                  </a:extLst>
                </a:gridCol>
                <a:gridCol w="1197048">
                  <a:extLst>
                    <a:ext uri="{9D8B030D-6E8A-4147-A177-3AD203B41FA5}">
                      <a16:colId xmlns:a16="http://schemas.microsoft.com/office/drawing/2014/main" val="3381269584"/>
                    </a:ext>
                  </a:extLst>
                </a:gridCol>
                <a:gridCol w="478465">
                  <a:extLst>
                    <a:ext uri="{9D8B030D-6E8A-4147-A177-3AD203B41FA5}">
                      <a16:colId xmlns:a16="http://schemas.microsoft.com/office/drawing/2014/main" val="2150480189"/>
                    </a:ext>
                  </a:extLst>
                </a:gridCol>
                <a:gridCol w="754912">
                  <a:extLst>
                    <a:ext uri="{9D8B030D-6E8A-4147-A177-3AD203B41FA5}">
                      <a16:colId xmlns:a16="http://schemas.microsoft.com/office/drawing/2014/main" val="989756563"/>
                    </a:ext>
                  </a:extLst>
                </a:gridCol>
                <a:gridCol w="561755">
                  <a:extLst>
                    <a:ext uri="{9D8B030D-6E8A-4147-A177-3AD203B41FA5}">
                      <a16:colId xmlns:a16="http://schemas.microsoft.com/office/drawing/2014/main" val="1920407531"/>
                    </a:ext>
                  </a:extLst>
                </a:gridCol>
              </a:tblGrid>
              <a:tr h="407593">
                <a:tc gridSpan="7"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minimální páry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alternace V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VV 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[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i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]</a:t>
                      </a:r>
                      <a:endParaRPr lang="cs-CZ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[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i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]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cs-CZ" sz="2400" b="0" dirty="0" smtClean="0">
                          <a:solidFill>
                            <a:srgbClr val="00B0F0"/>
                          </a:solidFill>
                          <a:latin typeface="+mn-lt"/>
                        </a:rPr>
                        <a:t>I</a:t>
                      </a:r>
                      <a:endParaRPr lang="cs-CZ" sz="2400" b="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400" b="0" dirty="0" smtClean="0">
                          <a:solidFill>
                            <a:srgbClr val="00B0F0"/>
                          </a:solidFill>
                        </a:rPr>
                        <a:t>U</a:t>
                      </a:r>
                      <a:endParaRPr lang="cs-CZ" sz="240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[</a:t>
                      </a:r>
                      <a:r>
                        <a:rPr lang="cs-CZ" sz="2400" dirty="0" smtClean="0">
                          <a:latin typeface="+mn-lt"/>
                        </a:rPr>
                        <a:t>u</a:t>
                      </a:r>
                      <a:r>
                        <a:rPr lang="en-US" sz="2400" dirty="0" smtClean="0">
                          <a:latin typeface="+mn-lt"/>
                        </a:rPr>
                        <a:t>]</a:t>
                      </a:r>
                      <a:endParaRPr lang="cs-CZ" sz="2400" dirty="0">
                        <a:latin typeface="+mn-lt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ou̯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400" dirty="0">
                        <a:latin typeface="+mn-lt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 sz="2400" dirty="0"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1893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vir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kur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48136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í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kúr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cs-CZ" sz="2400" dirty="0" smtClean="0">
                          <a:latin typeface="+mn-lt"/>
                        </a:rPr>
                        <a:t>      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A</a:t>
                      </a:r>
                      <a:r>
                        <a:rPr lang="cs-CZ" sz="2400" dirty="0" smtClean="0">
                          <a:latin typeface="+mn-lt"/>
                        </a:rPr>
                        <a:t>+</a:t>
                      </a:r>
                      <a:r>
                        <a:rPr lang="cs-CZ" sz="2400" dirty="0" smtClean="0">
                          <a:solidFill>
                            <a:srgbClr val="00B0F0"/>
                          </a:solidFill>
                          <a:latin typeface="+mn-lt"/>
                        </a:rPr>
                        <a:t>U</a:t>
                      </a:r>
                      <a:r>
                        <a:rPr lang="cs-CZ" sz="2400" dirty="0" smtClean="0">
                          <a:latin typeface="+mn-lt"/>
                        </a:rPr>
                        <a:t> </a:t>
                      </a:r>
                      <a:endParaRPr lang="cs-CZ" sz="2400" dirty="0"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 sz="2400" dirty="0"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745879"/>
                  </a:ext>
                </a:extLst>
              </a:tr>
              <a:tr h="105525">
                <a:tc rowSpan="2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743480"/>
                  </a:ext>
                </a:extLst>
              </a:tr>
              <a:tr h="30206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[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e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]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A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</a:t>
                      </a:r>
                      <a:r>
                        <a:rPr lang="cs-CZ" sz="2400" dirty="0" smtClean="0">
                          <a:solidFill>
                            <a:srgbClr val="00B0F0"/>
                          </a:solidFill>
                          <a:latin typeface="+mn-lt"/>
                        </a:rPr>
                        <a:t>I</a:t>
                      </a:r>
                      <a:endParaRPr lang="cs-CZ" sz="240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n-lt"/>
                        </a:rPr>
                        <a:t>[</a:t>
                      </a:r>
                      <a:r>
                        <a:rPr lang="cs-CZ" sz="2400" dirty="0" smtClean="0">
                          <a:latin typeface="+mn-lt"/>
                        </a:rPr>
                        <a:t>o</a:t>
                      </a:r>
                      <a:r>
                        <a:rPr lang="en-US" sz="2400" dirty="0" smtClean="0">
                          <a:latin typeface="+mn-lt"/>
                        </a:rPr>
                        <a:t>]</a:t>
                      </a:r>
                      <a:r>
                        <a:rPr lang="cs-CZ" sz="2400" dirty="0" smtClean="0">
                          <a:latin typeface="+mn-lt"/>
                        </a:rPr>
                        <a:t> 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A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+</a:t>
                      </a:r>
                      <a:r>
                        <a:rPr lang="cs-CZ" sz="2400" dirty="0" smtClean="0">
                          <a:solidFill>
                            <a:srgbClr val="00B0F0"/>
                          </a:solidFill>
                          <a:latin typeface="+mn-lt"/>
                        </a:rPr>
                        <a:t>U</a:t>
                      </a:r>
                    </a:p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1100994"/>
                  </a:ext>
                </a:extLst>
              </a:tr>
              <a:tr h="282941">
                <a:tc rowSpan="2"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pero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lože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192529"/>
                  </a:ext>
                </a:extLst>
              </a:tr>
              <a:tr h="1246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[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]</a:t>
                      </a:r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400" b="0" dirty="0" smtClean="0">
                          <a:solidFill>
                            <a:srgbClr val="00B0F0"/>
                          </a:solidFill>
                        </a:rPr>
                        <a:t>A</a:t>
                      </a:r>
                      <a:endParaRPr lang="cs-CZ" sz="240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0627346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péro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lóže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588972"/>
                  </a:ext>
                </a:extLst>
              </a:tr>
              <a:tr h="52763">
                <a:tc rowSpan="2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louže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ou̯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93961"/>
                  </a:ext>
                </a:extLst>
              </a:tr>
              <a:tr h="35483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0044980"/>
                  </a:ext>
                </a:extLst>
              </a:tr>
              <a:tr h="230178">
                <a:tc rowSpan="2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lak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081373"/>
                  </a:ext>
                </a:extLst>
              </a:tr>
              <a:tr h="177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8"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= manipulace se skeletonem + elementem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A</a:t>
                      </a:r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6655641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lák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 vMerge="1">
                  <a:txBody>
                    <a:bodyPr/>
                    <a:lstStyle/>
                    <a:p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901981"/>
                  </a:ext>
                </a:extLst>
              </a:tr>
            </a:tbl>
          </a:graphicData>
        </a:graphic>
      </p:graphicFrame>
      <p:cxnSp>
        <p:nvCxnSpPr>
          <p:cNvPr id="5" name="Přímá spojnice se šipkou 4"/>
          <p:cNvCxnSpPr/>
          <p:nvPr/>
        </p:nvCxnSpPr>
        <p:spPr>
          <a:xfrm flipV="1">
            <a:off x="6459819" y="3262117"/>
            <a:ext cx="393404" cy="361507"/>
          </a:xfrm>
          <a:prstGeom prst="straightConnector1">
            <a:avLst/>
          </a:prstGeom>
          <a:ln w="3492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6459819" y="2991938"/>
            <a:ext cx="393404" cy="0"/>
          </a:xfrm>
          <a:prstGeom prst="straightConnector1">
            <a:avLst/>
          </a:prstGeom>
          <a:ln w="3492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 flipV="1">
            <a:off x="8536711" y="3262118"/>
            <a:ext cx="1233" cy="361506"/>
          </a:xfrm>
          <a:prstGeom prst="straightConnector1">
            <a:avLst/>
          </a:prstGeom>
          <a:ln w="3492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10004005" y="2991938"/>
            <a:ext cx="405269" cy="1"/>
          </a:xfrm>
          <a:prstGeom prst="straightConnector1">
            <a:avLst/>
          </a:prstGeom>
          <a:ln w="3492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V="1">
            <a:off x="7221819" y="4813650"/>
            <a:ext cx="405269" cy="1"/>
          </a:xfrm>
          <a:prstGeom prst="straightConnector1">
            <a:avLst/>
          </a:prstGeom>
          <a:ln w="3492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36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866859"/>
              </p:ext>
            </p:extLst>
          </p:nvPr>
        </p:nvGraphicFramePr>
        <p:xfrm>
          <a:off x="970538" y="1960867"/>
          <a:ext cx="10383264" cy="40759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8326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40759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Vysoký zadní vokál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typicky alternuje s diftongem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ou̯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V jednom kontextu je ale jeho dlouhým protějškem pravidelně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Kde?   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789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Případ </a:t>
            </a:r>
            <a:r>
              <a:rPr lang="cs-CZ" dirty="0" smtClean="0"/>
              <a:t>2: alternace vokálů s nulou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040305"/>
              </p:ext>
            </p:extLst>
          </p:nvPr>
        </p:nvGraphicFramePr>
        <p:xfrm>
          <a:off x="1068600" y="1690933"/>
          <a:ext cx="10407685" cy="4930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645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036451">
                  <a:extLst>
                    <a:ext uri="{9D8B030D-6E8A-4147-A177-3AD203B41FA5}">
                      <a16:colId xmlns:a16="http://schemas.microsoft.com/office/drawing/2014/main" val="4189747646"/>
                    </a:ext>
                  </a:extLst>
                </a:gridCol>
                <a:gridCol w="1036450">
                  <a:extLst>
                    <a:ext uri="{9D8B030D-6E8A-4147-A177-3AD203B41FA5}">
                      <a16:colId xmlns:a16="http://schemas.microsoft.com/office/drawing/2014/main" val="2248069438"/>
                    </a:ext>
                  </a:extLst>
                </a:gridCol>
                <a:gridCol w="585435">
                  <a:extLst>
                    <a:ext uri="{9D8B030D-6E8A-4147-A177-3AD203B41FA5}">
                      <a16:colId xmlns:a16="http://schemas.microsoft.com/office/drawing/2014/main" val="1905807952"/>
                    </a:ext>
                  </a:extLst>
                </a:gridCol>
                <a:gridCol w="1105786">
                  <a:extLst>
                    <a:ext uri="{9D8B030D-6E8A-4147-A177-3AD203B41FA5}">
                      <a16:colId xmlns:a16="http://schemas.microsoft.com/office/drawing/2014/main" val="2658341511"/>
                    </a:ext>
                  </a:extLst>
                </a:gridCol>
                <a:gridCol w="381680">
                  <a:extLst>
                    <a:ext uri="{9D8B030D-6E8A-4147-A177-3AD203B41FA5}">
                      <a16:colId xmlns:a16="http://schemas.microsoft.com/office/drawing/2014/main" val="329153591"/>
                    </a:ext>
                  </a:extLst>
                </a:gridCol>
                <a:gridCol w="118050">
                  <a:extLst>
                    <a:ext uri="{9D8B030D-6E8A-4147-A177-3AD203B41FA5}">
                      <a16:colId xmlns:a16="http://schemas.microsoft.com/office/drawing/2014/main" val="344424863"/>
                    </a:ext>
                  </a:extLst>
                </a:gridCol>
                <a:gridCol w="144189">
                  <a:extLst>
                    <a:ext uri="{9D8B030D-6E8A-4147-A177-3AD203B41FA5}">
                      <a16:colId xmlns:a16="http://schemas.microsoft.com/office/drawing/2014/main" val="1390951190"/>
                    </a:ext>
                  </a:extLst>
                </a:gridCol>
                <a:gridCol w="600740">
                  <a:extLst>
                    <a:ext uri="{9D8B030D-6E8A-4147-A177-3AD203B41FA5}">
                      <a16:colId xmlns:a16="http://schemas.microsoft.com/office/drawing/2014/main" val="3873000610"/>
                    </a:ext>
                  </a:extLst>
                </a:gridCol>
                <a:gridCol w="216651">
                  <a:extLst>
                    <a:ext uri="{9D8B030D-6E8A-4147-A177-3AD203B41FA5}">
                      <a16:colId xmlns:a16="http://schemas.microsoft.com/office/drawing/2014/main" val="3427028728"/>
                    </a:ext>
                  </a:extLst>
                </a:gridCol>
                <a:gridCol w="665851">
                  <a:extLst>
                    <a:ext uri="{9D8B030D-6E8A-4147-A177-3AD203B41FA5}">
                      <a16:colId xmlns:a16="http://schemas.microsoft.com/office/drawing/2014/main" val="2569388839"/>
                    </a:ext>
                  </a:extLst>
                </a:gridCol>
                <a:gridCol w="370600">
                  <a:extLst>
                    <a:ext uri="{9D8B030D-6E8A-4147-A177-3AD203B41FA5}">
                      <a16:colId xmlns:a16="http://schemas.microsoft.com/office/drawing/2014/main" val="2882327097"/>
                    </a:ext>
                  </a:extLst>
                </a:gridCol>
                <a:gridCol w="724554">
                  <a:extLst>
                    <a:ext uri="{9D8B030D-6E8A-4147-A177-3AD203B41FA5}">
                      <a16:colId xmlns:a16="http://schemas.microsoft.com/office/drawing/2014/main" val="1677290488"/>
                    </a:ext>
                  </a:extLst>
                </a:gridCol>
                <a:gridCol w="311897">
                  <a:extLst>
                    <a:ext uri="{9D8B030D-6E8A-4147-A177-3AD203B41FA5}">
                      <a16:colId xmlns:a16="http://schemas.microsoft.com/office/drawing/2014/main" val="3733520081"/>
                    </a:ext>
                  </a:extLst>
                </a:gridCol>
                <a:gridCol w="1036451">
                  <a:extLst>
                    <a:ext uri="{9D8B030D-6E8A-4147-A177-3AD203B41FA5}">
                      <a16:colId xmlns:a16="http://schemas.microsoft.com/office/drawing/2014/main" val="4103434584"/>
                    </a:ext>
                  </a:extLst>
                </a:gridCol>
                <a:gridCol w="1036450">
                  <a:extLst>
                    <a:ext uri="{9D8B030D-6E8A-4147-A177-3AD203B41FA5}">
                      <a16:colId xmlns:a16="http://schemas.microsoft.com/office/drawing/2014/main" val="1403634030"/>
                    </a:ext>
                  </a:extLst>
                </a:gridCol>
              </a:tblGrid>
              <a:tr h="4465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4465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skeleton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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cs-CZ" sz="2800" dirty="0" smtClean="0"/>
                        <a:t>  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  V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498006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10965"/>
                  </a:ext>
                </a:extLst>
              </a:tr>
              <a:tr h="4465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melodie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cs-CZ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>
                        <a:solidFill>
                          <a:srgbClr val="00B0F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9639081"/>
                  </a:ext>
                </a:extLst>
              </a:tr>
              <a:tr h="5141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[</a:t>
                      </a:r>
                      <a:r>
                        <a:rPr lang="cs-CZ" sz="2800" dirty="0" smtClean="0"/>
                        <a:t>e</a:t>
                      </a:r>
                      <a:r>
                        <a:rPr lang="en-US" sz="2800" dirty="0" smtClean="0"/>
                        <a:t>]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245339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3749752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0610222"/>
                  </a:ext>
                </a:extLst>
              </a:tr>
              <a:tr h="446504">
                <a:tc gridSpan="5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nula (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Ø)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plovoucí vokál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1"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 smtClean="0"/>
                        <a:t>[</a:t>
                      </a:r>
                      <a:r>
                        <a:rPr lang="cs-CZ" sz="2800" dirty="0" smtClean="0"/>
                        <a:t>e</a:t>
                      </a:r>
                      <a:r>
                        <a:rPr lang="en-US" sz="2800" dirty="0" smtClean="0"/>
                        <a:t>]</a:t>
                      </a:r>
                      <a:r>
                        <a:rPr lang="cs-CZ" sz="2800" dirty="0" smtClean="0"/>
                        <a:t> = asociace plovoucího</a:t>
                      </a:r>
                      <a:r>
                        <a:rPr lang="cs-CZ" sz="2800" baseline="0" dirty="0" smtClean="0"/>
                        <a:t> vokálu 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463168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r>
                        <a:rPr lang="cs-CZ" sz="2800" dirty="0" smtClean="0"/>
                        <a:t>se skeletonem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83202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60405"/>
                  </a:ext>
                </a:extLst>
              </a:tr>
            </a:tbl>
          </a:graphicData>
        </a:graphic>
      </p:graphicFrame>
      <p:cxnSp>
        <p:nvCxnSpPr>
          <p:cNvPr id="8" name="Přímá spojnice se šipkou 7"/>
          <p:cNvCxnSpPr/>
          <p:nvPr/>
        </p:nvCxnSpPr>
        <p:spPr>
          <a:xfrm flipH="1" flipV="1">
            <a:off x="6794205" y="2700669"/>
            <a:ext cx="2" cy="475525"/>
          </a:xfrm>
          <a:prstGeom prst="straightConnector1">
            <a:avLst/>
          </a:prstGeom>
          <a:ln w="38100"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872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Genitiv plurálu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182962"/>
              </p:ext>
            </p:extLst>
          </p:nvPr>
        </p:nvGraphicFramePr>
        <p:xfrm>
          <a:off x="970538" y="1414127"/>
          <a:ext cx="10383264" cy="5398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115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59327">
                  <a:extLst>
                    <a:ext uri="{9D8B030D-6E8A-4147-A177-3AD203B41FA5}">
                      <a16:colId xmlns:a16="http://schemas.microsoft.com/office/drawing/2014/main" val="707208743"/>
                    </a:ext>
                  </a:extLst>
                </a:gridCol>
                <a:gridCol w="459326">
                  <a:extLst>
                    <a:ext uri="{9D8B030D-6E8A-4147-A177-3AD203B41FA5}">
                      <a16:colId xmlns:a16="http://schemas.microsoft.com/office/drawing/2014/main" val="1956907284"/>
                    </a:ext>
                  </a:extLst>
                </a:gridCol>
                <a:gridCol w="459327">
                  <a:extLst>
                    <a:ext uri="{9D8B030D-6E8A-4147-A177-3AD203B41FA5}">
                      <a16:colId xmlns:a16="http://schemas.microsoft.com/office/drawing/2014/main" val="2031321294"/>
                    </a:ext>
                  </a:extLst>
                </a:gridCol>
                <a:gridCol w="459326">
                  <a:extLst>
                    <a:ext uri="{9D8B030D-6E8A-4147-A177-3AD203B41FA5}">
                      <a16:colId xmlns:a16="http://schemas.microsoft.com/office/drawing/2014/main" val="3203495265"/>
                    </a:ext>
                  </a:extLst>
                </a:gridCol>
                <a:gridCol w="459327">
                  <a:extLst>
                    <a:ext uri="{9D8B030D-6E8A-4147-A177-3AD203B41FA5}">
                      <a16:colId xmlns:a16="http://schemas.microsoft.com/office/drawing/2014/main" val="4226265011"/>
                    </a:ext>
                  </a:extLst>
                </a:gridCol>
                <a:gridCol w="491224">
                  <a:extLst>
                    <a:ext uri="{9D8B030D-6E8A-4147-A177-3AD203B41FA5}">
                      <a16:colId xmlns:a16="http://schemas.microsoft.com/office/drawing/2014/main" val="2107041438"/>
                    </a:ext>
                  </a:extLst>
                </a:gridCol>
                <a:gridCol w="491224">
                  <a:extLst>
                    <a:ext uri="{9D8B030D-6E8A-4147-A177-3AD203B41FA5}">
                      <a16:colId xmlns:a16="http://schemas.microsoft.com/office/drawing/2014/main" val="572498624"/>
                    </a:ext>
                  </a:extLst>
                </a:gridCol>
                <a:gridCol w="491225">
                  <a:extLst>
                    <a:ext uri="{9D8B030D-6E8A-4147-A177-3AD203B41FA5}">
                      <a16:colId xmlns:a16="http://schemas.microsoft.com/office/drawing/2014/main" val="564925022"/>
                    </a:ext>
                  </a:extLst>
                </a:gridCol>
                <a:gridCol w="491224">
                  <a:extLst>
                    <a:ext uri="{9D8B030D-6E8A-4147-A177-3AD203B41FA5}">
                      <a16:colId xmlns:a16="http://schemas.microsoft.com/office/drawing/2014/main" val="1024736267"/>
                    </a:ext>
                  </a:extLst>
                </a:gridCol>
                <a:gridCol w="640079">
                  <a:extLst>
                    <a:ext uri="{9D8B030D-6E8A-4147-A177-3AD203B41FA5}">
                      <a16:colId xmlns:a16="http://schemas.microsoft.com/office/drawing/2014/main" val="3034842335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903196196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821436778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3264502510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3602979741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2969465596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349281267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2340752639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3146510189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2493874783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2410260165"/>
                    </a:ext>
                  </a:extLst>
                </a:gridCol>
              </a:tblGrid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stabilní 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stabilní CC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Gpl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4875683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186416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889793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lexikon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1427882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0145526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6058041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980393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fonologie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7177587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99239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38779"/>
                  </a:ext>
                </a:extLst>
              </a:tr>
            </a:tbl>
          </a:graphicData>
        </a:graphic>
      </p:graphicFrame>
      <p:sp>
        <p:nvSpPr>
          <p:cNvPr id="4" name="Šipka dolů 3"/>
          <p:cNvSpPr/>
          <p:nvPr/>
        </p:nvSpPr>
        <p:spPr>
          <a:xfrm>
            <a:off x="1307805" y="4299861"/>
            <a:ext cx="396593" cy="744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3083442" y="3891339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3530010" y="3891338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3976578" y="3891338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3083442" y="5868317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3530010" y="5875787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3973031" y="5875787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5389462" y="3892483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5910458" y="3901444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5394211" y="5893890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5910458" y="5901360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7844338" y="3891337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8733927" y="3856278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H="1" flipV="1">
            <a:off x="8295058" y="5856482"/>
            <a:ext cx="4195" cy="564381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8730380" y="5890727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7863931" y="5901359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9935403" y="5875786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10764778" y="5875785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11146840" y="5875784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51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RT vs. 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754281"/>
              </p:ext>
            </p:extLst>
          </p:nvPr>
        </p:nvGraphicFramePr>
        <p:xfrm>
          <a:off x="970538" y="1414127"/>
          <a:ext cx="10383264" cy="5888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115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59327">
                  <a:extLst>
                    <a:ext uri="{9D8B030D-6E8A-4147-A177-3AD203B41FA5}">
                      <a16:colId xmlns:a16="http://schemas.microsoft.com/office/drawing/2014/main" val="707208743"/>
                    </a:ext>
                  </a:extLst>
                </a:gridCol>
                <a:gridCol w="459326">
                  <a:extLst>
                    <a:ext uri="{9D8B030D-6E8A-4147-A177-3AD203B41FA5}">
                      <a16:colId xmlns:a16="http://schemas.microsoft.com/office/drawing/2014/main" val="1956907284"/>
                    </a:ext>
                  </a:extLst>
                </a:gridCol>
                <a:gridCol w="459327">
                  <a:extLst>
                    <a:ext uri="{9D8B030D-6E8A-4147-A177-3AD203B41FA5}">
                      <a16:colId xmlns:a16="http://schemas.microsoft.com/office/drawing/2014/main" val="2031321294"/>
                    </a:ext>
                  </a:extLst>
                </a:gridCol>
                <a:gridCol w="459326">
                  <a:extLst>
                    <a:ext uri="{9D8B030D-6E8A-4147-A177-3AD203B41FA5}">
                      <a16:colId xmlns:a16="http://schemas.microsoft.com/office/drawing/2014/main" val="3203495265"/>
                    </a:ext>
                  </a:extLst>
                </a:gridCol>
                <a:gridCol w="459327">
                  <a:extLst>
                    <a:ext uri="{9D8B030D-6E8A-4147-A177-3AD203B41FA5}">
                      <a16:colId xmlns:a16="http://schemas.microsoft.com/office/drawing/2014/main" val="4226265011"/>
                    </a:ext>
                  </a:extLst>
                </a:gridCol>
                <a:gridCol w="491224">
                  <a:extLst>
                    <a:ext uri="{9D8B030D-6E8A-4147-A177-3AD203B41FA5}">
                      <a16:colId xmlns:a16="http://schemas.microsoft.com/office/drawing/2014/main" val="2107041438"/>
                    </a:ext>
                  </a:extLst>
                </a:gridCol>
                <a:gridCol w="491224">
                  <a:extLst>
                    <a:ext uri="{9D8B030D-6E8A-4147-A177-3AD203B41FA5}">
                      <a16:colId xmlns:a16="http://schemas.microsoft.com/office/drawing/2014/main" val="572498624"/>
                    </a:ext>
                  </a:extLst>
                </a:gridCol>
                <a:gridCol w="491225">
                  <a:extLst>
                    <a:ext uri="{9D8B030D-6E8A-4147-A177-3AD203B41FA5}">
                      <a16:colId xmlns:a16="http://schemas.microsoft.com/office/drawing/2014/main" val="564925022"/>
                    </a:ext>
                  </a:extLst>
                </a:gridCol>
                <a:gridCol w="491224">
                  <a:extLst>
                    <a:ext uri="{9D8B030D-6E8A-4147-A177-3AD203B41FA5}">
                      <a16:colId xmlns:a16="http://schemas.microsoft.com/office/drawing/2014/main" val="1024736267"/>
                    </a:ext>
                  </a:extLst>
                </a:gridCol>
                <a:gridCol w="640079">
                  <a:extLst>
                    <a:ext uri="{9D8B030D-6E8A-4147-A177-3AD203B41FA5}">
                      <a16:colId xmlns:a16="http://schemas.microsoft.com/office/drawing/2014/main" val="3034842335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903196196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821436778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3264502510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3602979741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2969465596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349281267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2340752639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3146510189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2493874783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2410260165"/>
                    </a:ext>
                  </a:extLst>
                </a:gridCol>
              </a:tblGrid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stabilní 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stabilní CC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ø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Gpl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4875683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186416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889793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Gpl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1427882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0145526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6058041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980393"/>
                  </a:ext>
                </a:extLst>
              </a:tr>
              <a:tr h="478465">
                <a:tc gridSpan="2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generalizace</a:t>
                      </a:r>
                      <a:endParaRPr lang="en-US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Gpl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RT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vs. *TR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TeR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7177587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99239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38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58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Interpretace: 2 druhy alternací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~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ø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723079"/>
              </p:ext>
            </p:extLst>
          </p:nvPr>
        </p:nvGraphicFramePr>
        <p:xfrm>
          <a:off x="970538" y="1414127"/>
          <a:ext cx="10383264" cy="5398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115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59327">
                  <a:extLst>
                    <a:ext uri="{9D8B030D-6E8A-4147-A177-3AD203B41FA5}">
                      <a16:colId xmlns:a16="http://schemas.microsoft.com/office/drawing/2014/main" val="707208743"/>
                    </a:ext>
                  </a:extLst>
                </a:gridCol>
                <a:gridCol w="459326">
                  <a:extLst>
                    <a:ext uri="{9D8B030D-6E8A-4147-A177-3AD203B41FA5}">
                      <a16:colId xmlns:a16="http://schemas.microsoft.com/office/drawing/2014/main" val="1956907284"/>
                    </a:ext>
                  </a:extLst>
                </a:gridCol>
                <a:gridCol w="459327">
                  <a:extLst>
                    <a:ext uri="{9D8B030D-6E8A-4147-A177-3AD203B41FA5}">
                      <a16:colId xmlns:a16="http://schemas.microsoft.com/office/drawing/2014/main" val="2031321294"/>
                    </a:ext>
                  </a:extLst>
                </a:gridCol>
                <a:gridCol w="459326">
                  <a:extLst>
                    <a:ext uri="{9D8B030D-6E8A-4147-A177-3AD203B41FA5}">
                      <a16:colId xmlns:a16="http://schemas.microsoft.com/office/drawing/2014/main" val="3203495265"/>
                    </a:ext>
                  </a:extLst>
                </a:gridCol>
                <a:gridCol w="459327">
                  <a:extLst>
                    <a:ext uri="{9D8B030D-6E8A-4147-A177-3AD203B41FA5}">
                      <a16:colId xmlns:a16="http://schemas.microsoft.com/office/drawing/2014/main" val="4226265011"/>
                    </a:ext>
                  </a:extLst>
                </a:gridCol>
                <a:gridCol w="491224">
                  <a:extLst>
                    <a:ext uri="{9D8B030D-6E8A-4147-A177-3AD203B41FA5}">
                      <a16:colId xmlns:a16="http://schemas.microsoft.com/office/drawing/2014/main" val="2107041438"/>
                    </a:ext>
                  </a:extLst>
                </a:gridCol>
                <a:gridCol w="491224">
                  <a:extLst>
                    <a:ext uri="{9D8B030D-6E8A-4147-A177-3AD203B41FA5}">
                      <a16:colId xmlns:a16="http://schemas.microsoft.com/office/drawing/2014/main" val="572498624"/>
                    </a:ext>
                  </a:extLst>
                </a:gridCol>
                <a:gridCol w="491225">
                  <a:extLst>
                    <a:ext uri="{9D8B030D-6E8A-4147-A177-3AD203B41FA5}">
                      <a16:colId xmlns:a16="http://schemas.microsoft.com/office/drawing/2014/main" val="564925022"/>
                    </a:ext>
                  </a:extLst>
                </a:gridCol>
                <a:gridCol w="491224">
                  <a:extLst>
                    <a:ext uri="{9D8B030D-6E8A-4147-A177-3AD203B41FA5}">
                      <a16:colId xmlns:a16="http://schemas.microsoft.com/office/drawing/2014/main" val="1024736267"/>
                    </a:ext>
                  </a:extLst>
                </a:gridCol>
                <a:gridCol w="331735">
                  <a:extLst>
                    <a:ext uri="{9D8B030D-6E8A-4147-A177-3AD203B41FA5}">
                      <a16:colId xmlns:a16="http://schemas.microsoft.com/office/drawing/2014/main" val="3034842335"/>
                    </a:ext>
                  </a:extLst>
                </a:gridCol>
                <a:gridCol w="715394">
                  <a:extLst>
                    <a:ext uri="{9D8B030D-6E8A-4147-A177-3AD203B41FA5}">
                      <a16:colId xmlns:a16="http://schemas.microsoft.com/office/drawing/2014/main" val="903196196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821436778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3264502510"/>
                    </a:ext>
                  </a:extLst>
                </a:gridCol>
                <a:gridCol w="246143">
                  <a:extLst>
                    <a:ext uri="{9D8B030D-6E8A-4147-A177-3AD203B41FA5}">
                      <a16:colId xmlns:a16="http://schemas.microsoft.com/office/drawing/2014/main" val="3602979741"/>
                    </a:ext>
                  </a:extLst>
                </a:gridCol>
                <a:gridCol w="567957">
                  <a:extLst>
                    <a:ext uri="{9D8B030D-6E8A-4147-A177-3AD203B41FA5}">
                      <a16:colId xmlns:a16="http://schemas.microsoft.com/office/drawing/2014/main" val="2969465596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349281267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2340752639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3146510189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2493874783"/>
                    </a:ext>
                  </a:extLst>
                </a:gridCol>
                <a:gridCol w="407050">
                  <a:extLst>
                    <a:ext uri="{9D8B030D-6E8A-4147-A177-3AD203B41FA5}">
                      <a16:colId xmlns:a16="http://schemas.microsoft.com/office/drawing/2014/main" val="2410260165"/>
                    </a:ext>
                  </a:extLst>
                </a:gridCol>
              </a:tblGrid>
              <a:tr h="478465"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RT-kořeny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TR-kořeny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78465"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nepravidelné chování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pravidelné chování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4875683"/>
                  </a:ext>
                </a:extLst>
              </a:tr>
              <a:tr h="478465"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lexikálně plovoucí </a:t>
                      </a: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epentetické </a:t>
                      </a: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e</a:t>
                      </a:r>
                      <a:endParaRPr lang="cs-CZ" sz="2800" b="0" i="1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186416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889793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lexikon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1427882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0145526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6058041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980393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fonologie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7177587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99239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38779"/>
                  </a:ext>
                </a:extLst>
              </a:tr>
            </a:tbl>
          </a:graphicData>
        </a:graphic>
      </p:graphicFrame>
      <p:sp>
        <p:nvSpPr>
          <p:cNvPr id="4" name="Šipka dolů 3"/>
          <p:cNvSpPr/>
          <p:nvPr/>
        </p:nvSpPr>
        <p:spPr>
          <a:xfrm>
            <a:off x="1307805" y="4299861"/>
            <a:ext cx="396593" cy="744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3083442" y="3891339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3976578" y="3891338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3083442" y="5868317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3973031" y="5875787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5389462" y="3892483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5910458" y="3901444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5394211" y="5893890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5910458" y="5901360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9511978" y="3886504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9957242" y="3901444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H="1" flipV="1">
            <a:off x="3535288" y="5821394"/>
            <a:ext cx="4195" cy="564381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10330104" y="5868317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9511978" y="5867114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 flipV="1">
            <a:off x="9944878" y="5815387"/>
            <a:ext cx="4195" cy="564381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68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Případ 1: dloužení vokálů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435143"/>
              </p:ext>
            </p:extLst>
          </p:nvPr>
        </p:nvGraphicFramePr>
        <p:xfrm>
          <a:off x="1068600" y="1690933"/>
          <a:ext cx="10364506" cy="4930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645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036451">
                  <a:extLst>
                    <a:ext uri="{9D8B030D-6E8A-4147-A177-3AD203B41FA5}">
                      <a16:colId xmlns:a16="http://schemas.microsoft.com/office/drawing/2014/main" val="4189747646"/>
                    </a:ext>
                  </a:extLst>
                </a:gridCol>
                <a:gridCol w="1036450">
                  <a:extLst>
                    <a:ext uri="{9D8B030D-6E8A-4147-A177-3AD203B41FA5}">
                      <a16:colId xmlns:a16="http://schemas.microsoft.com/office/drawing/2014/main" val="2248069438"/>
                    </a:ext>
                  </a:extLst>
                </a:gridCol>
                <a:gridCol w="585435">
                  <a:extLst>
                    <a:ext uri="{9D8B030D-6E8A-4147-A177-3AD203B41FA5}">
                      <a16:colId xmlns:a16="http://schemas.microsoft.com/office/drawing/2014/main" val="1905807952"/>
                    </a:ext>
                  </a:extLst>
                </a:gridCol>
                <a:gridCol w="1105786">
                  <a:extLst>
                    <a:ext uri="{9D8B030D-6E8A-4147-A177-3AD203B41FA5}">
                      <a16:colId xmlns:a16="http://schemas.microsoft.com/office/drawing/2014/main" val="2658341511"/>
                    </a:ext>
                  </a:extLst>
                </a:gridCol>
                <a:gridCol w="381680">
                  <a:extLst>
                    <a:ext uri="{9D8B030D-6E8A-4147-A177-3AD203B41FA5}">
                      <a16:colId xmlns:a16="http://schemas.microsoft.com/office/drawing/2014/main" val="329153591"/>
                    </a:ext>
                  </a:extLst>
                </a:gridCol>
                <a:gridCol w="219060">
                  <a:extLst>
                    <a:ext uri="{9D8B030D-6E8A-4147-A177-3AD203B41FA5}">
                      <a16:colId xmlns:a16="http://schemas.microsoft.com/office/drawing/2014/main" val="344424863"/>
                    </a:ext>
                  </a:extLst>
                </a:gridCol>
                <a:gridCol w="600740">
                  <a:extLst>
                    <a:ext uri="{9D8B030D-6E8A-4147-A177-3AD203B41FA5}">
                      <a16:colId xmlns:a16="http://schemas.microsoft.com/office/drawing/2014/main" val="3873000610"/>
                    </a:ext>
                  </a:extLst>
                </a:gridCol>
                <a:gridCol w="216651">
                  <a:extLst>
                    <a:ext uri="{9D8B030D-6E8A-4147-A177-3AD203B41FA5}">
                      <a16:colId xmlns:a16="http://schemas.microsoft.com/office/drawing/2014/main" val="3427028728"/>
                    </a:ext>
                  </a:extLst>
                </a:gridCol>
                <a:gridCol w="665851">
                  <a:extLst>
                    <a:ext uri="{9D8B030D-6E8A-4147-A177-3AD203B41FA5}">
                      <a16:colId xmlns:a16="http://schemas.microsoft.com/office/drawing/2014/main" val="2569388839"/>
                    </a:ext>
                  </a:extLst>
                </a:gridCol>
                <a:gridCol w="370600">
                  <a:extLst>
                    <a:ext uri="{9D8B030D-6E8A-4147-A177-3AD203B41FA5}">
                      <a16:colId xmlns:a16="http://schemas.microsoft.com/office/drawing/2014/main" val="2882327097"/>
                    </a:ext>
                  </a:extLst>
                </a:gridCol>
                <a:gridCol w="724554">
                  <a:extLst>
                    <a:ext uri="{9D8B030D-6E8A-4147-A177-3AD203B41FA5}">
                      <a16:colId xmlns:a16="http://schemas.microsoft.com/office/drawing/2014/main" val="1677290488"/>
                    </a:ext>
                  </a:extLst>
                </a:gridCol>
                <a:gridCol w="311897">
                  <a:extLst>
                    <a:ext uri="{9D8B030D-6E8A-4147-A177-3AD203B41FA5}">
                      <a16:colId xmlns:a16="http://schemas.microsoft.com/office/drawing/2014/main" val="3733520081"/>
                    </a:ext>
                  </a:extLst>
                </a:gridCol>
                <a:gridCol w="1036451">
                  <a:extLst>
                    <a:ext uri="{9D8B030D-6E8A-4147-A177-3AD203B41FA5}">
                      <a16:colId xmlns:a16="http://schemas.microsoft.com/office/drawing/2014/main" val="4103434584"/>
                    </a:ext>
                  </a:extLst>
                </a:gridCol>
                <a:gridCol w="1036450">
                  <a:extLst>
                    <a:ext uri="{9D8B030D-6E8A-4147-A177-3AD203B41FA5}">
                      <a16:colId xmlns:a16="http://schemas.microsoft.com/office/drawing/2014/main" val="1403634030"/>
                    </a:ext>
                  </a:extLst>
                </a:gridCol>
              </a:tblGrid>
              <a:tr h="4465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4465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skeleton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dirty="0" smtClean="0"/>
                        <a:t>  </a:t>
                      </a:r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  V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498006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10965"/>
                  </a:ext>
                </a:extLst>
              </a:tr>
              <a:tr h="44650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melodie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cs-CZ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>
                        <a:solidFill>
                          <a:srgbClr val="00B0F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9639081"/>
                  </a:ext>
                </a:extLst>
              </a:tr>
              <a:tr h="5141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[</a:t>
                      </a:r>
                      <a:r>
                        <a:rPr lang="cs-CZ" sz="2800" dirty="0" smtClean="0"/>
                        <a:t>a</a:t>
                      </a:r>
                      <a:r>
                        <a:rPr lang="cs-CZ" sz="2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dirty="0" smtClean="0"/>
                        <a:t>]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245339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3749752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0610222"/>
                  </a:ext>
                </a:extLst>
              </a:tr>
              <a:tr h="446504">
                <a:tc gridSpan="15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dloužení = vložení prázdné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V-pozice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463168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83202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60405"/>
                  </a:ext>
                </a:extLst>
              </a:tr>
            </a:tbl>
          </a:graphicData>
        </a:graphic>
      </p:graphicFrame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>
            <a:off x="3335786" y="2684168"/>
            <a:ext cx="0" cy="50265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6762307" y="2684168"/>
            <a:ext cx="3472" cy="50265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H="1" flipV="1">
            <a:off x="6250853" y="2764465"/>
            <a:ext cx="511455" cy="422361"/>
          </a:xfrm>
          <a:prstGeom prst="straightConnector1">
            <a:avLst/>
          </a:prstGeom>
          <a:ln w="38100"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383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Vokalická délka u 1slabičných slov v češtině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147892"/>
              </p:ext>
            </p:extLst>
          </p:nvPr>
        </p:nvGraphicFramePr>
        <p:xfrm>
          <a:off x="970538" y="1960867"/>
          <a:ext cx="10383264" cy="5038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054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30544">
                  <a:extLst>
                    <a:ext uri="{9D8B030D-6E8A-4147-A177-3AD203B41FA5}">
                      <a16:colId xmlns:a16="http://schemas.microsoft.com/office/drawing/2014/main" val="2150893816"/>
                    </a:ext>
                  </a:extLst>
                </a:gridCol>
                <a:gridCol w="2266886">
                  <a:extLst>
                    <a:ext uri="{9D8B030D-6E8A-4147-A177-3AD203B41FA5}">
                      <a16:colId xmlns:a16="http://schemas.microsoft.com/office/drawing/2014/main" val="3104229166"/>
                    </a:ext>
                  </a:extLst>
                </a:gridCol>
                <a:gridCol w="1605516">
                  <a:extLst>
                    <a:ext uri="{9D8B030D-6E8A-4147-A177-3AD203B41FA5}">
                      <a16:colId xmlns:a16="http://schemas.microsoft.com/office/drawing/2014/main" val="1808273747"/>
                    </a:ext>
                  </a:extLst>
                </a:gridCol>
                <a:gridCol w="297712">
                  <a:extLst>
                    <a:ext uri="{9D8B030D-6E8A-4147-A177-3AD203B41FA5}">
                      <a16:colId xmlns:a16="http://schemas.microsoft.com/office/drawing/2014/main" val="950804947"/>
                    </a:ext>
                  </a:extLst>
                </a:gridCol>
                <a:gridCol w="1414130">
                  <a:extLst>
                    <a:ext uri="{9D8B030D-6E8A-4147-A177-3AD203B41FA5}">
                      <a16:colId xmlns:a16="http://schemas.microsoft.com/office/drawing/2014/main" val="3476594979"/>
                    </a:ext>
                  </a:extLst>
                </a:gridCol>
                <a:gridCol w="1337932">
                  <a:extLst>
                    <a:ext uri="{9D8B030D-6E8A-4147-A177-3AD203B41FA5}">
                      <a16:colId xmlns:a16="http://schemas.microsoft.com/office/drawing/2014/main" val="3801387902"/>
                    </a:ext>
                  </a:extLst>
                </a:gridCol>
              </a:tblGrid>
              <a:tr h="5094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 (infinitiv)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094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2291805"/>
                  </a:ext>
                </a:extLst>
              </a:tr>
              <a:tr h="5094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v[</a:t>
                      </a:r>
                      <a:r>
                        <a:rPr lang="en-US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]r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v[</a:t>
                      </a:r>
                      <a:r>
                        <a:rPr lang="en-US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]r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505735"/>
                  </a:ext>
                </a:extLst>
              </a:tr>
              <a:tr h="50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l[e]s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l[e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]k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6641620"/>
                  </a:ext>
                </a:extLst>
              </a:tr>
              <a:tr h="50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772906"/>
                  </a:ext>
                </a:extLst>
              </a:tr>
              <a:tr h="5094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853006"/>
                  </a:ext>
                </a:extLst>
              </a:tr>
              <a:tr h="5094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1slabičná slova v č. běžně obsahují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krátké V i dlouhé VV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à"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1slabičné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infinitivy obsahují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jen dlouhé VV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387555"/>
                  </a:ext>
                </a:extLst>
              </a:tr>
              <a:tr h="5094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850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65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Infinitivy: pravidelný vzorec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425273"/>
              </p:ext>
            </p:extLst>
          </p:nvPr>
        </p:nvGraphicFramePr>
        <p:xfrm>
          <a:off x="970538" y="1960867"/>
          <a:ext cx="10383264" cy="5398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112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179675">
                  <a:extLst>
                    <a:ext uri="{9D8B030D-6E8A-4147-A177-3AD203B41FA5}">
                      <a16:colId xmlns:a16="http://schemas.microsoft.com/office/drawing/2014/main" val="2518865480"/>
                    </a:ext>
                  </a:extLst>
                </a:gridCol>
                <a:gridCol w="1212111">
                  <a:extLst>
                    <a:ext uri="{9D8B030D-6E8A-4147-A177-3AD203B41FA5}">
                      <a16:colId xmlns:a16="http://schemas.microsoft.com/office/drawing/2014/main" val="962088673"/>
                    </a:ext>
                  </a:extLst>
                </a:gridCol>
                <a:gridCol w="1988289">
                  <a:extLst>
                    <a:ext uri="{9D8B030D-6E8A-4147-A177-3AD203B41FA5}">
                      <a16:colId xmlns:a16="http://schemas.microsoft.com/office/drawing/2014/main" val="109860944"/>
                    </a:ext>
                  </a:extLst>
                </a:gridCol>
                <a:gridCol w="2211572">
                  <a:extLst>
                    <a:ext uri="{9D8B030D-6E8A-4147-A177-3AD203B41FA5}">
                      <a16:colId xmlns:a16="http://schemas.microsoft.com/office/drawing/2014/main" val="84757017"/>
                    </a:ext>
                  </a:extLst>
                </a:gridCol>
                <a:gridCol w="540490">
                  <a:extLst>
                    <a:ext uri="{9D8B030D-6E8A-4147-A177-3AD203B41FA5}">
                      <a16:colId xmlns:a16="http://schemas.microsoft.com/office/drawing/2014/main" val="2612771641"/>
                    </a:ext>
                  </a:extLst>
                </a:gridCol>
              </a:tblGrid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infinitiv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ové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participium</a:t>
                      </a:r>
                      <a:endParaRPr lang="cs-CZ" sz="2800" b="0" i="1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infinitiv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ové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participium</a:t>
                      </a:r>
                      <a:endParaRPr lang="cs-CZ" sz="2800" b="0" i="1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2204533"/>
                  </a:ext>
                </a:extLst>
              </a:tr>
              <a:tr h="40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2003645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</a:t>
                      </a:r>
                      <a:r>
                        <a:rPr lang="cs-CZ" sz="2800" b="0" i="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6171861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</a:t>
                      </a:r>
                      <a:r>
                        <a:rPr lang="cs-CZ" sz="2800" b="0" i="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702601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6467502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</a:t>
                      </a:r>
                      <a:r>
                        <a:rPr lang="cs-CZ" sz="2800" b="0" i="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540043"/>
                  </a:ext>
                </a:extLst>
              </a:tr>
              <a:tr h="40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svl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svl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2811080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1493464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4714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44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Infinitivy: výjimky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747311"/>
              </p:ext>
            </p:extLst>
          </p:nvPr>
        </p:nvGraphicFramePr>
        <p:xfrm>
          <a:off x="970538" y="1960867"/>
          <a:ext cx="10383264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112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54642">
                  <a:extLst>
                    <a:ext uri="{9D8B030D-6E8A-4147-A177-3AD203B41FA5}">
                      <a16:colId xmlns:a16="http://schemas.microsoft.com/office/drawing/2014/main" val="2518865480"/>
                    </a:ext>
                  </a:extLst>
                </a:gridCol>
                <a:gridCol w="2137144">
                  <a:extLst>
                    <a:ext uri="{9D8B030D-6E8A-4147-A177-3AD203B41FA5}">
                      <a16:colId xmlns:a16="http://schemas.microsoft.com/office/drawing/2014/main" val="962088673"/>
                    </a:ext>
                  </a:extLst>
                </a:gridCol>
                <a:gridCol w="1573619">
                  <a:extLst>
                    <a:ext uri="{9D8B030D-6E8A-4147-A177-3AD203B41FA5}">
                      <a16:colId xmlns:a16="http://schemas.microsoft.com/office/drawing/2014/main" val="109860944"/>
                    </a:ext>
                  </a:extLst>
                </a:gridCol>
                <a:gridCol w="1436188">
                  <a:extLst>
                    <a:ext uri="{9D8B030D-6E8A-4147-A177-3AD203B41FA5}">
                      <a16:colId xmlns:a16="http://schemas.microsoft.com/office/drawing/2014/main" val="84757017"/>
                    </a:ext>
                  </a:extLst>
                </a:gridCol>
                <a:gridCol w="1730544">
                  <a:extLst>
                    <a:ext uri="{9D8B030D-6E8A-4147-A177-3AD203B41FA5}">
                      <a16:colId xmlns:a16="http://schemas.microsoft.com/office/drawing/2014/main" val="2612771641"/>
                    </a:ext>
                  </a:extLst>
                </a:gridCol>
              </a:tblGrid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V/VV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1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</a:t>
                      </a:r>
                      <a:r>
                        <a:rPr lang="cs-CZ" sz="2800" b="1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t/lp</a:t>
                      </a:r>
                      <a:r>
                        <a:rPr lang="cs-CZ" sz="2800" b="1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2204533"/>
                  </a:ext>
                </a:extLst>
              </a:tr>
              <a:tr h="40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cs-CZ" sz="2800" b="1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chv</a:t>
                      </a:r>
                      <a:r>
                        <a:rPr lang="cs-CZ" sz="2800" b="1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t/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chv</a:t>
                      </a:r>
                      <a:r>
                        <a:rPr lang="cs-CZ" sz="2800" b="1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2003645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800" b="1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6171861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</a:t>
                      </a:r>
                      <a:r>
                        <a:rPr lang="cs-CZ" sz="2800" b="1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702601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</a:t>
                      </a:r>
                      <a:r>
                        <a:rPr lang="cs-CZ" sz="2800" b="1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6467502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540043"/>
                  </a:ext>
                </a:extLst>
              </a:tr>
              <a:tr h="40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2811080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1493464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4714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244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Interpretace: infinitivní </a:t>
            </a:r>
            <a:r>
              <a:rPr lang="cs-CZ" dirty="0" err="1" smtClean="0"/>
              <a:t>templát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212736"/>
              </p:ext>
            </p:extLst>
          </p:nvPr>
        </p:nvGraphicFramePr>
        <p:xfrm>
          <a:off x="970538" y="1960867"/>
          <a:ext cx="10383265" cy="40759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63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32636">
                  <a:extLst>
                    <a:ext uri="{9D8B030D-6E8A-4147-A177-3AD203B41FA5}">
                      <a16:colId xmlns:a16="http://schemas.microsoft.com/office/drawing/2014/main" val="2985540671"/>
                    </a:ext>
                  </a:extLst>
                </a:gridCol>
                <a:gridCol w="432636">
                  <a:extLst>
                    <a:ext uri="{9D8B030D-6E8A-4147-A177-3AD203B41FA5}">
                      <a16:colId xmlns:a16="http://schemas.microsoft.com/office/drawing/2014/main" val="3187453261"/>
                    </a:ext>
                  </a:extLst>
                </a:gridCol>
                <a:gridCol w="432636">
                  <a:extLst>
                    <a:ext uri="{9D8B030D-6E8A-4147-A177-3AD203B41FA5}">
                      <a16:colId xmlns:a16="http://schemas.microsoft.com/office/drawing/2014/main" val="182942543"/>
                    </a:ext>
                  </a:extLst>
                </a:gridCol>
                <a:gridCol w="1488146">
                  <a:extLst>
                    <a:ext uri="{9D8B030D-6E8A-4147-A177-3AD203B41FA5}">
                      <a16:colId xmlns:a16="http://schemas.microsoft.com/office/drawing/2014/main" val="3085636285"/>
                    </a:ext>
                  </a:extLst>
                </a:gridCol>
                <a:gridCol w="444441">
                  <a:extLst>
                    <a:ext uri="{9D8B030D-6E8A-4147-A177-3AD203B41FA5}">
                      <a16:colId xmlns:a16="http://schemas.microsoft.com/office/drawing/2014/main" val="2481674748"/>
                    </a:ext>
                  </a:extLst>
                </a:gridCol>
                <a:gridCol w="444441">
                  <a:extLst>
                    <a:ext uri="{9D8B030D-6E8A-4147-A177-3AD203B41FA5}">
                      <a16:colId xmlns:a16="http://schemas.microsoft.com/office/drawing/2014/main" val="3871198708"/>
                    </a:ext>
                  </a:extLst>
                </a:gridCol>
                <a:gridCol w="444441">
                  <a:extLst>
                    <a:ext uri="{9D8B030D-6E8A-4147-A177-3AD203B41FA5}">
                      <a16:colId xmlns:a16="http://schemas.microsoft.com/office/drawing/2014/main" val="591505530"/>
                    </a:ext>
                  </a:extLst>
                </a:gridCol>
                <a:gridCol w="444441">
                  <a:extLst>
                    <a:ext uri="{9D8B030D-6E8A-4147-A177-3AD203B41FA5}">
                      <a16:colId xmlns:a16="http://schemas.microsoft.com/office/drawing/2014/main" val="72246024"/>
                    </a:ext>
                  </a:extLst>
                </a:gridCol>
                <a:gridCol w="444441">
                  <a:extLst>
                    <a:ext uri="{9D8B030D-6E8A-4147-A177-3AD203B41FA5}">
                      <a16:colId xmlns:a16="http://schemas.microsoft.com/office/drawing/2014/main" val="4184760413"/>
                    </a:ext>
                  </a:extLst>
                </a:gridCol>
                <a:gridCol w="1148316">
                  <a:extLst>
                    <a:ext uri="{9D8B030D-6E8A-4147-A177-3AD203B41FA5}">
                      <a16:colId xmlns:a16="http://schemas.microsoft.com/office/drawing/2014/main" val="616801932"/>
                    </a:ext>
                  </a:extLst>
                </a:gridCol>
                <a:gridCol w="474257">
                  <a:extLst>
                    <a:ext uri="{9D8B030D-6E8A-4147-A177-3AD203B41FA5}">
                      <a16:colId xmlns:a16="http://schemas.microsoft.com/office/drawing/2014/main" val="2520537864"/>
                    </a:ext>
                  </a:extLst>
                </a:gridCol>
                <a:gridCol w="474256">
                  <a:extLst>
                    <a:ext uri="{9D8B030D-6E8A-4147-A177-3AD203B41FA5}">
                      <a16:colId xmlns:a16="http://schemas.microsoft.com/office/drawing/2014/main" val="2874923423"/>
                    </a:ext>
                  </a:extLst>
                </a:gridCol>
                <a:gridCol w="474257">
                  <a:extLst>
                    <a:ext uri="{9D8B030D-6E8A-4147-A177-3AD203B41FA5}">
                      <a16:colId xmlns:a16="http://schemas.microsoft.com/office/drawing/2014/main" val="4223911009"/>
                    </a:ext>
                  </a:extLst>
                </a:gridCol>
                <a:gridCol w="474257">
                  <a:extLst>
                    <a:ext uri="{9D8B030D-6E8A-4147-A177-3AD203B41FA5}">
                      <a16:colId xmlns:a16="http://schemas.microsoft.com/office/drawing/2014/main" val="3350209741"/>
                    </a:ext>
                  </a:extLst>
                </a:gridCol>
                <a:gridCol w="474257">
                  <a:extLst>
                    <a:ext uri="{9D8B030D-6E8A-4147-A177-3AD203B41FA5}">
                      <a16:colId xmlns:a16="http://schemas.microsoft.com/office/drawing/2014/main" val="166390240"/>
                    </a:ext>
                  </a:extLst>
                </a:gridCol>
                <a:gridCol w="474257">
                  <a:extLst>
                    <a:ext uri="{9D8B030D-6E8A-4147-A177-3AD203B41FA5}">
                      <a16:colId xmlns:a16="http://schemas.microsoft.com/office/drawing/2014/main" val="3802025861"/>
                    </a:ext>
                  </a:extLst>
                </a:gridCol>
                <a:gridCol w="474256">
                  <a:extLst>
                    <a:ext uri="{9D8B030D-6E8A-4147-A177-3AD203B41FA5}">
                      <a16:colId xmlns:a16="http://schemas.microsoft.com/office/drawing/2014/main" val="429368732"/>
                    </a:ext>
                  </a:extLst>
                </a:gridCol>
                <a:gridCol w="474257">
                  <a:extLst>
                    <a:ext uri="{9D8B030D-6E8A-4147-A177-3AD203B41FA5}">
                      <a16:colId xmlns:a16="http://schemas.microsoft.com/office/drawing/2014/main" val="1448019684"/>
                    </a:ext>
                  </a:extLst>
                </a:gridCol>
              </a:tblGrid>
              <a:tr h="509492">
                <a:tc gridSpan="19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infinitivní 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templát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min. 2 V-pozice 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09492">
                <a:tc gridSpan="19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templát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fonologické omezení v rámci morfologické domény 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380329"/>
                  </a:ext>
                </a:extLst>
              </a:tr>
              <a:tr h="509492">
                <a:tc gridSpan="19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734462"/>
                  </a:ext>
                </a:extLst>
              </a:tr>
              <a:tr h="50949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dlouhý VV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2x krátký V 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dloužení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VV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758457"/>
                  </a:ext>
                </a:extLst>
              </a:tr>
              <a:tr h="50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9643426"/>
                  </a:ext>
                </a:extLst>
              </a:tr>
              <a:tr h="50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2181850"/>
                  </a:ext>
                </a:extLst>
              </a:tr>
              <a:tr h="5094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710878"/>
                  </a:ext>
                </a:extLst>
              </a:tr>
              <a:tr h="50949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ok: 2V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ok: 2V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!!!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sz="2800" dirty="0" smtClean="0"/>
                        <a:t>ok: 2V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823663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>
            <a:off x="1648047" y="4635795"/>
            <a:ext cx="170120" cy="42530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1818167" y="4635795"/>
            <a:ext cx="212652" cy="42530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>
            <a:off x="4862625" y="4557019"/>
            <a:ext cx="7087" cy="50407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>
            <a:off x="5710254" y="4557018"/>
            <a:ext cx="7087" cy="50407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>
            <a:off x="8276245" y="4557017"/>
            <a:ext cx="7087" cy="50407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>
            <a:off x="10629584" y="4557017"/>
            <a:ext cx="7087" cy="50407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 flipV="1">
            <a:off x="10125216" y="4638735"/>
            <a:ext cx="511455" cy="422361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42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Diftongizace u </a:t>
            </a:r>
            <a:r>
              <a:rPr lang="cs-CZ" dirty="0" smtClean="0">
                <a:sym typeface="Wingdings" panose="05000000000000000000" pitchFamily="2" charset="2"/>
              </a:rPr>
              <a:t> ou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476448"/>
              </p:ext>
            </p:extLst>
          </p:nvPr>
        </p:nvGraphicFramePr>
        <p:xfrm>
          <a:off x="970538" y="1960867"/>
          <a:ext cx="10383264" cy="5398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112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179675">
                  <a:extLst>
                    <a:ext uri="{9D8B030D-6E8A-4147-A177-3AD203B41FA5}">
                      <a16:colId xmlns:a16="http://schemas.microsoft.com/office/drawing/2014/main" val="2518865480"/>
                    </a:ext>
                  </a:extLst>
                </a:gridCol>
                <a:gridCol w="1212111">
                  <a:extLst>
                    <a:ext uri="{9D8B030D-6E8A-4147-A177-3AD203B41FA5}">
                      <a16:colId xmlns:a16="http://schemas.microsoft.com/office/drawing/2014/main" val="962088673"/>
                    </a:ext>
                  </a:extLst>
                </a:gridCol>
                <a:gridCol w="1988289">
                  <a:extLst>
                    <a:ext uri="{9D8B030D-6E8A-4147-A177-3AD203B41FA5}">
                      <a16:colId xmlns:a16="http://schemas.microsoft.com/office/drawing/2014/main" val="109860944"/>
                    </a:ext>
                  </a:extLst>
                </a:gridCol>
                <a:gridCol w="2211572">
                  <a:extLst>
                    <a:ext uri="{9D8B030D-6E8A-4147-A177-3AD203B41FA5}">
                      <a16:colId xmlns:a16="http://schemas.microsoft.com/office/drawing/2014/main" val="84757017"/>
                    </a:ext>
                  </a:extLst>
                </a:gridCol>
                <a:gridCol w="540490">
                  <a:extLst>
                    <a:ext uri="{9D8B030D-6E8A-4147-A177-3AD203B41FA5}">
                      <a16:colId xmlns:a16="http://schemas.microsoft.com/office/drawing/2014/main" val="2612771641"/>
                    </a:ext>
                  </a:extLst>
                </a:gridCol>
              </a:tblGrid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infinitiv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ové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participium</a:t>
                      </a:r>
                      <a:endParaRPr lang="cs-CZ" sz="2800" b="0" i="1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infinitiv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ové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participium</a:t>
                      </a:r>
                      <a:endParaRPr lang="cs-CZ" sz="2800" b="0" i="1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2204533"/>
                  </a:ext>
                </a:extLst>
              </a:tr>
              <a:tr h="40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2003645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</a:t>
                      </a:r>
                      <a:r>
                        <a:rPr lang="cs-CZ" sz="2800" b="0" i="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6171861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</a:t>
                      </a:r>
                      <a:r>
                        <a:rPr lang="cs-CZ" sz="2800" b="0" i="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ln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ln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702601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6467502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</a:t>
                      </a:r>
                      <a:r>
                        <a:rPr lang="cs-CZ" sz="2800" b="0" i="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cs-CZ" sz="2800" b="0" i="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540043"/>
                  </a:ext>
                </a:extLst>
              </a:tr>
              <a:tr h="40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2811080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1493464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4714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463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Diftongizace = dloužení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628721"/>
              </p:ext>
            </p:extLst>
          </p:nvPr>
        </p:nvGraphicFramePr>
        <p:xfrm>
          <a:off x="970538" y="1960867"/>
          <a:ext cx="10383268" cy="43823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63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32636">
                  <a:extLst>
                    <a:ext uri="{9D8B030D-6E8A-4147-A177-3AD203B41FA5}">
                      <a16:colId xmlns:a16="http://schemas.microsoft.com/office/drawing/2014/main" val="2985540671"/>
                    </a:ext>
                  </a:extLst>
                </a:gridCol>
                <a:gridCol w="432636">
                  <a:extLst>
                    <a:ext uri="{9D8B030D-6E8A-4147-A177-3AD203B41FA5}">
                      <a16:colId xmlns:a16="http://schemas.microsoft.com/office/drawing/2014/main" val="3187453261"/>
                    </a:ext>
                  </a:extLst>
                </a:gridCol>
                <a:gridCol w="432636">
                  <a:extLst>
                    <a:ext uri="{9D8B030D-6E8A-4147-A177-3AD203B41FA5}">
                      <a16:colId xmlns:a16="http://schemas.microsoft.com/office/drawing/2014/main" val="182942543"/>
                    </a:ext>
                  </a:extLst>
                </a:gridCol>
                <a:gridCol w="467907">
                  <a:extLst>
                    <a:ext uri="{9D8B030D-6E8A-4147-A177-3AD203B41FA5}">
                      <a16:colId xmlns:a16="http://schemas.microsoft.com/office/drawing/2014/main" val="3085636285"/>
                    </a:ext>
                  </a:extLst>
                </a:gridCol>
                <a:gridCol w="467908">
                  <a:extLst>
                    <a:ext uri="{9D8B030D-6E8A-4147-A177-3AD203B41FA5}">
                      <a16:colId xmlns:a16="http://schemas.microsoft.com/office/drawing/2014/main" val="4081868402"/>
                    </a:ext>
                  </a:extLst>
                </a:gridCol>
                <a:gridCol w="467908">
                  <a:extLst>
                    <a:ext uri="{9D8B030D-6E8A-4147-A177-3AD203B41FA5}">
                      <a16:colId xmlns:a16="http://schemas.microsoft.com/office/drawing/2014/main" val="3681260316"/>
                    </a:ext>
                  </a:extLst>
                </a:gridCol>
                <a:gridCol w="467907">
                  <a:extLst>
                    <a:ext uri="{9D8B030D-6E8A-4147-A177-3AD203B41FA5}">
                      <a16:colId xmlns:a16="http://schemas.microsoft.com/office/drawing/2014/main" val="1091483620"/>
                    </a:ext>
                  </a:extLst>
                </a:gridCol>
                <a:gridCol w="211940">
                  <a:extLst>
                    <a:ext uri="{9D8B030D-6E8A-4147-A177-3AD203B41FA5}">
                      <a16:colId xmlns:a16="http://schemas.microsoft.com/office/drawing/2014/main" val="3569126380"/>
                    </a:ext>
                  </a:extLst>
                </a:gridCol>
                <a:gridCol w="293461">
                  <a:extLst>
                    <a:ext uri="{9D8B030D-6E8A-4147-A177-3AD203B41FA5}">
                      <a16:colId xmlns:a16="http://schemas.microsoft.com/office/drawing/2014/main" val="3871198708"/>
                    </a:ext>
                  </a:extLst>
                </a:gridCol>
                <a:gridCol w="444441">
                  <a:extLst>
                    <a:ext uri="{9D8B030D-6E8A-4147-A177-3AD203B41FA5}">
                      <a16:colId xmlns:a16="http://schemas.microsoft.com/office/drawing/2014/main" val="591505530"/>
                    </a:ext>
                  </a:extLst>
                </a:gridCol>
                <a:gridCol w="444441">
                  <a:extLst>
                    <a:ext uri="{9D8B030D-6E8A-4147-A177-3AD203B41FA5}">
                      <a16:colId xmlns:a16="http://schemas.microsoft.com/office/drawing/2014/main" val="72246024"/>
                    </a:ext>
                  </a:extLst>
                </a:gridCol>
                <a:gridCol w="444441">
                  <a:extLst>
                    <a:ext uri="{9D8B030D-6E8A-4147-A177-3AD203B41FA5}">
                      <a16:colId xmlns:a16="http://schemas.microsoft.com/office/drawing/2014/main" val="4184760413"/>
                    </a:ext>
                  </a:extLst>
                </a:gridCol>
                <a:gridCol w="435931">
                  <a:extLst>
                    <a:ext uri="{9D8B030D-6E8A-4147-A177-3AD203B41FA5}">
                      <a16:colId xmlns:a16="http://schemas.microsoft.com/office/drawing/2014/main" val="616801932"/>
                    </a:ext>
                  </a:extLst>
                </a:gridCol>
                <a:gridCol w="574159">
                  <a:extLst>
                    <a:ext uri="{9D8B030D-6E8A-4147-A177-3AD203B41FA5}">
                      <a16:colId xmlns:a16="http://schemas.microsoft.com/office/drawing/2014/main" val="2520537864"/>
                    </a:ext>
                  </a:extLst>
                </a:gridCol>
                <a:gridCol w="478465">
                  <a:extLst>
                    <a:ext uri="{9D8B030D-6E8A-4147-A177-3AD203B41FA5}">
                      <a16:colId xmlns:a16="http://schemas.microsoft.com/office/drawing/2014/main" val="2874923423"/>
                    </a:ext>
                  </a:extLst>
                </a:gridCol>
                <a:gridCol w="404037">
                  <a:extLst>
                    <a:ext uri="{9D8B030D-6E8A-4147-A177-3AD203B41FA5}">
                      <a16:colId xmlns:a16="http://schemas.microsoft.com/office/drawing/2014/main" val="4223911009"/>
                    </a:ext>
                  </a:extLst>
                </a:gridCol>
                <a:gridCol w="606056">
                  <a:extLst>
                    <a:ext uri="{9D8B030D-6E8A-4147-A177-3AD203B41FA5}">
                      <a16:colId xmlns:a16="http://schemas.microsoft.com/office/drawing/2014/main" val="3350209741"/>
                    </a:ext>
                  </a:extLst>
                </a:gridCol>
                <a:gridCol w="499730">
                  <a:extLst>
                    <a:ext uri="{9D8B030D-6E8A-4147-A177-3AD203B41FA5}">
                      <a16:colId xmlns:a16="http://schemas.microsoft.com/office/drawing/2014/main" val="166390240"/>
                    </a:ext>
                  </a:extLst>
                </a:gridCol>
                <a:gridCol w="765544">
                  <a:extLst>
                    <a:ext uri="{9D8B030D-6E8A-4147-A177-3AD203B41FA5}">
                      <a16:colId xmlns:a16="http://schemas.microsoft.com/office/drawing/2014/main" val="3802025861"/>
                    </a:ext>
                  </a:extLst>
                </a:gridCol>
                <a:gridCol w="829340">
                  <a:extLst>
                    <a:ext uri="{9D8B030D-6E8A-4147-A177-3AD203B41FA5}">
                      <a16:colId xmlns:a16="http://schemas.microsoft.com/office/drawing/2014/main" val="429368732"/>
                    </a:ext>
                  </a:extLst>
                </a:gridCol>
                <a:gridCol w="349108">
                  <a:extLst>
                    <a:ext uri="{9D8B030D-6E8A-4147-A177-3AD203B41FA5}">
                      <a16:colId xmlns:a16="http://schemas.microsoft.com/office/drawing/2014/main" val="1448019684"/>
                    </a:ext>
                  </a:extLst>
                </a:gridCol>
              </a:tblGrid>
              <a:tr h="509492">
                <a:tc gridSpan="2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09492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dloužení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á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diftongizace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ou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758457"/>
                  </a:ext>
                </a:extLst>
              </a:tr>
              <a:tr h="50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9643426"/>
                  </a:ext>
                </a:extLst>
              </a:tr>
              <a:tr h="509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2181850"/>
                  </a:ext>
                </a:extLst>
              </a:tr>
              <a:tr h="9814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 a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-t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710878"/>
                  </a:ext>
                </a:extLst>
              </a:tr>
              <a:tr h="50949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!!!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U+A</a:t>
                      </a:r>
                    </a:p>
                    <a:p>
                      <a:pPr algn="ctr"/>
                      <a:r>
                        <a:rPr lang="en-US" sz="2800" dirty="0" smtClean="0"/>
                        <a:t>[</a:t>
                      </a:r>
                      <a:r>
                        <a:rPr lang="cs-CZ" sz="2800" dirty="0" smtClean="0"/>
                        <a:t>o</a:t>
                      </a:r>
                      <a:r>
                        <a:rPr lang="en-US" sz="2800" dirty="0" smtClean="0"/>
                        <a:t>]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dirty="0" smtClean="0"/>
                        <a:t>    U </a:t>
                      </a:r>
                    </a:p>
                    <a:p>
                      <a:r>
                        <a:rPr lang="cs-CZ" sz="2800" dirty="0" smtClean="0"/>
                        <a:t>   </a:t>
                      </a:r>
                      <a:r>
                        <a:rPr lang="en-US" sz="2800" dirty="0" smtClean="0"/>
                        <a:t>[</a:t>
                      </a:r>
                      <a:r>
                        <a:rPr lang="cs-CZ" sz="2800" dirty="0" smtClean="0"/>
                        <a:t>u</a:t>
                      </a:r>
                      <a:r>
                        <a:rPr lang="en-US" sz="2800" dirty="0" smtClean="0"/>
                        <a:t>]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823663"/>
                  </a:ext>
                </a:extLst>
              </a:tr>
              <a:tr h="50949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688558"/>
                  </a:ext>
                </a:extLst>
              </a:tr>
            </a:tbl>
          </a:graphicData>
        </a:graphic>
      </p:graphicFrame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3866905" y="3557711"/>
            <a:ext cx="13713" cy="42236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1626781" y="3557711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 flipV="1">
            <a:off x="3423684" y="3600088"/>
            <a:ext cx="456934" cy="401206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10519144" y="3536488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H="1" flipV="1">
            <a:off x="9771321" y="3600088"/>
            <a:ext cx="747818" cy="417684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V="1">
            <a:off x="9712007" y="3557711"/>
            <a:ext cx="3703" cy="96127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7669618" y="3547099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63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 </a:t>
            </a:r>
            <a:r>
              <a:rPr lang="cs-CZ" dirty="0" smtClean="0">
                <a:sym typeface="Wingdings" panose="05000000000000000000" pitchFamily="2" charset="2"/>
              </a:rPr>
              <a:t> í</a:t>
            </a:r>
            <a:r>
              <a:rPr lang="cs-CZ" dirty="0" smtClean="0"/>
              <a:t> (dloužení + úžení)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15564"/>
              </p:ext>
            </p:extLst>
          </p:nvPr>
        </p:nvGraphicFramePr>
        <p:xfrm>
          <a:off x="970538" y="1960867"/>
          <a:ext cx="10383265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112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179675">
                  <a:extLst>
                    <a:ext uri="{9D8B030D-6E8A-4147-A177-3AD203B41FA5}">
                      <a16:colId xmlns:a16="http://schemas.microsoft.com/office/drawing/2014/main" val="2518865480"/>
                    </a:ext>
                  </a:extLst>
                </a:gridCol>
                <a:gridCol w="1212111">
                  <a:extLst>
                    <a:ext uri="{9D8B030D-6E8A-4147-A177-3AD203B41FA5}">
                      <a16:colId xmlns:a16="http://schemas.microsoft.com/office/drawing/2014/main" val="962088673"/>
                    </a:ext>
                  </a:extLst>
                </a:gridCol>
                <a:gridCol w="524983">
                  <a:extLst>
                    <a:ext uri="{9D8B030D-6E8A-4147-A177-3AD203B41FA5}">
                      <a16:colId xmlns:a16="http://schemas.microsoft.com/office/drawing/2014/main" val="109860944"/>
                    </a:ext>
                  </a:extLst>
                </a:gridCol>
                <a:gridCol w="74997">
                  <a:extLst>
                    <a:ext uri="{9D8B030D-6E8A-4147-A177-3AD203B41FA5}">
                      <a16:colId xmlns:a16="http://schemas.microsoft.com/office/drawing/2014/main" val="322083053"/>
                    </a:ext>
                  </a:extLst>
                </a:gridCol>
                <a:gridCol w="449985">
                  <a:extLst>
                    <a:ext uri="{9D8B030D-6E8A-4147-A177-3AD203B41FA5}">
                      <a16:colId xmlns:a16="http://schemas.microsoft.com/office/drawing/2014/main" val="2877689900"/>
                    </a:ext>
                  </a:extLst>
                </a:gridCol>
                <a:gridCol w="149996">
                  <a:extLst>
                    <a:ext uri="{9D8B030D-6E8A-4147-A177-3AD203B41FA5}">
                      <a16:colId xmlns:a16="http://schemas.microsoft.com/office/drawing/2014/main" val="3658227964"/>
                    </a:ext>
                  </a:extLst>
                </a:gridCol>
                <a:gridCol w="374987">
                  <a:extLst>
                    <a:ext uri="{9D8B030D-6E8A-4147-A177-3AD203B41FA5}">
                      <a16:colId xmlns:a16="http://schemas.microsoft.com/office/drawing/2014/main" val="275142937"/>
                    </a:ext>
                  </a:extLst>
                </a:gridCol>
                <a:gridCol w="224993">
                  <a:extLst>
                    <a:ext uri="{9D8B030D-6E8A-4147-A177-3AD203B41FA5}">
                      <a16:colId xmlns:a16="http://schemas.microsoft.com/office/drawing/2014/main" val="1585319503"/>
                    </a:ext>
                  </a:extLst>
                </a:gridCol>
                <a:gridCol w="188348">
                  <a:extLst>
                    <a:ext uri="{9D8B030D-6E8A-4147-A177-3AD203B41FA5}">
                      <a16:colId xmlns:a16="http://schemas.microsoft.com/office/drawing/2014/main" val="1670620169"/>
                    </a:ext>
                  </a:extLst>
                </a:gridCol>
                <a:gridCol w="111642">
                  <a:extLst>
                    <a:ext uri="{9D8B030D-6E8A-4147-A177-3AD203B41FA5}">
                      <a16:colId xmlns:a16="http://schemas.microsoft.com/office/drawing/2014/main" val="84757017"/>
                    </a:ext>
                  </a:extLst>
                </a:gridCol>
                <a:gridCol w="299990">
                  <a:extLst>
                    <a:ext uri="{9D8B030D-6E8A-4147-A177-3AD203B41FA5}">
                      <a16:colId xmlns:a16="http://schemas.microsoft.com/office/drawing/2014/main" val="2854199879"/>
                    </a:ext>
                  </a:extLst>
                </a:gridCol>
                <a:gridCol w="224993">
                  <a:extLst>
                    <a:ext uri="{9D8B030D-6E8A-4147-A177-3AD203B41FA5}">
                      <a16:colId xmlns:a16="http://schemas.microsoft.com/office/drawing/2014/main" val="1795228432"/>
                    </a:ext>
                  </a:extLst>
                </a:gridCol>
                <a:gridCol w="245877">
                  <a:extLst>
                    <a:ext uri="{9D8B030D-6E8A-4147-A177-3AD203B41FA5}">
                      <a16:colId xmlns:a16="http://schemas.microsoft.com/office/drawing/2014/main" val="1549773481"/>
                    </a:ext>
                  </a:extLst>
                </a:gridCol>
                <a:gridCol w="279106">
                  <a:extLst>
                    <a:ext uri="{9D8B030D-6E8A-4147-A177-3AD203B41FA5}">
                      <a16:colId xmlns:a16="http://schemas.microsoft.com/office/drawing/2014/main" val="1440769911"/>
                    </a:ext>
                  </a:extLst>
                </a:gridCol>
                <a:gridCol w="449985">
                  <a:extLst>
                    <a:ext uri="{9D8B030D-6E8A-4147-A177-3AD203B41FA5}">
                      <a16:colId xmlns:a16="http://schemas.microsoft.com/office/drawing/2014/main" val="1155239058"/>
                    </a:ext>
                  </a:extLst>
                </a:gridCol>
                <a:gridCol w="74997">
                  <a:extLst>
                    <a:ext uri="{9D8B030D-6E8A-4147-A177-3AD203B41FA5}">
                      <a16:colId xmlns:a16="http://schemas.microsoft.com/office/drawing/2014/main" val="976240870"/>
                    </a:ext>
                  </a:extLst>
                </a:gridCol>
                <a:gridCol w="716368">
                  <a:extLst>
                    <a:ext uri="{9D8B030D-6E8A-4147-A177-3AD203B41FA5}">
                      <a16:colId xmlns:a16="http://schemas.microsoft.com/office/drawing/2014/main" val="17206123"/>
                    </a:ext>
                  </a:extLst>
                </a:gridCol>
                <a:gridCol w="349105">
                  <a:extLst>
                    <a:ext uri="{9D8B030D-6E8A-4147-A177-3AD203B41FA5}">
                      <a16:colId xmlns:a16="http://schemas.microsoft.com/office/drawing/2014/main" val="2612771641"/>
                    </a:ext>
                  </a:extLst>
                </a:gridCol>
              </a:tblGrid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800" b="0" i="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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2204533"/>
                  </a:ext>
                </a:extLst>
              </a:tr>
              <a:tr h="40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2003645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vl</a:t>
                      </a:r>
                      <a:r>
                        <a:rPr lang="cs-CZ" sz="2800" b="0" i="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6171861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2800" b="1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!!!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702601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800" b="0" i="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6467502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dř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dř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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540043"/>
                  </a:ext>
                </a:extLst>
              </a:tr>
              <a:tr h="40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hn</a:t>
                      </a:r>
                      <a:r>
                        <a:rPr lang="cs-CZ" sz="2800" b="0" i="0" baseline="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</a:t>
                      </a: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-l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2811080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dř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dř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I</a:t>
                      </a:r>
                      <a:r>
                        <a:rPr lang="cs-CZ" sz="2800" b="0" i="0" strike="sng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+A</a:t>
                      </a:r>
                      <a:endParaRPr lang="cs-CZ" sz="2800" b="0" i="0" strike="sngStrike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1493464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!!!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1V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4714689"/>
                  </a:ext>
                </a:extLst>
              </a:tr>
              <a:tr h="407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126996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7400261" y="2526353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7510130" y="4964753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 flipV="1">
            <a:off x="9439341" y="2558560"/>
            <a:ext cx="573582" cy="443583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10011151" y="2558559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 flipH="1">
            <a:off x="10565218" y="4964753"/>
            <a:ext cx="3547" cy="443583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 flipV="1">
            <a:off x="9925467" y="4964754"/>
            <a:ext cx="639748" cy="443582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52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788</Words>
  <Application>Microsoft Office PowerPoint</Application>
  <PresentationFormat>Širokoúhlá obrazovka</PresentationFormat>
  <Paragraphs>461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Motiv Office</vt:lpstr>
      <vt:lpstr>Asymetrické vztahy mezi skeletonem a melodickou rovinou </vt:lpstr>
      <vt:lpstr>Případ 1: dloužení vokálů </vt:lpstr>
      <vt:lpstr>Vokalická délka u 1slabičných slov v češtině</vt:lpstr>
      <vt:lpstr>Infinitivy: pravidelný vzorec</vt:lpstr>
      <vt:lpstr>Infinitivy: výjimky</vt:lpstr>
      <vt:lpstr>Interpretace: infinitivní templát</vt:lpstr>
      <vt:lpstr>Diftongizace u  ou </vt:lpstr>
      <vt:lpstr>Diftongizace = dloužení</vt:lpstr>
      <vt:lpstr>e  í (dloužení + úžení)</vt:lpstr>
      <vt:lpstr>Infinitivy a deminutiva</vt:lpstr>
      <vt:lpstr>Vztahy mezi krátkými V a dlouhými VV</vt:lpstr>
      <vt:lpstr>Úkol 1</vt:lpstr>
      <vt:lpstr>Případ 2: alternace vokálů s nulou </vt:lpstr>
      <vt:lpstr>Genitiv plurálu</vt:lpstr>
      <vt:lpstr>RT vs. TR</vt:lpstr>
      <vt:lpstr>Interpretace: 2 druhy alternací e ~ ø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Úkol z 12. 10.</dc:title>
  <dc:creator>Markéta Ziková</dc:creator>
  <cp:lastModifiedBy>Markéta Ziková</cp:lastModifiedBy>
  <cp:revision>225</cp:revision>
  <cp:lastPrinted>2020-10-09T05:06:26Z</cp:lastPrinted>
  <dcterms:created xsi:type="dcterms:W3CDTF">2020-10-05T12:10:40Z</dcterms:created>
  <dcterms:modified xsi:type="dcterms:W3CDTF">2020-11-23T12:57:42Z</dcterms:modified>
</cp:coreProperties>
</file>