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1"/>
  </p:handoutMasterIdLst>
  <p:sldIdLst>
    <p:sldId id="623" r:id="rId2"/>
    <p:sldId id="621" r:id="rId3"/>
    <p:sldId id="633" r:id="rId4"/>
    <p:sldId id="616" r:id="rId5"/>
    <p:sldId id="629" r:id="rId6"/>
    <p:sldId id="628" r:id="rId7"/>
    <p:sldId id="631" r:id="rId8"/>
    <p:sldId id="626" r:id="rId9"/>
    <p:sldId id="632" r:id="rId10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7" autoAdjust="0"/>
    <p:restoredTop sz="96265" autoAdjust="0"/>
  </p:normalViewPr>
  <p:slideViewPr>
    <p:cSldViewPr snapToGrid="0">
      <p:cViewPr varScale="1">
        <p:scale>
          <a:sx n="119" d="100"/>
          <a:sy n="119" d="100"/>
        </p:scale>
        <p:origin x="1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slabiky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436181"/>
              </p:ext>
            </p:extLst>
          </p:nvPr>
        </p:nvGraphicFramePr>
        <p:xfrm>
          <a:off x="996697" y="1892808"/>
          <a:ext cx="10357104" cy="4618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85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139229012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1892843149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541621032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754495276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1464727284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824862940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3587833936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592017978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4241425518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247313913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1753024024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1930034042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447915923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79121077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895949577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953064744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2371538967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211042274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1015664552"/>
                    </a:ext>
                  </a:extLst>
                </a:gridCol>
              </a:tblGrid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35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9903826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jádro (N) projektuje rým (R)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592238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rým projektuje slabiku (</a:t>
                      </a: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4538677"/>
                  </a:ext>
                </a:extLst>
              </a:tr>
              <a:tr h="335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6087509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= hlava slabiky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obligatorní část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452356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O, Co = </a:t>
                      </a:r>
                      <a:r>
                        <a:rPr lang="cs-CZ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fakultativní části 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710574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926602"/>
                  </a:ext>
                </a:extLst>
              </a:tr>
              <a:tr h="335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9398540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5344463"/>
                  </a:ext>
                </a:extLst>
              </a:tr>
            </a:tbl>
          </a:graphicData>
        </a:graphic>
      </p:graphicFrame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3321698" y="2496396"/>
            <a:ext cx="524620" cy="302788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3721207F-AD91-4810-AA64-B6F1DF0A62DB}"/>
              </a:ext>
            </a:extLst>
          </p:cNvPr>
          <p:cNvCxnSpPr>
            <a:cxnSpLocks/>
          </p:cNvCxnSpPr>
          <p:nvPr/>
        </p:nvCxnSpPr>
        <p:spPr>
          <a:xfrm>
            <a:off x="3846318" y="3429000"/>
            <a:ext cx="483086" cy="264911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4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Sibilanty: </a:t>
            </a:r>
            <a:r>
              <a:rPr lang="en-US" dirty="0"/>
              <a:t>#</a:t>
            </a:r>
            <a:r>
              <a:rPr lang="cs-CZ" dirty="0"/>
              <a:t>S</a:t>
            </a:r>
            <a:r>
              <a:rPr lang="en-US" dirty="0"/>
              <a:t>CC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82742"/>
              </p:ext>
            </p:extLst>
          </p:nvPr>
        </p:nvGraphicFramePr>
        <p:xfrm>
          <a:off x="996697" y="1892808"/>
          <a:ext cx="10357104" cy="4419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618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4290864450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2729767787"/>
                    </a:ext>
                  </a:extLst>
                </a:gridCol>
                <a:gridCol w="1821740">
                  <a:extLst>
                    <a:ext uri="{9D8B030D-6E8A-4147-A177-3AD203B41FA5}">
                      <a16:colId xmlns:a16="http://schemas.microsoft.com/office/drawing/2014/main" val="4156751388"/>
                    </a:ext>
                  </a:extLst>
                </a:gridCol>
                <a:gridCol w="1630628">
                  <a:extLst>
                    <a:ext uri="{9D8B030D-6E8A-4147-A177-3AD203B41FA5}">
                      <a16:colId xmlns:a16="http://schemas.microsoft.com/office/drawing/2014/main" val="1163202165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3107169113"/>
                    </a:ext>
                  </a:extLst>
                </a:gridCol>
              </a:tblGrid>
              <a:tr h="5523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ěmčina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113871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1169455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ʁ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ivat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ʁ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echen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atek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2736276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ike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tʁ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agen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tʁ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132671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ain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astik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[pl]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ivat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íchat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221421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6878743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045384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867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498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Extraslabičný</a:t>
            </a:r>
            <a:r>
              <a:rPr lang="cs-CZ" dirty="0"/>
              <a:t> konsonant? Afrikáta?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777239"/>
              </p:ext>
            </p:extLst>
          </p:nvPr>
        </p:nvGraphicFramePr>
        <p:xfrm>
          <a:off x="996697" y="1892808"/>
          <a:ext cx="10357104" cy="4618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85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139229012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1892843149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541621032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754495276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1464727284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824862940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3587833936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592017978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4241425518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247313913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1753024024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1930034042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447915923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79121077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895949577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953064744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2371538967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211042274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1015664552"/>
                    </a:ext>
                  </a:extLst>
                </a:gridCol>
              </a:tblGrid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35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9903826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592238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4538677"/>
                  </a:ext>
                </a:extLst>
              </a:tr>
              <a:tr h="335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6087509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452356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710574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926602"/>
                  </a:ext>
                </a:extLst>
              </a:tr>
              <a:tr h="335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9398540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5344463"/>
                  </a:ext>
                </a:extLst>
              </a:tr>
            </a:tbl>
          </a:graphicData>
        </a:graphic>
      </p:graphicFrame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3312367" y="3429000"/>
            <a:ext cx="9331" cy="121451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3321698" y="2496396"/>
            <a:ext cx="524620" cy="30278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8997407" y="3429000"/>
            <a:ext cx="9331" cy="121451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2815610" y="3429000"/>
            <a:ext cx="488380" cy="121451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9035142" y="2496396"/>
            <a:ext cx="524620" cy="30278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9A763975-0987-434D-8B42-649B1D191B47}"/>
              </a:ext>
            </a:extLst>
          </p:cNvPr>
          <p:cNvCxnSpPr>
            <a:cxnSpLocks/>
          </p:cNvCxnSpPr>
          <p:nvPr/>
        </p:nvCxnSpPr>
        <p:spPr>
          <a:xfrm flipH="1">
            <a:off x="7988966" y="5333457"/>
            <a:ext cx="279892" cy="43616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3721207F-AD91-4810-AA64-B6F1DF0A62DB}"/>
              </a:ext>
            </a:extLst>
          </p:cNvPr>
          <p:cNvCxnSpPr>
            <a:cxnSpLocks/>
          </p:cNvCxnSpPr>
          <p:nvPr/>
        </p:nvCxnSpPr>
        <p:spPr>
          <a:xfrm>
            <a:off x="8268859" y="5333457"/>
            <a:ext cx="249498" cy="43616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id="{B596E2D7-E7BC-4CB3-B496-AF2C1BEED29B}"/>
              </a:ext>
            </a:extLst>
          </p:cNvPr>
          <p:cNvCxnSpPr>
            <a:cxnSpLocks/>
          </p:cNvCxnSpPr>
          <p:nvPr/>
        </p:nvCxnSpPr>
        <p:spPr>
          <a:xfrm flipH="1">
            <a:off x="8361674" y="3429000"/>
            <a:ext cx="645064" cy="121451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9864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 = 1 fonologický objekt (afrikáta)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79039"/>
              </p:ext>
            </p:extLst>
          </p:nvPr>
        </p:nvGraphicFramePr>
        <p:xfrm>
          <a:off x="996697" y="1892808"/>
          <a:ext cx="10357105" cy="4023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161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109537">
                  <a:extLst>
                    <a:ext uri="{9D8B030D-6E8A-4147-A177-3AD203B41FA5}">
                      <a16:colId xmlns:a16="http://schemas.microsoft.com/office/drawing/2014/main" val="91309199"/>
                    </a:ext>
                  </a:extLst>
                </a:gridCol>
                <a:gridCol w="897397">
                  <a:extLst>
                    <a:ext uri="{9D8B030D-6E8A-4147-A177-3AD203B41FA5}">
                      <a16:colId xmlns:a16="http://schemas.microsoft.com/office/drawing/2014/main" val="2723777680"/>
                    </a:ext>
                  </a:extLst>
                </a:gridCol>
                <a:gridCol w="2078413">
                  <a:extLst>
                    <a:ext uri="{9D8B030D-6E8A-4147-A177-3AD203B41FA5}">
                      <a16:colId xmlns:a16="http://schemas.microsoft.com/office/drawing/2014/main" val="3816942864"/>
                    </a:ext>
                  </a:extLst>
                </a:gridCol>
                <a:gridCol w="1373955">
                  <a:extLst>
                    <a:ext uri="{9D8B030D-6E8A-4147-A177-3AD203B41FA5}">
                      <a16:colId xmlns:a16="http://schemas.microsoft.com/office/drawing/2014/main" val="3185884944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397037175"/>
                    </a:ext>
                  </a:extLst>
                </a:gridCol>
              </a:tblGrid>
              <a:tr h="502895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palatalizace (změkčení)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epenteze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259208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ěný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2045515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(z)br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ʒɈ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ěný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53449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788810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842303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smí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smí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ený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062058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šle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šle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ěný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*šle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ěný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57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60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Sufix -</a:t>
            </a:r>
            <a:r>
              <a:rPr lang="cs-CZ" i="1" dirty="0"/>
              <a:t>sk(-ý)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168945"/>
              </p:ext>
            </p:extLst>
          </p:nvPr>
        </p:nvGraphicFramePr>
        <p:xfrm>
          <a:off x="996697" y="1892808"/>
          <a:ext cx="10357104" cy="4023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982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620253">
                  <a:extLst>
                    <a:ext uri="{9D8B030D-6E8A-4147-A177-3AD203B41FA5}">
                      <a16:colId xmlns:a16="http://schemas.microsoft.com/office/drawing/2014/main" val="91309199"/>
                    </a:ext>
                  </a:extLst>
                </a:gridCol>
                <a:gridCol w="2068470">
                  <a:extLst>
                    <a:ext uri="{9D8B030D-6E8A-4147-A177-3AD203B41FA5}">
                      <a16:colId xmlns:a16="http://schemas.microsoft.com/office/drawing/2014/main" val="2723777680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3816942864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3185884944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397037175"/>
                    </a:ext>
                  </a:extLst>
                </a:gridCol>
              </a:tblGrid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VC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VCC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-sk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259208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dám-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ský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lang="en-GB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.ki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 =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alp-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ský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GB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.ki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kóda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2045515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ský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1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GB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.ki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 =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tramp-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ský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1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.ki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 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kóda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53449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788810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cheb-ský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GB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.ki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 =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hradišť-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ský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cs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.ki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TTT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kóda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842303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062058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57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991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-</a:t>
            </a:r>
            <a:r>
              <a:rPr lang="cs-CZ" i="1" dirty="0"/>
              <a:t>sk </a:t>
            </a:r>
            <a:r>
              <a:rPr lang="en-US" i="1" dirty="0"/>
              <a:t>~</a:t>
            </a:r>
            <a:r>
              <a:rPr lang="en-GB" i="1" dirty="0"/>
              <a:t> </a:t>
            </a:r>
            <a:r>
              <a:rPr lang="cs-CZ" i="1" dirty="0"/>
              <a:t>-</a:t>
            </a:r>
            <a:r>
              <a:rPr lang="cs-CZ" i="1" dirty="0" err="1"/>
              <a:t>šť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882260"/>
              </p:ext>
            </p:extLst>
          </p:nvPr>
        </p:nvGraphicFramePr>
        <p:xfrm>
          <a:off x="996697" y="1892808"/>
          <a:ext cx="10357105" cy="44892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180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668379">
                  <a:extLst>
                    <a:ext uri="{9D8B030D-6E8A-4147-A177-3AD203B41FA5}">
                      <a16:colId xmlns:a16="http://schemas.microsoft.com/office/drawing/2014/main" val="91309199"/>
                    </a:ext>
                  </a:extLst>
                </a:gridCol>
                <a:gridCol w="2237874">
                  <a:extLst>
                    <a:ext uri="{9D8B030D-6E8A-4147-A177-3AD203B41FA5}">
                      <a16:colId xmlns:a16="http://schemas.microsoft.com/office/drawing/2014/main" val="2723777680"/>
                    </a:ext>
                  </a:extLst>
                </a:gridCol>
                <a:gridCol w="1588168">
                  <a:extLst>
                    <a:ext uri="{9D8B030D-6E8A-4147-A177-3AD203B41FA5}">
                      <a16:colId xmlns:a16="http://schemas.microsoft.com/office/drawing/2014/main" val="3816942864"/>
                    </a:ext>
                  </a:extLst>
                </a:gridCol>
                <a:gridCol w="1692442">
                  <a:extLst>
                    <a:ext uri="{9D8B030D-6E8A-4147-A177-3AD203B41FA5}">
                      <a16:colId xmlns:a16="http://schemas.microsoft.com/office/drawing/2014/main" val="3185884944"/>
                    </a:ext>
                  </a:extLst>
                </a:gridCol>
                <a:gridCol w="1688434">
                  <a:extLst>
                    <a:ext uri="{9D8B030D-6E8A-4147-A177-3AD203B41FA5}">
                      <a16:colId xmlns:a16="http://schemas.microsoft.com/office/drawing/2014/main" val="397037175"/>
                    </a:ext>
                  </a:extLst>
                </a:gridCol>
              </a:tblGrid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-ý </a:t>
                      </a:r>
                      <a:endParaRPr lang="en-GB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SG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-í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PL </a:t>
                      </a:r>
                      <a:endParaRPr lang="en-GB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-ý </a:t>
                      </a:r>
                      <a:endParaRPr lang="en-GB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SG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-í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PL </a:t>
                      </a:r>
                      <a:endParaRPr lang="en-GB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259208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chy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chy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chy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̝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2045515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̝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̝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53449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788810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vyso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vyso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vyso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͡s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he/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zk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͡s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842303"/>
                  </a:ext>
                </a:extLst>
              </a:tr>
              <a:tr h="5192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062058"/>
                  </a:ext>
                </a:extLst>
              </a:tr>
              <a:tr h="5028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nor/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57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376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brandýský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347658"/>
              </p:ext>
            </p:extLst>
          </p:nvPr>
        </p:nvGraphicFramePr>
        <p:xfrm>
          <a:off x="996697" y="1892808"/>
          <a:ext cx="10357106" cy="4039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610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382253">
                  <a:extLst>
                    <a:ext uri="{9D8B030D-6E8A-4147-A177-3AD203B41FA5}">
                      <a16:colId xmlns:a16="http://schemas.microsoft.com/office/drawing/2014/main" val="2748870"/>
                    </a:ext>
                  </a:extLst>
                </a:gridCol>
                <a:gridCol w="2021305">
                  <a:extLst>
                    <a:ext uri="{9D8B030D-6E8A-4147-A177-3AD203B41FA5}">
                      <a16:colId xmlns:a16="http://schemas.microsoft.com/office/drawing/2014/main" val="1794047751"/>
                    </a:ext>
                  </a:extLst>
                </a:gridCol>
                <a:gridCol w="3597445">
                  <a:extLst>
                    <a:ext uri="{9D8B030D-6E8A-4147-A177-3AD203B41FA5}">
                      <a16:colId xmlns:a16="http://schemas.microsoft.com/office/drawing/2014/main" val="2444228119"/>
                    </a:ext>
                  </a:extLst>
                </a:gridCol>
              </a:tblGrid>
              <a:tr h="6732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brandý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k/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randý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732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gemináta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degeminace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4414758"/>
                  </a:ext>
                </a:extLst>
              </a:tr>
              <a:tr h="6732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randý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C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3651548"/>
                  </a:ext>
                </a:extLst>
              </a:tr>
              <a:tr h="6732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randý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-ý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C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9474805"/>
                  </a:ext>
                </a:extLst>
              </a:tr>
              <a:tr h="6732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1732002"/>
                  </a:ext>
                </a:extLst>
              </a:tr>
              <a:tr h="6732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5451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250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CVC: variace mezi těžkou a lehkou slabikou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036604"/>
              </p:ext>
            </p:extLst>
          </p:nvPr>
        </p:nvGraphicFramePr>
        <p:xfrm>
          <a:off x="897622" y="1664547"/>
          <a:ext cx="10305088" cy="446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406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2927018709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2837170773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384776045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392877831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2287581826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598826463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479152841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4165852404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4056375484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569936754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3342567798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385253501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3797958879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896810997"/>
                    </a:ext>
                  </a:extLst>
                </a:gridCol>
                <a:gridCol w="644068">
                  <a:extLst>
                    <a:ext uri="{9D8B030D-6E8A-4147-A177-3AD203B41FA5}">
                      <a16:colId xmlns:a16="http://schemas.microsoft.com/office/drawing/2014/main" val="1791030415"/>
                    </a:ext>
                  </a:extLst>
                </a:gridCol>
              </a:tblGrid>
              <a:tr h="893008">
                <a:tc gridSpan="8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kóda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 se počítá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CV vs. CVV/CVC (latina)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kóda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 se nepočítá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CV/CVC vs. CVV  (slovenština)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89300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699644"/>
                  </a:ext>
                </a:extLst>
              </a:tr>
              <a:tr h="5358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 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683294"/>
                  </a:ext>
                </a:extLst>
              </a:tr>
              <a:tr h="5358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9352786"/>
                  </a:ext>
                </a:extLst>
              </a:tr>
              <a:tr h="5358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Co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Co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987710"/>
                  </a:ext>
                </a:extLst>
              </a:tr>
              <a:tr h="5358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956024"/>
                  </a:ext>
                </a:extLst>
              </a:tr>
              <a:tr h="53580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CV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= 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VC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CV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CVC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0116259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50DD915C-F7BA-47DA-B52B-F6BDE0CCD1F9}"/>
              </a:ext>
            </a:extLst>
          </p:cNvPr>
          <p:cNvCxnSpPr/>
          <p:nvPr/>
        </p:nvCxnSpPr>
        <p:spPr>
          <a:xfrm>
            <a:off x="1166070" y="4035105"/>
            <a:ext cx="0" cy="486561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00D3371-D1C5-4A0C-B567-FFA02CB9B330}"/>
              </a:ext>
            </a:extLst>
          </p:cNvPr>
          <p:cNvCxnSpPr/>
          <p:nvPr/>
        </p:nvCxnSpPr>
        <p:spPr>
          <a:xfrm flipH="1">
            <a:off x="2920482" y="5025005"/>
            <a:ext cx="209312" cy="377419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9426880F-4F8C-41B3-AD99-DB689A9EDCED}"/>
              </a:ext>
            </a:extLst>
          </p:cNvPr>
          <p:cNvCxnSpPr/>
          <p:nvPr/>
        </p:nvCxnSpPr>
        <p:spPr>
          <a:xfrm>
            <a:off x="3129793" y="5025005"/>
            <a:ext cx="266550" cy="377419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7010CE37-98D6-48F7-912D-F494D4A94DC1}"/>
              </a:ext>
            </a:extLst>
          </p:cNvPr>
          <p:cNvCxnSpPr/>
          <p:nvPr/>
        </p:nvCxnSpPr>
        <p:spPr>
          <a:xfrm>
            <a:off x="3110218" y="4035105"/>
            <a:ext cx="0" cy="486561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12ADFC42-BF22-40D6-9FD7-4239D79DB64B}"/>
              </a:ext>
            </a:extLst>
          </p:cNvPr>
          <p:cNvCxnSpPr/>
          <p:nvPr/>
        </p:nvCxnSpPr>
        <p:spPr>
          <a:xfrm>
            <a:off x="4400026" y="4035105"/>
            <a:ext cx="0" cy="486561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09A52398-3A0D-4B33-9F92-BF8BC64792DA}"/>
              </a:ext>
            </a:extLst>
          </p:cNvPr>
          <p:cNvCxnSpPr/>
          <p:nvPr/>
        </p:nvCxnSpPr>
        <p:spPr>
          <a:xfrm>
            <a:off x="4400026" y="4035105"/>
            <a:ext cx="604008" cy="486561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7E3BDCFB-028A-4E15-BF18-37E06E7744F9}"/>
              </a:ext>
            </a:extLst>
          </p:cNvPr>
          <p:cNvCxnSpPr/>
          <p:nvPr/>
        </p:nvCxnSpPr>
        <p:spPr>
          <a:xfrm>
            <a:off x="6300132" y="4035105"/>
            <a:ext cx="0" cy="38589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821B12D2-D2F5-42BA-80CA-C5605F85EEAE}"/>
              </a:ext>
            </a:extLst>
          </p:cNvPr>
          <p:cNvCxnSpPr>
            <a:cxnSpLocks/>
          </p:cNvCxnSpPr>
          <p:nvPr/>
        </p:nvCxnSpPr>
        <p:spPr>
          <a:xfrm>
            <a:off x="7600426" y="4001294"/>
            <a:ext cx="0" cy="41970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27D1D059-6915-4E9D-9FB7-5A49F41EE7B7}"/>
              </a:ext>
            </a:extLst>
          </p:cNvPr>
          <p:cNvCxnSpPr>
            <a:cxnSpLocks/>
          </p:cNvCxnSpPr>
          <p:nvPr/>
        </p:nvCxnSpPr>
        <p:spPr>
          <a:xfrm>
            <a:off x="7596231" y="3989450"/>
            <a:ext cx="661361" cy="532216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Přímá spojnice 39">
            <a:extLst>
              <a:ext uri="{FF2B5EF4-FFF2-40B4-BE49-F238E27FC236}">
                <a16:creationId xmlns:a16="http://schemas.microsoft.com/office/drawing/2014/main" id="{7F569F23-32D5-48CC-8B84-F3883DA4BE8E}"/>
              </a:ext>
            </a:extLst>
          </p:cNvPr>
          <p:cNvCxnSpPr/>
          <p:nvPr/>
        </p:nvCxnSpPr>
        <p:spPr>
          <a:xfrm>
            <a:off x="10184235" y="4001294"/>
            <a:ext cx="0" cy="41970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9426880F-4F8C-41B3-AD99-DB689A9EDCED}"/>
              </a:ext>
            </a:extLst>
          </p:cNvPr>
          <p:cNvCxnSpPr/>
          <p:nvPr/>
        </p:nvCxnSpPr>
        <p:spPr>
          <a:xfrm>
            <a:off x="10184235" y="5146302"/>
            <a:ext cx="292356" cy="377419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600D3371-D1C5-4A0C-B567-FFA02CB9B330}"/>
              </a:ext>
            </a:extLst>
          </p:cNvPr>
          <p:cNvCxnSpPr/>
          <p:nvPr/>
        </p:nvCxnSpPr>
        <p:spPr>
          <a:xfrm flipH="1">
            <a:off x="9995271" y="5146303"/>
            <a:ext cx="209312" cy="377419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0129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Hypokoristika: CVV = CVC (</a:t>
            </a:r>
            <a:r>
              <a:rPr lang="cs-CZ" dirty="0" err="1"/>
              <a:t>kóda</a:t>
            </a:r>
            <a:r>
              <a:rPr lang="cs-CZ" dirty="0"/>
              <a:t> </a:t>
            </a:r>
            <a:r>
              <a:rPr lang="cs-CZ"/>
              <a:t>se počítá!)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394297"/>
              </p:ext>
            </p:extLst>
          </p:nvPr>
        </p:nvGraphicFramePr>
        <p:xfrm>
          <a:off x="996697" y="1892808"/>
          <a:ext cx="10357108" cy="4618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927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89277">
                  <a:extLst>
                    <a:ext uri="{9D8B030D-6E8A-4147-A177-3AD203B41FA5}">
                      <a16:colId xmlns:a16="http://schemas.microsoft.com/office/drawing/2014/main" val="630143126"/>
                    </a:ext>
                  </a:extLst>
                </a:gridCol>
                <a:gridCol w="2589277">
                  <a:extLst>
                    <a:ext uri="{9D8B030D-6E8A-4147-A177-3AD203B41FA5}">
                      <a16:colId xmlns:a16="http://schemas.microsoft.com/office/drawing/2014/main" val="1898023776"/>
                    </a:ext>
                  </a:extLst>
                </a:gridCol>
                <a:gridCol w="2589277">
                  <a:extLst>
                    <a:ext uri="{9D8B030D-6E8A-4147-A177-3AD203B41FA5}">
                      <a16:colId xmlns:a16="http://schemas.microsoft.com/office/drawing/2014/main" val="2296441108"/>
                    </a:ext>
                  </a:extLst>
                </a:gridCol>
              </a:tblGrid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VV.V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VC.V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František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ňa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.ta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392735"/>
                  </a:ext>
                </a:extLst>
              </a:tr>
              <a:tr h="4039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Milan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.la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.da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1842518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Jaroslav(a)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.da / 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4137673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Petr(a)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ťa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2031361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Pavel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0700199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Karolína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579564"/>
                  </a:ext>
                </a:extLst>
              </a:tr>
              <a:tr h="4039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Monika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ňa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847048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Denisa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ňa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479632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88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91095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756</Words>
  <Application>Microsoft Office PowerPoint</Application>
  <PresentationFormat>Širokoúhlá obrazovka</PresentationFormat>
  <Paragraphs>230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Struktura slabiky</vt:lpstr>
      <vt:lpstr>Sibilanty: #SCC </vt:lpstr>
      <vt:lpstr>Extraslabičný konsonant? Afrikáta?</vt:lpstr>
      <vt:lpstr>SC = 1 fonologický objekt (afrikáta)</vt:lpstr>
      <vt:lpstr>Sufix -sk(-ý)</vt:lpstr>
      <vt:lpstr>-sk ~ -šť</vt:lpstr>
      <vt:lpstr>brandýský</vt:lpstr>
      <vt:lpstr>CVC: variace mezi těžkou a lehkou slabikou </vt:lpstr>
      <vt:lpstr>Hypokoristika: CVV = CVC (kóda se počítá!)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Eliška Hladíková</cp:lastModifiedBy>
  <cp:revision>902</cp:revision>
  <cp:lastPrinted>2019-06-24T12:30:17Z</cp:lastPrinted>
  <dcterms:created xsi:type="dcterms:W3CDTF">2018-11-27T11:40:05Z</dcterms:created>
  <dcterms:modified xsi:type="dcterms:W3CDTF">2020-12-15T09:09:21Z</dcterms:modified>
</cp:coreProperties>
</file>