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8"/>
  </p:handoutMasterIdLst>
  <p:sldIdLst>
    <p:sldId id="621" r:id="rId2"/>
    <p:sldId id="637" r:id="rId3"/>
    <p:sldId id="632" r:id="rId4"/>
    <p:sldId id="635" r:id="rId5"/>
    <p:sldId id="633" r:id="rId6"/>
    <p:sldId id="636" r:id="rId7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Alternace prefixů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17438"/>
              </p:ext>
            </p:extLst>
          </p:nvPr>
        </p:nvGraphicFramePr>
        <p:xfrm>
          <a:off x="1095375" y="1892808"/>
          <a:ext cx="10258428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46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64607">
                  <a:extLst>
                    <a:ext uri="{9D8B030D-6E8A-4147-A177-3AD203B41FA5}">
                      <a16:colId xmlns:a16="http://schemas.microsoft.com/office/drawing/2014/main" val="1707409436"/>
                    </a:ext>
                  </a:extLst>
                </a:gridCol>
                <a:gridCol w="2564607">
                  <a:extLst>
                    <a:ext uri="{9D8B030D-6E8A-4147-A177-3AD203B41FA5}">
                      <a16:colId xmlns:a16="http://schemas.microsoft.com/office/drawing/2014/main" val="3366589736"/>
                    </a:ext>
                  </a:extLst>
                </a:gridCol>
                <a:gridCol w="2564607">
                  <a:extLst>
                    <a:ext uri="{9D8B030D-6E8A-4147-A177-3AD203B41FA5}">
                      <a16:colId xmlns:a16="http://schemas.microsoft.com/office/drawing/2014/main" val="4019381030"/>
                    </a:ext>
                  </a:extLst>
                </a:gridCol>
              </a:tblGrid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 ~ ve-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 ~ ode-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 ~ se-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pod- ~ pode-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589519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 ~ ze-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nad- ~ nade-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15247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~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před- ~ přede-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134920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ob- ~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61347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~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335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49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Vokalizace prefixů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118509"/>
              </p:ext>
            </p:extLst>
          </p:nvPr>
        </p:nvGraphicFramePr>
        <p:xfrm>
          <a:off x="996697" y="1892808"/>
          <a:ext cx="10357104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975248">
                  <a:extLst>
                    <a:ext uri="{9D8B030D-6E8A-4147-A177-3AD203B41FA5}">
                      <a16:colId xmlns:a16="http://schemas.microsoft.com/office/drawing/2014/main" val="3304755492"/>
                    </a:ext>
                  </a:extLst>
                </a:gridCol>
                <a:gridCol w="2203304">
                  <a:extLst>
                    <a:ext uri="{9D8B030D-6E8A-4147-A177-3AD203B41FA5}">
                      <a16:colId xmlns:a16="http://schemas.microsoft.com/office/drawing/2014/main" val="1798829850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77422035"/>
                    </a:ext>
                  </a:extLst>
                </a:gridCol>
              </a:tblGrid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prefix-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prefix-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vrtat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extraslabičná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sonora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vokalizovaný prefix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5615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lhat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-vrhnout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530543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-lkat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-plk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slabičná sonora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nevokalizovaný prefix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696270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-trhnout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349457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-mknout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-držet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1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49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86231"/>
              </p:ext>
            </p:extLst>
          </p:nvPr>
        </p:nvGraphicFramePr>
        <p:xfrm>
          <a:off x="996697" y="1892808"/>
          <a:ext cx="10357104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456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529263">
                  <a:extLst>
                    <a:ext uri="{9D8B030D-6E8A-4147-A177-3AD203B41FA5}">
                      <a16:colId xmlns:a16="http://schemas.microsoft.com/office/drawing/2014/main" val="3304755492"/>
                    </a:ext>
                  </a:extLst>
                </a:gridCol>
                <a:gridCol w="943999">
                  <a:extLst>
                    <a:ext uri="{9D8B030D-6E8A-4147-A177-3AD203B41FA5}">
                      <a16:colId xmlns:a16="http://schemas.microsoft.com/office/drawing/2014/main" val="1798829850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77422035"/>
                    </a:ext>
                  </a:extLst>
                </a:gridCol>
              </a:tblGrid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prefix-C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prefix-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-brázdit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5615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-hnat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-hníst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530543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-družit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696270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-mlít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-mlátit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349457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-třít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-třást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1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53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morfologie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929006"/>
              </p:ext>
            </p:extLst>
          </p:nvPr>
        </p:nvGraphicFramePr>
        <p:xfrm>
          <a:off x="996697" y="1892808"/>
          <a:ext cx="10357104" cy="4569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67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183982">
                  <a:extLst>
                    <a:ext uri="{9D8B030D-6E8A-4147-A177-3AD203B41FA5}">
                      <a16:colId xmlns:a16="http://schemas.microsoft.com/office/drawing/2014/main" val="3304755492"/>
                    </a:ext>
                  </a:extLst>
                </a:gridCol>
                <a:gridCol w="3600451">
                  <a:extLst>
                    <a:ext uri="{9D8B030D-6E8A-4147-A177-3AD203B41FA5}">
                      <a16:colId xmlns:a16="http://schemas.microsoft.com/office/drawing/2014/main" val="1798829850"/>
                    </a:ext>
                  </a:extLst>
                </a:gridCol>
              </a:tblGrid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RV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kořen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kořen + kmenotvorný sufix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-brázd-i-t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-br-a-t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CRV = 1 morfém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nevokalizovaný prefix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CRV = 2 morfémy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vokalizovaný prefix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5615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hnís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530543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-druž-i-t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-a-t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696270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-mlát-i-t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-ml-í-t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349457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třás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1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32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Gemináty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25338"/>
              </p:ext>
            </p:extLst>
          </p:nvPr>
        </p:nvGraphicFramePr>
        <p:xfrm>
          <a:off x="996697" y="1892808"/>
          <a:ext cx="10357104" cy="4635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142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71421">
                  <a:extLst>
                    <a:ext uri="{9D8B030D-6E8A-4147-A177-3AD203B41FA5}">
                      <a16:colId xmlns:a16="http://schemas.microsoft.com/office/drawing/2014/main" val="3664270357"/>
                    </a:ext>
                  </a:extLst>
                </a:gridCol>
                <a:gridCol w="1445745">
                  <a:extLst>
                    <a:ext uri="{9D8B030D-6E8A-4147-A177-3AD203B41FA5}">
                      <a16:colId xmlns:a16="http://schemas.microsoft.com/office/drawing/2014/main" val="4163090703"/>
                    </a:ext>
                  </a:extLst>
                </a:gridCol>
                <a:gridCol w="2697096">
                  <a:extLst>
                    <a:ext uri="{9D8B030D-6E8A-4147-A177-3AD203B41FA5}">
                      <a16:colId xmlns:a16="http://schemas.microsoft.com/office/drawing/2014/main" val="537306944"/>
                    </a:ext>
                  </a:extLst>
                </a:gridCol>
                <a:gridCol w="2071421">
                  <a:extLst>
                    <a:ext uri="{9D8B030D-6E8A-4147-A177-3AD203B41FA5}">
                      <a16:colId xmlns:a16="http://schemas.microsoft.com/office/drawing/2014/main" val="3103200765"/>
                    </a:ext>
                  </a:extLst>
                </a:gridCol>
              </a:tblGrid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ál-i-t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070730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yp-a-t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e-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yp-a-t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ář-i-t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53192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174959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989272"/>
                  </a:ext>
                </a:extLst>
              </a:tr>
              <a:tr h="736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iniciální gemináta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interní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gemináta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2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67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  <a:r>
              <a:rPr lang="cs-CZ" dirty="0"/>
              <a:t>á</a:t>
            </a:r>
            <a:r>
              <a:rPr lang="en-US" dirty="0"/>
              <a:t>ln</a:t>
            </a:r>
            <a:r>
              <a:rPr lang="cs-CZ" dirty="0"/>
              <a:t>í vs. sufixální šev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86797"/>
              </p:ext>
            </p:extLst>
          </p:nvPr>
        </p:nvGraphicFramePr>
        <p:xfrm>
          <a:off x="996697" y="1892808"/>
          <a:ext cx="10357104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23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52368">
                  <a:extLst>
                    <a:ext uri="{9D8B030D-6E8A-4147-A177-3AD203B41FA5}">
                      <a16:colId xmlns:a16="http://schemas.microsoft.com/office/drawing/2014/main" val="2343124094"/>
                    </a:ext>
                  </a:extLst>
                </a:gridCol>
                <a:gridCol w="3452368">
                  <a:extLst>
                    <a:ext uri="{9D8B030D-6E8A-4147-A177-3AD203B41FA5}">
                      <a16:colId xmlns:a16="http://schemas.microsoft.com/office/drawing/2014/main" val="1204322150"/>
                    </a:ext>
                  </a:extLst>
                </a:gridCol>
              </a:tblGrid>
              <a:tr h="11047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prefix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11047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gemináty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/z-s/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kákat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 ~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francou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/z-s/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326806"/>
                  </a:ext>
                </a:extLst>
              </a:tr>
              <a:tr h="11047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afrik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áty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/d-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ít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vě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/t-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755242"/>
                  </a:ext>
                </a:extLst>
              </a:tr>
              <a:tr h="11047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nstalovat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 ~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meto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/d-i/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386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387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Širokoúhlá obrazovka</PresentationFormat>
  <Paragraphs>105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Alternace prefixů </vt:lpstr>
      <vt:lpstr>Vokalizace prefixů </vt:lpstr>
      <vt:lpstr>Variace </vt:lpstr>
      <vt:lpstr>Vliv morfologie </vt:lpstr>
      <vt:lpstr>Gemináty </vt:lpstr>
      <vt:lpstr>Prefixální vs. sufixální šev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914</cp:revision>
  <cp:lastPrinted>2019-06-24T12:30:17Z</cp:lastPrinted>
  <dcterms:created xsi:type="dcterms:W3CDTF">2018-11-27T11:40:05Z</dcterms:created>
  <dcterms:modified xsi:type="dcterms:W3CDTF">2021-01-04T12:17:28Z</dcterms:modified>
</cp:coreProperties>
</file>