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57" r:id="rId6"/>
    <p:sldId id="258" r:id="rId7"/>
    <p:sldId id="269" r:id="rId8"/>
    <p:sldId id="259" r:id="rId9"/>
    <p:sldId id="260" r:id="rId10"/>
    <p:sldId id="261" r:id="rId11"/>
    <p:sldId id="262" r:id="rId12"/>
    <p:sldId id="263" r:id="rId13"/>
    <p:sldId id="268" r:id="rId14"/>
    <p:sldId id="264" r:id="rId15"/>
    <p:sldId id="265" r:id="rId16"/>
    <p:sldId id="266" r:id="rId17"/>
    <p:sldId id="273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279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08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92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44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15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73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57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11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36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91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39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57AD-D301-4894-A72A-AEABF525B278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BD3DC-BD7A-46A4-BA8B-6DFF69172A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20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eingspeech.ac.uk/ipa-charts/?chart=1" TargetMode="External"/><Relationship Id="rId2" Type="http://schemas.openxmlformats.org/officeDocument/2006/relationships/hyperlink" Target="https://www.seeingspeech.ac.uk/ipa-charts/?chart=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gif"/><Relationship Id="rId4" Type="http://schemas.openxmlformats.org/officeDocument/2006/relationships/hyperlink" Target="https://is.muni.cz/do/1499/el/estud/ff/js08/fonetika/ucebnice/ch05s03s02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1499/el/estud/ff/js08/fonetika/ucebnice/ch05s03s01.html" TargetMode="External"/><Relationship Id="rId2" Type="http://schemas.openxmlformats.org/officeDocument/2006/relationships/hyperlink" Target="https://www.seeingspeech.ac.uk/ipa-charts/?chart=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</a:t>
            </a:r>
            <a:r>
              <a:rPr lang="cs-CZ" dirty="0">
                <a:solidFill>
                  <a:srgbClr val="00B0F0"/>
                </a:solidFill>
              </a:rPr>
              <a:t>akustika </a:t>
            </a:r>
            <a:r>
              <a:rPr lang="cs-CZ" dirty="0"/>
              <a:t>/ </a:t>
            </a:r>
            <a:r>
              <a:rPr lang="cs-CZ" dirty="0">
                <a:solidFill>
                  <a:srgbClr val="FF0000"/>
                </a:solidFill>
              </a:rPr>
              <a:t>artikulace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082215"/>
              </p:ext>
            </p:extLst>
          </p:nvPr>
        </p:nvGraphicFramePr>
        <p:xfrm>
          <a:off x="1024128" y="1892808"/>
          <a:ext cx="10329675" cy="482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2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31944">
                  <a:extLst>
                    <a:ext uri="{9D8B030D-6E8A-4147-A177-3AD203B41FA5}">
                      <a16:colId xmlns:a16="http://schemas.microsoft.com/office/drawing/2014/main" val="2292151294"/>
                    </a:ext>
                  </a:extLst>
                </a:gridCol>
                <a:gridCol w="2503406">
                  <a:extLst>
                    <a:ext uri="{9D8B030D-6E8A-4147-A177-3AD203B41FA5}">
                      <a16:colId xmlns:a16="http://schemas.microsoft.com/office/drawing/2014/main" val="3296746940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3508347475"/>
                    </a:ext>
                  </a:extLst>
                </a:gridCol>
                <a:gridCol w="3272793">
                  <a:extLst>
                    <a:ext uri="{9D8B030D-6E8A-4147-A177-3AD203B41FA5}">
                      <a16:colId xmlns:a16="http://schemas.microsoft.com/office/drawing/2014/main" val="1099110891"/>
                    </a:ext>
                  </a:extLst>
                </a:gridCol>
              </a:tblGrid>
              <a:tr h="7818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(V)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tóny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(pohyb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jazyka, zapojení rtů)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663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939982"/>
                  </a:ext>
                </a:extLst>
              </a:tr>
              <a:tr h="658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(C)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striktura 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(místo a způsob tvoření)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60217"/>
                  </a:ext>
                </a:extLst>
              </a:tr>
              <a:tr h="4795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37347"/>
                  </a:ext>
                </a:extLst>
              </a:tr>
              <a:tr h="6588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(T)    sonory (R)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32181"/>
                  </a:ext>
                </a:extLst>
              </a:tr>
              <a:tr h="498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71812"/>
                  </a:ext>
                </a:extLst>
              </a:tr>
              <a:tr h="658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d 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83893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3396234" y="3741199"/>
            <a:ext cx="46486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861094" y="3741199"/>
            <a:ext cx="54098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765551" y="4795993"/>
            <a:ext cx="577596" cy="50807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343147" y="4795993"/>
            <a:ext cx="583692" cy="53117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32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diftongů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951180"/>
              </p:ext>
            </p:extLst>
          </p:nvPr>
        </p:nvGraphicFramePr>
        <p:xfrm>
          <a:off x="1017270" y="1892808"/>
          <a:ext cx="10336534" cy="4116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627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4918714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klesavý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klesá zvučnost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stoupavý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stoupá zvučnost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člen =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plný vokál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člen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polovokál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glide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člen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polovokál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glide</a:t>
                      </a: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člen =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plný vokál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 / 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262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bratr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bratr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/ 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79078"/>
              </p:ext>
            </p:extLst>
          </p:nvPr>
        </p:nvGraphicFramePr>
        <p:xfrm>
          <a:off x="1024124" y="169068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391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71340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438225">
                  <a:extLst>
                    <a:ext uri="{9D8B030D-6E8A-4147-A177-3AD203B41FA5}">
                      <a16:colId xmlns:a16="http://schemas.microsoft.com/office/drawing/2014/main" val="3702557571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880114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1819373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1186713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032514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Které dvojice ilustrují kontrast mezi předním a zadním vokálem?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suk – sok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lysý – lávka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dům – dým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léky – léčí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úkol – neví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Jaký vokalický kontrast ilustrují nepravidelné plurály v němčině?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/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Mutter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err="1"/>
                        <a:t>Mütter</a:t>
                      </a:r>
                      <a:r>
                        <a:rPr lang="cs-CZ" sz="2800" dirty="0"/>
                        <a:t> </a:t>
                      </a:r>
                      <a:r>
                        <a:rPr lang="en-US" sz="2800" dirty="0"/>
                        <a:t>[</a:t>
                      </a:r>
                      <a:r>
                        <a:rPr lang="cs-CZ" sz="2800" dirty="0"/>
                        <a:t>y</a:t>
                      </a:r>
                      <a:r>
                        <a:rPr lang="en-US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Tochter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 err="1"/>
                        <a:t>Töchter</a:t>
                      </a:r>
                      <a:r>
                        <a:rPr lang="cs-CZ" sz="2800" dirty="0"/>
                        <a:t> </a:t>
                      </a:r>
                      <a:r>
                        <a:rPr lang="en-US" sz="2800" dirty="0"/>
                        <a:t>[</a:t>
                      </a:r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7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39039"/>
              </p:ext>
            </p:extLst>
          </p:nvPr>
        </p:nvGraphicFramePr>
        <p:xfrm>
          <a:off x="1024128" y="1892808"/>
          <a:ext cx="10329675" cy="4878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7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103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hlinkClick r:id="rId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IPA: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kon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sonanty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dirty="0">
                          <a:hlinkClick r:id="rId4"/>
                        </a:rPr>
                        <a:t>Artikulace konsonantů (Krčmová 2008</a:t>
                      </a:r>
                      <a:r>
                        <a:rPr lang="cs-CZ" sz="2800" b="0" dirty="0" smtClean="0">
                          <a:hlinkClick r:id="rId4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450" y="782425"/>
            <a:ext cx="2705100" cy="3817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6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Konsonanty: zvuk vs. písmo, IPA vs. ortografie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254277"/>
              </p:ext>
            </p:extLst>
          </p:nvPr>
        </p:nvGraphicFramePr>
        <p:xfrm>
          <a:off x="1024128" y="1839729"/>
          <a:ext cx="10329676" cy="4571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16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69303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88612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1715678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718742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336301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1932495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106868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ď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ť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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ň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ouma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ůva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liční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erox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̝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2309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  <a:tr h="230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36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4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Konsonanty: zvuk vs. písmo, IPA vs. ortografie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202255"/>
              </p:ext>
            </p:extLst>
          </p:nvPr>
        </p:nvGraphicFramePr>
        <p:xfrm>
          <a:off x="1024128" y="1839729"/>
          <a:ext cx="10329676" cy="4571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531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88157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88612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1715678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718742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336301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1932495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106868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ortografie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IPA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ije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2309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  <a:tr h="2309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36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1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konsonantické zvuky: afrikáty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44125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7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32395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1819373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754144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283029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913417">
                  <a:extLst>
                    <a:ext uri="{9D8B030D-6E8A-4147-A177-3AD203B41FA5}">
                      <a16:colId xmlns:a16="http://schemas.microsoft.com/office/drawing/2014/main" val="3660406912"/>
                    </a:ext>
                  </a:extLst>
                </a:gridCol>
                <a:gridCol w="1577225">
                  <a:extLst>
                    <a:ext uri="{9D8B030D-6E8A-4147-A177-3AD203B41FA5}">
                      <a16:colId xmlns:a16="http://schemas.microsoft.com/office/drawing/2014/main" val="1925972143"/>
                    </a:ext>
                  </a:extLst>
                </a:gridCol>
                <a:gridCol w="1245321">
                  <a:extLst>
                    <a:ext uri="{9D8B030D-6E8A-4147-A177-3AD203B41FA5}">
                      <a16:colId xmlns:a16="http://schemas.microsoft.com/office/drawing/2014/main" val="1323513991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&lt;s&gt;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okoli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[s]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umák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d-s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&lt;c&gt;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okoli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umák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lé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&lt;c&gt;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kde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d͡z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lé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d͡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2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80909"/>
              </p:ext>
            </p:extLst>
          </p:nvPr>
        </p:nvGraphicFramePr>
        <p:xfrm>
          <a:off x="1024124" y="1690688"/>
          <a:ext cx="10329676" cy="4460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37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42301">
                  <a:extLst>
                    <a:ext uri="{9D8B030D-6E8A-4147-A177-3AD203B41FA5}">
                      <a16:colId xmlns:a16="http://schemas.microsoft.com/office/drawing/2014/main" val="175421643"/>
                    </a:ext>
                  </a:extLst>
                </a:gridCol>
                <a:gridCol w="2394408">
                  <a:extLst>
                    <a:ext uri="{9D8B030D-6E8A-4147-A177-3AD203B41FA5}">
                      <a16:colId xmlns:a16="http://schemas.microsoft.com/office/drawing/2014/main" val="3880544759"/>
                    </a:ext>
                  </a:extLst>
                </a:gridCol>
                <a:gridCol w="2219227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Přečtěte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následující IPA zápisy.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30772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ɲit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͡s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ɲel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ostr̝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ʒ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eci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xceji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ɲet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͡so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ɲetku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sliːp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ɪ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ŋ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eə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yːb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əmen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ɔv</a:t>
                      </a:r>
                      <a:r>
                        <a:rPr lang="cs-CZ" sz="2800" b="0" i="0" baseline="30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ɲik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2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42657"/>
              </p:ext>
            </p:extLst>
          </p:nvPr>
        </p:nvGraphicFramePr>
        <p:xfrm>
          <a:off x="1024124" y="169068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374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42301">
                  <a:extLst>
                    <a:ext uri="{9D8B030D-6E8A-4147-A177-3AD203B41FA5}">
                      <a16:colId xmlns:a16="http://schemas.microsoft.com/office/drawing/2014/main" val="175421643"/>
                    </a:ext>
                  </a:extLst>
                </a:gridCol>
                <a:gridCol w="2394408">
                  <a:extLst>
                    <a:ext uri="{9D8B030D-6E8A-4147-A177-3AD203B41FA5}">
                      <a16:colId xmlns:a16="http://schemas.microsoft.com/office/drawing/2014/main" val="3880544759"/>
                    </a:ext>
                  </a:extLst>
                </a:gridCol>
                <a:gridCol w="2219227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Transkribujte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pomocí IPA. 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30772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</a:tbl>
          </a:graphicData>
        </a:graphic>
      </p:graphicFrame>
      <p:pic>
        <p:nvPicPr>
          <p:cNvPr id="4" name="Zvuk 3">
            <a:hlinkClick r:id="" action="ppaction://media"/>
            <a:extLst>
              <a:ext uri="{FF2B5EF4-FFF2-40B4-BE49-F238E27FC236}">
                <a16:creationId xmlns:a16="http://schemas.microsoft.com/office/drawing/2014/main" id="{F33A0011-2508-4FA6-BF0C-68CCD7E16ED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6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2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70"/>
    </mc:Choice>
    <mc:Fallback xmlns="">
      <p:transition spd="slow" advTm="151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644763"/>
              </p:ext>
            </p:extLst>
          </p:nvPr>
        </p:nvGraphicFramePr>
        <p:xfrm>
          <a:off x="1143000" y="1892808"/>
          <a:ext cx="10210804" cy="52831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98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53163">
                  <a:extLst>
                    <a:ext uri="{9D8B030D-6E8A-4147-A177-3AD203B41FA5}">
                      <a16:colId xmlns:a16="http://schemas.microsoft.com/office/drawing/2014/main" val="1683763961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1213324343"/>
                    </a:ext>
                  </a:extLst>
                </a:gridCol>
                <a:gridCol w="2065935">
                  <a:extLst>
                    <a:ext uri="{9D8B030D-6E8A-4147-A177-3AD203B41FA5}">
                      <a16:colId xmlns:a16="http://schemas.microsoft.com/office/drawing/2014/main" val="1541315283"/>
                    </a:ext>
                  </a:extLst>
                </a:gridCol>
                <a:gridCol w="2065935">
                  <a:extLst>
                    <a:ext uri="{9D8B030D-6E8A-4147-A177-3AD203B41FA5}">
                      <a16:colId xmlns:a16="http://schemas.microsoft.com/office/drawing/2014/main" val="792728719"/>
                    </a:ext>
                  </a:extLst>
                </a:gridCol>
              </a:tblGrid>
              <a:tr h="7498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neperiodické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zvukové vlny (šumy)</a:t>
                      </a:r>
                    </a:p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šumový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 /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šum vzniká třením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třený konsonant / frikativa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67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je výrazný a hlasitý 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sykavka /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sibilanta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5678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výdechový proud je omezen překážkou,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která tvoří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úžinu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úžinový 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 /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konstriktiva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189895"/>
                  </a:ext>
                </a:extLst>
              </a:tr>
              <a:tr h="413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překážku tvoří jazyk, který je přiblížen k tvrdému patru 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703514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výdechový proud jde přes ústní dutinu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orální hláska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01863"/>
                  </a:ext>
                </a:extLst>
              </a:tr>
              <a:tr h="413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hlasivky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nevibrují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 hláska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448718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304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83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143000" y="1892808"/>
          <a:ext cx="10210804" cy="5501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98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353163">
                  <a:extLst>
                    <a:ext uri="{9D8B030D-6E8A-4147-A177-3AD203B41FA5}">
                      <a16:colId xmlns:a16="http://schemas.microsoft.com/office/drawing/2014/main" val="1683763961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1213324343"/>
                    </a:ext>
                  </a:extLst>
                </a:gridCol>
                <a:gridCol w="2065935">
                  <a:extLst>
                    <a:ext uri="{9D8B030D-6E8A-4147-A177-3AD203B41FA5}">
                      <a16:colId xmlns:a16="http://schemas.microsoft.com/office/drawing/2014/main" val="1541315283"/>
                    </a:ext>
                  </a:extLst>
                </a:gridCol>
                <a:gridCol w="2065935">
                  <a:extLst>
                    <a:ext uri="{9D8B030D-6E8A-4147-A177-3AD203B41FA5}">
                      <a16:colId xmlns:a16="http://schemas.microsoft.com/office/drawing/2014/main" val="792728719"/>
                    </a:ext>
                  </a:extLst>
                </a:gridCol>
              </a:tblGrid>
              <a:tr h="7498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kombinace periodických (tónů) a neperiodických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(šumů) zvukových vln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sonorní konsonant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22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413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výdechový proud je zastaven překážkou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703514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překážku tvoří rty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368425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výdechový proud jde přes nosní dutinu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nazála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985544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hlasivky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vibrují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 hláska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01863"/>
                  </a:ext>
                </a:extLst>
              </a:tr>
              <a:tr h="413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448718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304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2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54976"/>
              </p:ext>
            </p:extLst>
          </p:nvPr>
        </p:nvGraphicFramePr>
        <p:xfrm>
          <a:off x="1024128" y="1892808"/>
          <a:ext cx="10329676" cy="5998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506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76806">
                  <a:extLst>
                    <a:ext uri="{9D8B030D-6E8A-4147-A177-3AD203B41FA5}">
                      <a16:colId xmlns:a16="http://schemas.microsoft.com/office/drawing/2014/main" val="1683763961"/>
                    </a:ext>
                  </a:extLst>
                </a:gridCol>
                <a:gridCol w="2065936">
                  <a:extLst>
                    <a:ext uri="{9D8B030D-6E8A-4147-A177-3AD203B41FA5}">
                      <a16:colId xmlns:a16="http://schemas.microsoft.com/office/drawing/2014/main" val="1213324343"/>
                    </a:ext>
                  </a:extLst>
                </a:gridCol>
                <a:gridCol w="2065935">
                  <a:extLst>
                    <a:ext uri="{9D8B030D-6E8A-4147-A177-3AD203B41FA5}">
                      <a16:colId xmlns:a16="http://schemas.microsoft.com/office/drawing/2014/main" val="1541315283"/>
                    </a:ext>
                  </a:extLst>
                </a:gridCol>
                <a:gridCol w="2065935">
                  <a:extLst>
                    <a:ext uri="{9D8B030D-6E8A-4147-A177-3AD203B41FA5}">
                      <a16:colId xmlns:a16="http://schemas.microsoft.com/office/drawing/2014/main" val="792728719"/>
                    </a:ext>
                  </a:extLst>
                </a:gridCol>
              </a:tblGrid>
              <a:tr h="61264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akustika: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pravidelné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3591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délka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trvání (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krátký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413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hlavní část jazyka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v zadní části ústní dutiny, tj. na úrovni zadního patra (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 /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2703514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jazyk je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vysoko v ústní dutině, téměř ji zavírá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vysoký /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zavřený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2368425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rty jsou výrazně zaokrouhlené (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zaokrouhlený /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985544"/>
                  </a:ext>
                </a:extLst>
              </a:tr>
              <a:tr h="1084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jazyk a rty jsou napjaté (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napjatý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vibrují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hlasivky (</a:t>
                      </a:r>
                      <a:r>
                        <a:rPr lang="cs-CZ" sz="28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 hláska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01863"/>
                  </a:ext>
                </a:extLst>
              </a:tr>
              <a:tr h="413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448718"/>
                  </a:ext>
                </a:extLst>
              </a:tr>
              <a:tr h="4136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304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41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938974"/>
              </p:ext>
            </p:extLst>
          </p:nvPr>
        </p:nvGraphicFramePr>
        <p:xfrm>
          <a:off x="1024128" y="1892808"/>
          <a:ext cx="10329675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7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103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IPA: vokály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Artikulace vokálů (Krčmová 2008)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04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Vokály: zvuk vs. písmo, IPA vs. ortografie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448924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530799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2055043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952108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1074655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564548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032514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&gt;s&lt;y&gt;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&lt;e&gt;n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ʌ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52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Vokály: zvuk vs. písmo, IPA vs. ortografie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389140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67943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1389747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1074655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564548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032514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&gt;s&lt;y&gt;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&lt;e&gt;n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ʌ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85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vokalické zvuky: dlouhé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952653"/>
              </p:ext>
            </p:extLst>
          </p:nvPr>
        </p:nvGraphicFramePr>
        <p:xfrm>
          <a:off x="1024128" y="1892808"/>
          <a:ext cx="10329676" cy="5477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47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611630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1623060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032514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en-US" sz="2800" b="0" i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oheň</a:t>
                      </a:r>
                      <a:r>
                        <a:rPr lang="en-US" sz="2800" b="0" i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r>
                        <a:rPr lang="cs-CZ" sz="2800" b="0" i="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vítr</a:t>
                      </a:r>
                      <a:r>
                        <a:rPr lang="en-US" sz="2800" b="0" i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'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3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Komplexní vokalické zvuky: diftongy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612358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67943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1360170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1032514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nechat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vodu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nechat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klob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ásu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diftong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hiát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tický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čit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diftong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u]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hiát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stálý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diftong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͡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u]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̯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hiát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2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1180</Words>
  <Application>Microsoft Office PowerPoint</Application>
  <PresentationFormat>Širokoúhlá obrazovka</PresentationFormat>
  <Paragraphs>292</Paragraphs>
  <Slides>17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Motiv Office</vt:lpstr>
      <vt:lpstr>Klasifikace hlásek: akustika / artikulace </vt:lpstr>
      <vt:lpstr>Klasifikace hlásek: [s] </vt:lpstr>
      <vt:lpstr>Klasifikace hlásek: [m] </vt:lpstr>
      <vt:lpstr>Klasifikace hlásek: [u]  </vt:lpstr>
      <vt:lpstr>Vokály</vt:lpstr>
      <vt:lpstr>Vokály: zvuk vs. písmo, IPA vs. ortografie </vt:lpstr>
      <vt:lpstr>Vokály: zvuk vs. písmo, IPA vs. ortografie </vt:lpstr>
      <vt:lpstr>Komplexní vokalické zvuky: dlouhé V</vt:lpstr>
      <vt:lpstr>Komplexní vokalické zvuky: diftongy</vt:lpstr>
      <vt:lpstr>Typy diftongů</vt:lpstr>
      <vt:lpstr>Úkol 1</vt:lpstr>
      <vt:lpstr>Konsonanty</vt:lpstr>
      <vt:lpstr>Konsonanty: zvuk vs. písmo, IPA vs. ortografie </vt:lpstr>
      <vt:lpstr>Konsonanty: zvuk vs. písmo, IPA vs. ortografie </vt:lpstr>
      <vt:lpstr>Komplexní konsonantické zvuky: afrikáty</vt:lpstr>
      <vt:lpstr>Úkol 2</vt:lpstr>
      <vt:lpstr>Úkol 3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Klasifikace hlásek: akustika / artikulace</dc:title>
  <dc:creator>Markéta Ziková</dc:creator>
  <cp:lastModifiedBy>Markéta Ziková</cp:lastModifiedBy>
  <cp:revision>62</cp:revision>
  <dcterms:created xsi:type="dcterms:W3CDTF">2020-09-30T10:38:47Z</dcterms:created>
  <dcterms:modified xsi:type="dcterms:W3CDTF">2020-10-12T07:27:34Z</dcterms:modified>
</cp:coreProperties>
</file>