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handoutMasterIdLst>
    <p:handoutMasterId r:id="rId12"/>
  </p:handoutMasterIdLst>
  <p:sldIdLst>
    <p:sldId id="599" r:id="rId2"/>
    <p:sldId id="589" r:id="rId3"/>
    <p:sldId id="596" r:id="rId4"/>
    <p:sldId id="598" r:id="rId5"/>
    <p:sldId id="601" r:id="rId6"/>
    <p:sldId id="607" r:id="rId7"/>
    <p:sldId id="608" r:id="rId8"/>
    <p:sldId id="602" r:id="rId9"/>
    <p:sldId id="609" r:id="rId10"/>
    <p:sldId id="603" r:id="rId11"/>
  </p:sldIdLst>
  <p:sldSz cx="12192000" cy="6858000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07" autoAdjust="0"/>
    <p:restoredTop sz="96265" autoAdjust="0"/>
  </p:normalViewPr>
  <p:slideViewPr>
    <p:cSldViewPr snapToGrid="0">
      <p:cViewPr varScale="1">
        <p:scale>
          <a:sx n="103" d="100"/>
          <a:sy n="103" d="100"/>
        </p:scale>
        <p:origin x="13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807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3247" y="0"/>
            <a:ext cx="4301806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r">
              <a:defRPr sz="1200"/>
            </a:lvl1pPr>
          </a:lstStyle>
          <a:p>
            <a:fld id="{6D79621B-5C3B-4CBE-AF40-16E6D0FE1354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6456220"/>
            <a:ext cx="4301807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3247" y="6456220"/>
            <a:ext cx="4301806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r">
              <a:defRPr sz="1200"/>
            </a:lvl1pPr>
          </a:lstStyle>
          <a:p>
            <a:fld id="{74930BA3-B7DB-4D4B-989E-E9E8FE91F0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566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646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573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98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10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70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04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9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7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893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74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F073B-61DF-41C1-9EE2-EDE773ACD42A}" type="datetimeFigureOut">
              <a:rPr lang="cs-CZ" smtClean="0"/>
              <a:t>01.12.2020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32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echency.org/slovnik/SONORIT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Skandování: 2slabičná jména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5206236"/>
              </p:ext>
            </p:extLst>
          </p:nvPr>
        </p:nvGraphicFramePr>
        <p:xfrm>
          <a:off x="996697" y="1892808"/>
          <a:ext cx="10357104" cy="44087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9586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479587">
                  <a:extLst>
                    <a:ext uri="{9D8B030D-6E8A-4147-A177-3AD203B41FA5}">
                      <a16:colId xmlns:a16="http://schemas.microsoft.com/office/drawing/2014/main" val="3835439172"/>
                    </a:ext>
                  </a:extLst>
                </a:gridCol>
                <a:gridCol w="1479586">
                  <a:extLst>
                    <a:ext uri="{9D8B030D-6E8A-4147-A177-3AD203B41FA5}">
                      <a16:colId xmlns:a16="http://schemas.microsoft.com/office/drawing/2014/main" val="2662664180"/>
                    </a:ext>
                  </a:extLst>
                </a:gridCol>
                <a:gridCol w="1479586">
                  <a:extLst>
                    <a:ext uri="{9D8B030D-6E8A-4147-A177-3AD203B41FA5}">
                      <a16:colId xmlns:a16="http://schemas.microsoft.com/office/drawing/2014/main" val="4264046960"/>
                    </a:ext>
                  </a:extLst>
                </a:gridCol>
                <a:gridCol w="1479586">
                  <a:extLst>
                    <a:ext uri="{9D8B030D-6E8A-4147-A177-3AD203B41FA5}">
                      <a16:colId xmlns:a16="http://schemas.microsoft.com/office/drawing/2014/main" val="4004068432"/>
                    </a:ext>
                  </a:extLst>
                </a:gridCol>
                <a:gridCol w="1479587">
                  <a:extLst>
                    <a:ext uri="{9D8B030D-6E8A-4147-A177-3AD203B41FA5}">
                      <a16:colId xmlns:a16="http://schemas.microsoft.com/office/drawing/2014/main" val="1799507702"/>
                    </a:ext>
                  </a:extLst>
                </a:gridCol>
                <a:gridCol w="1479586">
                  <a:extLst>
                    <a:ext uri="{9D8B030D-6E8A-4147-A177-3AD203B41FA5}">
                      <a16:colId xmlns:a16="http://schemas.microsoft.com/office/drawing/2014/main" val="4207645994"/>
                    </a:ext>
                  </a:extLst>
                </a:gridCol>
              </a:tblGrid>
              <a:tr h="85683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.C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</a:t>
                      </a: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C.C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</a:t>
                      </a: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.CC</a:t>
                      </a:r>
                      <a:r>
                        <a:rPr lang="cs-CZ" sz="28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</a:t>
                      </a: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85683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Pé-ťa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!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Peť-ka</a:t>
                      </a: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-tra!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8588207"/>
                  </a:ext>
                </a:extLst>
              </a:tr>
              <a:tr h="8568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Péť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-a!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Pe-ťka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!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??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Pet-ra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!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7190605"/>
                  </a:ext>
                </a:extLst>
              </a:tr>
              <a:tr h="85683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Peťk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-a!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*Petr-a!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3373180"/>
                  </a:ext>
                </a:extLst>
              </a:tr>
              <a:tr h="856831">
                <a:tc gridSpan="7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36221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60409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Jin-dra! Jin-dra!</a:t>
            </a:r>
            <a:endParaRPr lang="cs-CZ" sz="40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022573"/>
              </p:ext>
            </p:extLst>
          </p:nvPr>
        </p:nvGraphicFramePr>
        <p:xfrm>
          <a:off x="996697" y="1892808"/>
          <a:ext cx="10357104" cy="49310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618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032745535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3020488570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51597126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227290548"/>
                    </a:ext>
                  </a:extLst>
                </a:gridCol>
                <a:gridCol w="461940">
                  <a:extLst>
                    <a:ext uri="{9D8B030D-6E8A-4147-A177-3AD203B41FA5}">
                      <a16:colId xmlns:a16="http://schemas.microsoft.com/office/drawing/2014/main" val="2036403459"/>
                    </a:ext>
                  </a:extLst>
                </a:gridCol>
                <a:gridCol w="531845">
                  <a:extLst>
                    <a:ext uri="{9D8B030D-6E8A-4147-A177-3AD203B41FA5}">
                      <a16:colId xmlns:a16="http://schemas.microsoft.com/office/drawing/2014/main" val="2586776321"/>
                    </a:ext>
                  </a:extLst>
                </a:gridCol>
                <a:gridCol w="559837">
                  <a:extLst>
                    <a:ext uri="{9D8B030D-6E8A-4147-A177-3AD203B41FA5}">
                      <a16:colId xmlns:a16="http://schemas.microsoft.com/office/drawing/2014/main" val="123147001"/>
                    </a:ext>
                  </a:extLst>
                </a:gridCol>
                <a:gridCol w="466530">
                  <a:extLst>
                    <a:ext uri="{9D8B030D-6E8A-4147-A177-3AD203B41FA5}">
                      <a16:colId xmlns:a16="http://schemas.microsoft.com/office/drawing/2014/main" val="574434632"/>
                    </a:ext>
                  </a:extLst>
                </a:gridCol>
                <a:gridCol w="513656">
                  <a:extLst>
                    <a:ext uri="{9D8B030D-6E8A-4147-A177-3AD203B41FA5}">
                      <a16:colId xmlns:a16="http://schemas.microsoft.com/office/drawing/2014/main" val="2921702827"/>
                    </a:ext>
                  </a:extLst>
                </a:gridCol>
                <a:gridCol w="459280">
                  <a:extLst>
                    <a:ext uri="{9D8B030D-6E8A-4147-A177-3AD203B41FA5}">
                      <a16:colId xmlns:a16="http://schemas.microsoft.com/office/drawing/2014/main" val="3055590037"/>
                    </a:ext>
                  </a:extLst>
                </a:gridCol>
                <a:gridCol w="1095634">
                  <a:extLst>
                    <a:ext uri="{9D8B030D-6E8A-4147-A177-3AD203B41FA5}">
                      <a16:colId xmlns:a16="http://schemas.microsoft.com/office/drawing/2014/main" val="2474106240"/>
                    </a:ext>
                  </a:extLst>
                </a:gridCol>
                <a:gridCol w="1089830">
                  <a:extLst>
                    <a:ext uri="{9D8B030D-6E8A-4147-A177-3AD203B41FA5}">
                      <a16:colId xmlns:a16="http://schemas.microsoft.com/office/drawing/2014/main" val="1864791293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171355244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06293676"/>
                    </a:ext>
                  </a:extLst>
                </a:gridCol>
              </a:tblGrid>
              <a:tr h="514490">
                <a:tc gridSpan="1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komplexní iniciála / větvící se iniciála (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branching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onset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0931561"/>
                  </a:ext>
                </a:extLst>
              </a:tr>
              <a:tr h="306011">
                <a:tc gridSpan="1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6342386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4422077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7798566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sonorita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O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6854568"/>
                  </a:ext>
                </a:extLst>
              </a:tr>
              <a:tr h="4739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152719"/>
                  </a:ext>
                </a:extLst>
              </a:tr>
              <a:tr h="3060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C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V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C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V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5113431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5207173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r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1696669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zavřená slabika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otevřená slabika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5485152"/>
                  </a:ext>
                </a:extLst>
              </a:tr>
            </a:tbl>
          </a:graphicData>
        </a:graphic>
      </p:graphicFrame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4736800" y="5301139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5245082" y="5301139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5753364" y="5301139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6295396" y="5261813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6794103" y="5251544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7300136" y="5301139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5269339" y="4333689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7288972" y="4375761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5244131" y="3403059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7282589" y="3373621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 flipH="1">
            <a:off x="4800003" y="3403059"/>
            <a:ext cx="444598" cy="43678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4745004" y="4347673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 flipH="1">
            <a:off x="6837991" y="3380977"/>
            <a:ext cx="444598" cy="43678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Přímá spojnice 19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6801905" y="4399347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 flipH="1">
            <a:off x="6324478" y="4399347"/>
            <a:ext cx="482768" cy="38186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Přímá spojnice 22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5736010" y="4333689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Přímá spojnice 23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 flipH="1" flipV="1">
            <a:off x="5234803" y="3403059"/>
            <a:ext cx="483446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D467D862-CFB9-4760-9A80-9F3859C407EA}"/>
              </a:ext>
            </a:extLst>
          </p:cNvPr>
          <p:cNvCxnSpPr>
            <a:cxnSpLocks/>
          </p:cNvCxnSpPr>
          <p:nvPr/>
        </p:nvCxnSpPr>
        <p:spPr>
          <a:xfrm flipV="1">
            <a:off x="5234803" y="6176963"/>
            <a:ext cx="412018" cy="20212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Přímá spojnice se šipkou 26">
            <a:extLst>
              <a:ext uri="{FF2B5EF4-FFF2-40B4-BE49-F238E27FC236}">
                <a16:creationId xmlns:a16="http://schemas.microsoft.com/office/drawing/2014/main" id="{63576E1D-7893-4614-8860-009D1456B574}"/>
              </a:ext>
            </a:extLst>
          </p:cNvPr>
          <p:cNvCxnSpPr>
            <a:cxnSpLocks/>
          </p:cNvCxnSpPr>
          <p:nvPr/>
        </p:nvCxnSpPr>
        <p:spPr>
          <a:xfrm flipH="1" flipV="1">
            <a:off x="7395411" y="6176963"/>
            <a:ext cx="449178" cy="20212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6537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Skandování: </a:t>
            </a:r>
            <a:r>
              <a:rPr lang="cs-CZ" dirty="0" err="1"/>
              <a:t>fonotaktika</a:t>
            </a:r>
            <a:r>
              <a:rPr lang="cs-CZ" dirty="0"/>
              <a:t> VCCV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811550"/>
              </p:ext>
            </p:extLst>
          </p:nvPr>
        </p:nvGraphicFramePr>
        <p:xfrm>
          <a:off x="996697" y="1892808"/>
          <a:ext cx="10357104" cy="42841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9586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479587">
                  <a:extLst>
                    <a:ext uri="{9D8B030D-6E8A-4147-A177-3AD203B41FA5}">
                      <a16:colId xmlns:a16="http://schemas.microsoft.com/office/drawing/2014/main" val="3835439172"/>
                    </a:ext>
                  </a:extLst>
                </a:gridCol>
                <a:gridCol w="1479586">
                  <a:extLst>
                    <a:ext uri="{9D8B030D-6E8A-4147-A177-3AD203B41FA5}">
                      <a16:colId xmlns:a16="http://schemas.microsoft.com/office/drawing/2014/main" val="2662664180"/>
                    </a:ext>
                  </a:extLst>
                </a:gridCol>
                <a:gridCol w="1479586">
                  <a:extLst>
                    <a:ext uri="{9D8B030D-6E8A-4147-A177-3AD203B41FA5}">
                      <a16:colId xmlns:a16="http://schemas.microsoft.com/office/drawing/2014/main" val="4264046960"/>
                    </a:ext>
                  </a:extLst>
                </a:gridCol>
                <a:gridCol w="1479586">
                  <a:extLst>
                    <a:ext uri="{9D8B030D-6E8A-4147-A177-3AD203B41FA5}">
                      <a16:colId xmlns:a16="http://schemas.microsoft.com/office/drawing/2014/main" val="4004068432"/>
                    </a:ext>
                  </a:extLst>
                </a:gridCol>
                <a:gridCol w="1479587">
                  <a:extLst>
                    <a:ext uri="{9D8B030D-6E8A-4147-A177-3AD203B41FA5}">
                      <a16:colId xmlns:a16="http://schemas.microsoft.com/office/drawing/2014/main" val="1799507702"/>
                    </a:ext>
                  </a:extLst>
                </a:gridCol>
                <a:gridCol w="1479586">
                  <a:extLst>
                    <a:ext uri="{9D8B030D-6E8A-4147-A177-3AD203B41FA5}">
                      <a16:colId xmlns:a16="http://schemas.microsoft.com/office/drawing/2014/main" val="4207645994"/>
                    </a:ext>
                  </a:extLst>
                </a:gridCol>
              </a:tblGrid>
              <a:tr h="85683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VT.TV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VR.RV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VR.TV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V.TRV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85683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Bět-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!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Lor-na!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Ber-ta!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-tra!</a:t>
                      </a: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8588207"/>
                  </a:ext>
                </a:extLst>
              </a:tr>
              <a:tr h="85683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Sof-ča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!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Vil-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!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Jul-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ča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!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Do-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bra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!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7190605"/>
                  </a:ext>
                </a:extLst>
              </a:tr>
              <a:tr h="85683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Mag-da!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Kar-la!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Ton-da!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Ru-slan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!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3373180"/>
                  </a:ext>
                </a:extLst>
              </a:tr>
              <a:tr h="85683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36221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1982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Slabiky a sonorita: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952655"/>
              </p:ext>
            </p:extLst>
          </p:nvPr>
        </p:nvGraphicFramePr>
        <p:xfrm>
          <a:off x="996697" y="1892808"/>
          <a:ext cx="10357104" cy="44165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539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1327228781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89333092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032745535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3020488570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51597126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227290548"/>
                    </a:ext>
                  </a:extLst>
                </a:gridCol>
                <a:gridCol w="461940">
                  <a:extLst>
                    <a:ext uri="{9D8B030D-6E8A-4147-A177-3AD203B41FA5}">
                      <a16:colId xmlns:a16="http://schemas.microsoft.com/office/drawing/2014/main" val="2036403459"/>
                    </a:ext>
                  </a:extLst>
                </a:gridCol>
                <a:gridCol w="531845">
                  <a:extLst>
                    <a:ext uri="{9D8B030D-6E8A-4147-A177-3AD203B41FA5}">
                      <a16:colId xmlns:a16="http://schemas.microsoft.com/office/drawing/2014/main" val="2586776321"/>
                    </a:ext>
                  </a:extLst>
                </a:gridCol>
                <a:gridCol w="559837">
                  <a:extLst>
                    <a:ext uri="{9D8B030D-6E8A-4147-A177-3AD203B41FA5}">
                      <a16:colId xmlns:a16="http://schemas.microsoft.com/office/drawing/2014/main" val="123147001"/>
                    </a:ext>
                  </a:extLst>
                </a:gridCol>
                <a:gridCol w="466530">
                  <a:extLst>
                    <a:ext uri="{9D8B030D-6E8A-4147-A177-3AD203B41FA5}">
                      <a16:colId xmlns:a16="http://schemas.microsoft.com/office/drawing/2014/main" val="574434632"/>
                    </a:ext>
                  </a:extLst>
                </a:gridCol>
                <a:gridCol w="513656">
                  <a:extLst>
                    <a:ext uri="{9D8B030D-6E8A-4147-A177-3AD203B41FA5}">
                      <a16:colId xmlns:a16="http://schemas.microsoft.com/office/drawing/2014/main" val="2921702827"/>
                    </a:ext>
                  </a:extLst>
                </a:gridCol>
                <a:gridCol w="459280">
                  <a:extLst>
                    <a:ext uri="{9D8B030D-6E8A-4147-A177-3AD203B41FA5}">
                      <a16:colId xmlns:a16="http://schemas.microsoft.com/office/drawing/2014/main" val="3055590037"/>
                    </a:ext>
                  </a:extLst>
                </a:gridCol>
                <a:gridCol w="459280">
                  <a:extLst>
                    <a:ext uri="{9D8B030D-6E8A-4147-A177-3AD203B41FA5}">
                      <a16:colId xmlns:a16="http://schemas.microsoft.com/office/drawing/2014/main" val="2474106240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495217038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668091101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1864791293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171355244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06293676"/>
                    </a:ext>
                  </a:extLst>
                </a:gridCol>
              </a:tblGrid>
              <a:tr h="306011">
                <a:tc grid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Hierarchie sonority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Sylabifikace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počet slabik odpovídá počtu sonorních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vrcholů (</a:t>
                      </a:r>
                      <a:r>
                        <a:rPr lang="cs-CZ" sz="2800" b="0" i="1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peaks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v řetězci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6493854"/>
                  </a:ext>
                </a:extLst>
              </a:tr>
              <a:tr h="306011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6854568"/>
                  </a:ext>
                </a:extLst>
              </a:tr>
              <a:tr h="473906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152719"/>
                  </a:ext>
                </a:extLst>
              </a:tr>
              <a:tr h="306012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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5113431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r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5207173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1696669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sonorní vrcholy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slabiky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16843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5945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Slabičné jádro (</a:t>
            </a:r>
            <a:r>
              <a:rPr lang="cs-CZ" i="1" dirty="0" err="1"/>
              <a:t>nucleus</a:t>
            </a:r>
            <a:r>
              <a:rPr lang="cs-CZ" dirty="0"/>
              <a:t>, N)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150406"/>
              </p:ext>
            </p:extLst>
          </p:nvPr>
        </p:nvGraphicFramePr>
        <p:xfrm>
          <a:off x="996697" y="1892808"/>
          <a:ext cx="10357104" cy="39258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539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1327228781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89333092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032745535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3020488570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51597126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227290548"/>
                    </a:ext>
                  </a:extLst>
                </a:gridCol>
                <a:gridCol w="461940">
                  <a:extLst>
                    <a:ext uri="{9D8B030D-6E8A-4147-A177-3AD203B41FA5}">
                      <a16:colId xmlns:a16="http://schemas.microsoft.com/office/drawing/2014/main" val="2036403459"/>
                    </a:ext>
                  </a:extLst>
                </a:gridCol>
                <a:gridCol w="531845">
                  <a:extLst>
                    <a:ext uri="{9D8B030D-6E8A-4147-A177-3AD203B41FA5}">
                      <a16:colId xmlns:a16="http://schemas.microsoft.com/office/drawing/2014/main" val="2586776321"/>
                    </a:ext>
                  </a:extLst>
                </a:gridCol>
                <a:gridCol w="559837">
                  <a:extLst>
                    <a:ext uri="{9D8B030D-6E8A-4147-A177-3AD203B41FA5}">
                      <a16:colId xmlns:a16="http://schemas.microsoft.com/office/drawing/2014/main" val="123147001"/>
                    </a:ext>
                  </a:extLst>
                </a:gridCol>
                <a:gridCol w="466530">
                  <a:extLst>
                    <a:ext uri="{9D8B030D-6E8A-4147-A177-3AD203B41FA5}">
                      <a16:colId xmlns:a16="http://schemas.microsoft.com/office/drawing/2014/main" val="574434632"/>
                    </a:ext>
                  </a:extLst>
                </a:gridCol>
                <a:gridCol w="513656">
                  <a:extLst>
                    <a:ext uri="{9D8B030D-6E8A-4147-A177-3AD203B41FA5}">
                      <a16:colId xmlns:a16="http://schemas.microsoft.com/office/drawing/2014/main" val="2921702827"/>
                    </a:ext>
                  </a:extLst>
                </a:gridCol>
                <a:gridCol w="459280">
                  <a:extLst>
                    <a:ext uri="{9D8B030D-6E8A-4147-A177-3AD203B41FA5}">
                      <a16:colId xmlns:a16="http://schemas.microsoft.com/office/drawing/2014/main" val="3055590037"/>
                    </a:ext>
                  </a:extLst>
                </a:gridCol>
                <a:gridCol w="459280">
                  <a:extLst>
                    <a:ext uri="{9D8B030D-6E8A-4147-A177-3AD203B41FA5}">
                      <a16:colId xmlns:a16="http://schemas.microsoft.com/office/drawing/2014/main" val="2474106240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495217038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668091101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1864791293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171355244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06293676"/>
                    </a:ext>
                  </a:extLst>
                </a:gridCol>
              </a:tblGrid>
              <a:tr h="306011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4422077"/>
                  </a:ext>
                </a:extLst>
              </a:tr>
              <a:tr h="306011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7798566"/>
                  </a:ext>
                </a:extLst>
              </a:tr>
              <a:tr h="306011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6854568"/>
                  </a:ext>
                </a:extLst>
              </a:tr>
              <a:tr h="473906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152719"/>
                  </a:ext>
                </a:extLst>
              </a:tr>
              <a:tr h="306012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C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V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C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V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5113431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5207173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r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1696669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1684341"/>
                  </a:ext>
                </a:extLst>
              </a:tr>
            </a:tbl>
          </a:graphicData>
        </a:graphic>
      </p:graphicFrame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4742482" y="4304067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5246915" y="4304067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5766157" y="4304067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6299888" y="4304067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6810704" y="4292398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7324545" y="4304067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5265453" y="3400750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7317500" y="3400750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5240532" y="2405484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7311117" y="2405484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7205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Periferie slabiky: iniciála a </a:t>
            </a:r>
            <a:r>
              <a:rPr lang="cs-CZ" dirty="0" err="1"/>
              <a:t>kóda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381524"/>
              </p:ext>
            </p:extLst>
          </p:nvPr>
        </p:nvGraphicFramePr>
        <p:xfrm>
          <a:off x="996697" y="1892808"/>
          <a:ext cx="10357104" cy="490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618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032745535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3020488570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51597126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227290548"/>
                    </a:ext>
                  </a:extLst>
                </a:gridCol>
                <a:gridCol w="461940">
                  <a:extLst>
                    <a:ext uri="{9D8B030D-6E8A-4147-A177-3AD203B41FA5}">
                      <a16:colId xmlns:a16="http://schemas.microsoft.com/office/drawing/2014/main" val="2036403459"/>
                    </a:ext>
                  </a:extLst>
                </a:gridCol>
                <a:gridCol w="531845">
                  <a:extLst>
                    <a:ext uri="{9D8B030D-6E8A-4147-A177-3AD203B41FA5}">
                      <a16:colId xmlns:a16="http://schemas.microsoft.com/office/drawing/2014/main" val="2586776321"/>
                    </a:ext>
                  </a:extLst>
                </a:gridCol>
                <a:gridCol w="559837">
                  <a:extLst>
                    <a:ext uri="{9D8B030D-6E8A-4147-A177-3AD203B41FA5}">
                      <a16:colId xmlns:a16="http://schemas.microsoft.com/office/drawing/2014/main" val="123147001"/>
                    </a:ext>
                  </a:extLst>
                </a:gridCol>
                <a:gridCol w="466530">
                  <a:extLst>
                    <a:ext uri="{9D8B030D-6E8A-4147-A177-3AD203B41FA5}">
                      <a16:colId xmlns:a16="http://schemas.microsoft.com/office/drawing/2014/main" val="574434632"/>
                    </a:ext>
                  </a:extLst>
                </a:gridCol>
                <a:gridCol w="513656">
                  <a:extLst>
                    <a:ext uri="{9D8B030D-6E8A-4147-A177-3AD203B41FA5}">
                      <a16:colId xmlns:a16="http://schemas.microsoft.com/office/drawing/2014/main" val="2921702827"/>
                    </a:ext>
                  </a:extLst>
                </a:gridCol>
                <a:gridCol w="459280">
                  <a:extLst>
                    <a:ext uri="{9D8B030D-6E8A-4147-A177-3AD203B41FA5}">
                      <a16:colId xmlns:a16="http://schemas.microsoft.com/office/drawing/2014/main" val="3055590037"/>
                    </a:ext>
                  </a:extLst>
                </a:gridCol>
                <a:gridCol w="459280">
                  <a:extLst>
                    <a:ext uri="{9D8B030D-6E8A-4147-A177-3AD203B41FA5}">
                      <a16:colId xmlns:a16="http://schemas.microsoft.com/office/drawing/2014/main" val="2474106240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495217038"/>
                    </a:ext>
                  </a:extLst>
                </a:gridCol>
                <a:gridCol w="269060">
                  <a:extLst>
                    <a:ext uri="{9D8B030D-6E8A-4147-A177-3AD203B41FA5}">
                      <a16:colId xmlns:a16="http://schemas.microsoft.com/office/drawing/2014/main" val="2668091101"/>
                    </a:ext>
                  </a:extLst>
                </a:gridCol>
                <a:gridCol w="881730">
                  <a:extLst>
                    <a:ext uri="{9D8B030D-6E8A-4147-A177-3AD203B41FA5}">
                      <a16:colId xmlns:a16="http://schemas.microsoft.com/office/drawing/2014/main" val="1864791293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171355244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06293676"/>
                    </a:ext>
                  </a:extLst>
                </a:gridCol>
              </a:tblGrid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4422077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centrum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slabiky =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nucleus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/jádro = 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Centrum slabiky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7798566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6854568"/>
                  </a:ext>
                </a:extLst>
              </a:tr>
              <a:tr h="4739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periferie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slabiky: 1. levá: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onset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/iniciála = O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152719"/>
                  </a:ext>
                </a:extLst>
              </a:tr>
              <a:tr h="3060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2. pravá: coda/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kóda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Co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5113431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5207173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Ji</a:t>
                      </a:r>
                      <a:r>
                        <a:rPr lang="cs-CZ" sz="2800" b="0" i="0" dirty="0" err="1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ndr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ndr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kóda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1. slabiky  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1696669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Ji.</a:t>
                      </a:r>
                      <a:r>
                        <a:rPr lang="cs-CZ" sz="2800" b="0" i="0" dirty="0" err="1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ndr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ndr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iniciála 2. slabiky 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1793416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Ji</a:t>
                      </a:r>
                      <a:r>
                        <a:rPr lang="cs-CZ" sz="2800" b="0" i="0" dirty="0" err="1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nd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nd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kóda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1. slabiky, r = iniciála 2. slabiky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9273626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Jin-dra!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Ji</a:t>
                      </a:r>
                      <a:r>
                        <a:rPr lang="cs-CZ" sz="2800" b="0" i="0" dirty="0" err="1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cs-CZ" sz="2800" b="0" i="0" dirty="0" err="1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1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 =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kóda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1. slabiky,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iniciála 2. slabiky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8495876"/>
                  </a:ext>
                </a:extLst>
              </a:tr>
            </a:tbl>
          </a:graphicData>
        </a:graphic>
      </p:graphicFrame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3563457" y="2845205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3563061" y="2846899"/>
            <a:ext cx="543718" cy="38304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 flipH="1">
            <a:off x="3049187" y="2845205"/>
            <a:ext cx="523844" cy="38473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5420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 sonority </a:t>
            </a:r>
            <a:r>
              <a:rPr lang="cs-CZ" sz="4000" dirty="0"/>
              <a:t>(</a:t>
            </a:r>
            <a:r>
              <a:rPr lang="cs-CZ" sz="4000" i="1" dirty="0"/>
              <a:t>Sonority </a:t>
            </a:r>
            <a:r>
              <a:rPr lang="cs-CZ" sz="4000" i="1" dirty="0" err="1"/>
              <a:t>Sequencing</a:t>
            </a:r>
            <a:r>
              <a:rPr lang="cs-CZ" sz="4000" i="1" dirty="0"/>
              <a:t> </a:t>
            </a:r>
            <a:r>
              <a:rPr lang="cs-CZ" sz="4000" i="1" dirty="0" err="1"/>
              <a:t>Principle</a:t>
            </a:r>
            <a:r>
              <a:rPr lang="cs-CZ" sz="40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3589143"/>
              </p:ext>
            </p:extLst>
          </p:nvPr>
        </p:nvGraphicFramePr>
        <p:xfrm>
          <a:off x="996697" y="1892808"/>
          <a:ext cx="10415992" cy="490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618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032745535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3020488570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51597126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227290548"/>
                    </a:ext>
                  </a:extLst>
                </a:gridCol>
                <a:gridCol w="461940">
                  <a:extLst>
                    <a:ext uri="{9D8B030D-6E8A-4147-A177-3AD203B41FA5}">
                      <a16:colId xmlns:a16="http://schemas.microsoft.com/office/drawing/2014/main" val="2036403459"/>
                    </a:ext>
                  </a:extLst>
                </a:gridCol>
                <a:gridCol w="531845">
                  <a:extLst>
                    <a:ext uri="{9D8B030D-6E8A-4147-A177-3AD203B41FA5}">
                      <a16:colId xmlns:a16="http://schemas.microsoft.com/office/drawing/2014/main" val="2586776321"/>
                    </a:ext>
                  </a:extLst>
                </a:gridCol>
                <a:gridCol w="559837">
                  <a:extLst>
                    <a:ext uri="{9D8B030D-6E8A-4147-A177-3AD203B41FA5}">
                      <a16:colId xmlns:a16="http://schemas.microsoft.com/office/drawing/2014/main" val="123147001"/>
                    </a:ext>
                  </a:extLst>
                </a:gridCol>
                <a:gridCol w="466530">
                  <a:extLst>
                    <a:ext uri="{9D8B030D-6E8A-4147-A177-3AD203B41FA5}">
                      <a16:colId xmlns:a16="http://schemas.microsoft.com/office/drawing/2014/main" val="574434632"/>
                    </a:ext>
                  </a:extLst>
                </a:gridCol>
                <a:gridCol w="572544">
                  <a:extLst>
                    <a:ext uri="{9D8B030D-6E8A-4147-A177-3AD203B41FA5}">
                      <a16:colId xmlns:a16="http://schemas.microsoft.com/office/drawing/2014/main" val="2921702827"/>
                    </a:ext>
                  </a:extLst>
                </a:gridCol>
                <a:gridCol w="60960">
                  <a:extLst>
                    <a:ext uri="{9D8B030D-6E8A-4147-A177-3AD203B41FA5}">
                      <a16:colId xmlns:a16="http://schemas.microsoft.com/office/drawing/2014/main" val="3055590037"/>
                    </a:ext>
                  </a:extLst>
                </a:gridCol>
                <a:gridCol w="398320">
                  <a:extLst>
                    <a:ext uri="{9D8B030D-6E8A-4147-A177-3AD203B41FA5}">
                      <a16:colId xmlns:a16="http://schemas.microsoft.com/office/drawing/2014/main" val="2443193409"/>
                    </a:ext>
                  </a:extLst>
                </a:gridCol>
                <a:gridCol w="145143">
                  <a:extLst>
                    <a:ext uri="{9D8B030D-6E8A-4147-A177-3AD203B41FA5}">
                      <a16:colId xmlns:a16="http://schemas.microsoft.com/office/drawing/2014/main" val="2474106240"/>
                    </a:ext>
                  </a:extLst>
                </a:gridCol>
                <a:gridCol w="314137">
                  <a:extLst>
                    <a:ext uri="{9D8B030D-6E8A-4147-A177-3AD203B41FA5}">
                      <a16:colId xmlns:a16="http://schemas.microsoft.com/office/drawing/2014/main" val="1096263140"/>
                    </a:ext>
                  </a:extLst>
                </a:gridCol>
                <a:gridCol w="102958">
                  <a:extLst>
                    <a:ext uri="{9D8B030D-6E8A-4147-A177-3AD203B41FA5}">
                      <a16:colId xmlns:a16="http://schemas.microsoft.com/office/drawing/2014/main" val="495217038"/>
                    </a:ext>
                  </a:extLst>
                </a:gridCol>
                <a:gridCol w="242279">
                  <a:extLst>
                    <a:ext uri="{9D8B030D-6E8A-4147-A177-3AD203B41FA5}">
                      <a16:colId xmlns:a16="http://schemas.microsoft.com/office/drawing/2014/main" val="43697799"/>
                    </a:ext>
                  </a:extLst>
                </a:gridCol>
                <a:gridCol w="230157">
                  <a:extLst>
                    <a:ext uri="{9D8B030D-6E8A-4147-A177-3AD203B41FA5}">
                      <a16:colId xmlns:a16="http://schemas.microsoft.com/office/drawing/2014/main" val="1481882466"/>
                    </a:ext>
                  </a:extLst>
                </a:gridCol>
                <a:gridCol w="269060">
                  <a:extLst>
                    <a:ext uri="{9D8B030D-6E8A-4147-A177-3AD203B41FA5}">
                      <a16:colId xmlns:a16="http://schemas.microsoft.com/office/drawing/2014/main" val="2668091101"/>
                    </a:ext>
                  </a:extLst>
                </a:gridCol>
                <a:gridCol w="766651">
                  <a:extLst>
                    <a:ext uri="{9D8B030D-6E8A-4147-A177-3AD203B41FA5}">
                      <a16:colId xmlns:a16="http://schemas.microsoft.com/office/drawing/2014/main" val="1864791293"/>
                    </a:ext>
                  </a:extLst>
                </a:gridCol>
                <a:gridCol w="115079">
                  <a:extLst>
                    <a:ext uri="{9D8B030D-6E8A-4147-A177-3AD203B41FA5}">
                      <a16:colId xmlns:a16="http://schemas.microsoft.com/office/drawing/2014/main" val="2266051442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171355244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06293676"/>
                    </a:ext>
                  </a:extLst>
                </a:gridCol>
              </a:tblGrid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4422077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                       </a:t>
                      </a:r>
                      <a:r>
                        <a:rPr lang="el-GR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Centrum slabiky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7798566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6854568"/>
                  </a:ext>
                </a:extLst>
              </a:tr>
              <a:tr h="4739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17780" marR="177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152719"/>
                  </a:ext>
                </a:extLst>
              </a:tr>
              <a:tr h="3060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 2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1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                      R  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R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5113431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 1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/>
                      <a:r>
                        <a:rPr lang="cs-CZ" sz="2800" dirty="0"/>
                        <a:t>     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r>
                        <a:rPr lang="cs-CZ" dirty="0"/>
                        <a:t>    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T 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T</a:t>
                      </a:r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5207173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T  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R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T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1696669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1793416"/>
                  </a:ext>
                </a:extLst>
              </a:tr>
              <a:tr h="306011">
                <a:tc gridSpan="2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iniciála = stoupající sonorita                         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kóda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nestoupající sonorita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9273626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18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8495876"/>
                  </a:ext>
                </a:extLst>
              </a:tr>
            </a:tbl>
          </a:graphicData>
        </a:graphic>
      </p:graphicFrame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3563457" y="2845205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 flipH="1">
            <a:off x="3049187" y="2845205"/>
            <a:ext cx="523844" cy="38473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EC825748-9BE2-401B-A5EE-060B609D0A69}"/>
              </a:ext>
            </a:extLst>
          </p:cNvPr>
          <p:cNvCxnSpPr>
            <a:cxnSpLocks/>
          </p:cNvCxnSpPr>
          <p:nvPr/>
        </p:nvCxnSpPr>
        <p:spPr>
          <a:xfrm flipV="1">
            <a:off x="2920850" y="4302688"/>
            <a:ext cx="256673" cy="26717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5B386445-1CFD-464E-951D-FD37D56B9E30}"/>
              </a:ext>
            </a:extLst>
          </p:cNvPr>
          <p:cNvCxnSpPr>
            <a:cxnSpLocks/>
          </p:cNvCxnSpPr>
          <p:nvPr/>
        </p:nvCxnSpPr>
        <p:spPr>
          <a:xfrm>
            <a:off x="7262151" y="2854782"/>
            <a:ext cx="543718" cy="38304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CAC1EF2B-CC6A-42AD-89C3-6DA724D86CEA}"/>
              </a:ext>
            </a:extLst>
          </p:cNvPr>
          <p:cNvCxnSpPr>
            <a:cxnSpLocks/>
          </p:cNvCxnSpPr>
          <p:nvPr/>
        </p:nvCxnSpPr>
        <p:spPr>
          <a:xfrm>
            <a:off x="7262150" y="2854782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Přímá spojnice se šipkou 19">
            <a:extLst>
              <a:ext uri="{FF2B5EF4-FFF2-40B4-BE49-F238E27FC236}">
                <a16:creationId xmlns:a16="http://schemas.microsoft.com/office/drawing/2014/main" id="{ACB18928-99A9-4D94-A103-794C46BDCAFF}"/>
              </a:ext>
            </a:extLst>
          </p:cNvPr>
          <p:cNvCxnSpPr>
            <a:cxnSpLocks/>
          </p:cNvCxnSpPr>
          <p:nvPr/>
        </p:nvCxnSpPr>
        <p:spPr>
          <a:xfrm>
            <a:off x="7818593" y="4315929"/>
            <a:ext cx="263310" cy="26717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9119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 sonority: </a:t>
            </a:r>
            <a:r>
              <a:rPr lang="cs-CZ" i="1" dirty="0" err="1"/>
              <a:t>Jind.ra</a:t>
            </a:r>
            <a:r>
              <a:rPr lang="cs-CZ" i="1" dirty="0"/>
              <a:t> </a:t>
            </a:r>
            <a:r>
              <a:rPr lang="cs-CZ" dirty="0"/>
              <a:t>/</a:t>
            </a:r>
            <a:r>
              <a:rPr lang="cs-CZ" i="1" dirty="0"/>
              <a:t> </a:t>
            </a:r>
            <a:r>
              <a:rPr lang="cs-CZ" i="1" dirty="0" err="1"/>
              <a:t>Jin.dra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6409689"/>
              </p:ext>
            </p:extLst>
          </p:nvPr>
        </p:nvGraphicFramePr>
        <p:xfrm>
          <a:off x="996697" y="1892808"/>
          <a:ext cx="10357104" cy="42841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9276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589276">
                  <a:extLst>
                    <a:ext uri="{9D8B030D-6E8A-4147-A177-3AD203B41FA5}">
                      <a16:colId xmlns:a16="http://schemas.microsoft.com/office/drawing/2014/main" val="3507341526"/>
                    </a:ext>
                  </a:extLst>
                </a:gridCol>
                <a:gridCol w="2589276">
                  <a:extLst>
                    <a:ext uri="{9D8B030D-6E8A-4147-A177-3AD203B41FA5}">
                      <a16:colId xmlns:a16="http://schemas.microsoft.com/office/drawing/2014/main" val="1655373812"/>
                    </a:ext>
                  </a:extLst>
                </a:gridCol>
                <a:gridCol w="2589276">
                  <a:extLst>
                    <a:ext uri="{9D8B030D-6E8A-4147-A177-3AD203B41FA5}">
                      <a16:colId xmlns:a16="http://schemas.microsoft.com/office/drawing/2014/main" val="3704262926"/>
                    </a:ext>
                  </a:extLst>
                </a:gridCol>
              </a:tblGrid>
              <a:tr h="856831">
                <a:tc>
                  <a:txBody>
                    <a:bodyPr/>
                    <a:lstStyle/>
                    <a:p>
                      <a:pPr algn="l"/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</a:rPr>
                        <a:t>Jindr.a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800" b="0" dirty="0" err="1">
                          <a:solidFill>
                            <a:srgbClr val="00B0F0"/>
                          </a:solidFill>
                        </a:rPr>
                        <a:t>n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</a:rPr>
                        <a:t>d</a:t>
                      </a:r>
                      <a:r>
                        <a:rPr lang="cs-CZ" sz="2800" b="0" dirty="0" err="1">
                          <a:solidFill>
                            <a:srgbClr val="00B0F0"/>
                          </a:solidFill>
                        </a:rPr>
                        <a:t>r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≠ Co</a:t>
                      </a:r>
                      <a:endParaRPr lang="cs-CZ" sz="2800" b="0" dirty="0">
                        <a:solidFill>
                          <a:srgbClr val="00B0F0"/>
                        </a:solidFill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r!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856831">
                <a:tc>
                  <a:txBody>
                    <a:bodyPr/>
                    <a:lstStyle/>
                    <a:p>
                      <a:pPr algn="l"/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</a:rPr>
                        <a:t>Ji.ndra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800" b="0" dirty="0" err="1">
                          <a:solidFill>
                            <a:srgbClr val="00B0F0"/>
                          </a:solidFill>
                        </a:rPr>
                        <a:t>n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</a:rPr>
                        <a:t>d</a:t>
                      </a:r>
                      <a:r>
                        <a:rPr lang="cs-CZ" sz="2800" b="0" dirty="0" err="1">
                          <a:solidFill>
                            <a:srgbClr val="00B0F0"/>
                          </a:solidFill>
                        </a:rPr>
                        <a:t>r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≠ O</a:t>
                      </a:r>
                      <a:endParaRPr lang="cs-CZ" sz="2800" b="0" dirty="0">
                        <a:solidFill>
                          <a:srgbClr val="00B0F0"/>
                        </a:solidFill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n!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9390433"/>
                  </a:ext>
                </a:extLst>
              </a:tr>
              <a:tr h="856832">
                <a:tc>
                  <a:txBody>
                    <a:bodyPr/>
                    <a:lstStyle/>
                    <a:p>
                      <a:pPr algn="l"/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3201769"/>
                  </a:ext>
                </a:extLst>
              </a:tr>
              <a:tr h="856831">
                <a:tc>
                  <a:txBody>
                    <a:bodyPr/>
                    <a:lstStyle/>
                    <a:p>
                      <a:pPr algn="l"/>
                      <a:r>
                        <a:rPr lang="cs-CZ" sz="2800" b="0" dirty="0" err="1">
                          <a:solidFill>
                            <a:schemeClr val="tx1"/>
                          </a:solidFill>
                        </a:rPr>
                        <a:t>Jind.ra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800" b="0" dirty="0" err="1">
                          <a:solidFill>
                            <a:srgbClr val="00B0F0"/>
                          </a:solidFill>
                        </a:rPr>
                        <a:t>n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</a:rPr>
                        <a:t>d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 Co, </a:t>
                      </a:r>
                      <a:r>
                        <a:rPr lang="cs-CZ" sz="2800" b="0" dirty="0">
                          <a:solidFill>
                            <a:srgbClr val="00B0F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 O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8356026"/>
                  </a:ext>
                </a:extLst>
              </a:tr>
              <a:tr h="856831">
                <a:tc>
                  <a:txBody>
                    <a:bodyPr/>
                    <a:lstStyle/>
                    <a:p>
                      <a:pPr algn="l"/>
                      <a:r>
                        <a:rPr lang="cs-CZ" sz="2800" b="0" dirty="0" err="1">
                          <a:solidFill>
                            <a:schemeClr val="tx1"/>
                          </a:solidFill>
                        </a:rPr>
                        <a:t>Jin.dra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800" b="0" dirty="0">
                          <a:solidFill>
                            <a:srgbClr val="00B0F0"/>
                          </a:solidFill>
                        </a:rPr>
                        <a:t>n 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 Co, 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</a:t>
                      </a:r>
                      <a:r>
                        <a:rPr lang="cs-CZ" sz="2800" b="0" dirty="0" err="1">
                          <a:solidFill>
                            <a:srgbClr val="00B0F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= O</a:t>
                      </a:r>
                      <a:endParaRPr lang="cs-CZ" sz="2800" b="0" dirty="0">
                        <a:solidFill>
                          <a:srgbClr val="00B0F0"/>
                        </a:solidFill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22716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5390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Princip maximální iniciály </a:t>
            </a:r>
            <a:r>
              <a:rPr lang="cs-CZ" sz="3200" dirty="0"/>
              <a:t>(</a:t>
            </a:r>
            <a:r>
              <a:rPr lang="cs-CZ" sz="3200" i="1" dirty="0" err="1"/>
              <a:t>Maximal</a:t>
            </a:r>
            <a:r>
              <a:rPr lang="cs-CZ" sz="3200" i="1" dirty="0"/>
              <a:t> </a:t>
            </a:r>
            <a:r>
              <a:rPr lang="cs-CZ" sz="3200" i="1" dirty="0" err="1"/>
              <a:t>Onset</a:t>
            </a:r>
            <a:r>
              <a:rPr lang="cs-CZ" sz="3200" i="1" dirty="0"/>
              <a:t> </a:t>
            </a:r>
            <a:r>
              <a:rPr lang="cs-CZ" sz="3200" i="1" dirty="0" err="1"/>
              <a:t>Principle</a:t>
            </a:r>
            <a:r>
              <a:rPr lang="cs-CZ" sz="3200" dirty="0"/>
              <a:t>)</a:t>
            </a:r>
            <a:endParaRPr lang="cs-CZ" sz="32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7757912"/>
              </p:ext>
            </p:extLst>
          </p:nvPr>
        </p:nvGraphicFramePr>
        <p:xfrm>
          <a:off x="996697" y="1892808"/>
          <a:ext cx="10357104" cy="44403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618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032745535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3020488570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251597126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227290548"/>
                    </a:ext>
                  </a:extLst>
                </a:gridCol>
                <a:gridCol w="461940">
                  <a:extLst>
                    <a:ext uri="{9D8B030D-6E8A-4147-A177-3AD203B41FA5}">
                      <a16:colId xmlns:a16="http://schemas.microsoft.com/office/drawing/2014/main" val="2036403459"/>
                    </a:ext>
                  </a:extLst>
                </a:gridCol>
                <a:gridCol w="531845">
                  <a:extLst>
                    <a:ext uri="{9D8B030D-6E8A-4147-A177-3AD203B41FA5}">
                      <a16:colId xmlns:a16="http://schemas.microsoft.com/office/drawing/2014/main" val="2586776321"/>
                    </a:ext>
                  </a:extLst>
                </a:gridCol>
                <a:gridCol w="559837">
                  <a:extLst>
                    <a:ext uri="{9D8B030D-6E8A-4147-A177-3AD203B41FA5}">
                      <a16:colId xmlns:a16="http://schemas.microsoft.com/office/drawing/2014/main" val="123147001"/>
                    </a:ext>
                  </a:extLst>
                </a:gridCol>
                <a:gridCol w="466530">
                  <a:extLst>
                    <a:ext uri="{9D8B030D-6E8A-4147-A177-3AD203B41FA5}">
                      <a16:colId xmlns:a16="http://schemas.microsoft.com/office/drawing/2014/main" val="574434632"/>
                    </a:ext>
                  </a:extLst>
                </a:gridCol>
                <a:gridCol w="513656">
                  <a:extLst>
                    <a:ext uri="{9D8B030D-6E8A-4147-A177-3AD203B41FA5}">
                      <a16:colId xmlns:a16="http://schemas.microsoft.com/office/drawing/2014/main" val="2921702827"/>
                    </a:ext>
                  </a:extLst>
                </a:gridCol>
                <a:gridCol w="459280">
                  <a:extLst>
                    <a:ext uri="{9D8B030D-6E8A-4147-A177-3AD203B41FA5}">
                      <a16:colId xmlns:a16="http://schemas.microsoft.com/office/drawing/2014/main" val="3055590037"/>
                    </a:ext>
                  </a:extLst>
                </a:gridCol>
                <a:gridCol w="459280">
                  <a:extLst>
                    <a:ext uri="{9D8B030D-6E8A-4147-A177-3AD203B41FA5}">
                      <a16:colId xmlns:a16="http://schemas.microsoft.com/office/drawing/2014/main" val="2474106240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495217038"/>
                    </a:ext>
                  </a:extLst>
                </a:gridCol>
                <a:gridCol w="269060">
                  <a:extLst>
                    <a:ext uri="{9D8B030D-6E8A-4147-A177-3AD203B41FA5}">
                      <a16:colId xmlns:a16="http://schemas.microsoft.com/office/drawing/2014/main" val="2668091101"/>
                    </a:ext>
                  </a:extLst>
                </a:gridCol>
                <a:gridCol w="881730">
                  <a:extLst>
                    <a:ext uri="{9D8B030D-6E8A-4147-A177-3AD203B41FA5}">
                      <a16:colId xmlns:a16="http://schemas.microsoft.com/office/drawing/2014/main" val="1864791293"/>
                    </a:ext>
                  </a:extLst>
                </a:gridCol>
                <a:gridCol w="575394">
                  <a:extLst>
                    <a:ext uri="{9D8B030D-6E8A-4147-A177-3AD203B41FA5}">
                      <a16:colId xmlns:a16="http://schemas.microsoft.com/office/drawing/2014/main" val="1713552446"/>
                    </a:ext>
                  </a:extLst>
                </a:gridCol>
                <a:gridCol w="575395">
                  <a:extLst>
                    <a:ext uri="{9D8B030D-6E8A-4147-A177-3AD203B41FA5}">
                      <a16:colId xmlns:a16="http://schemas.microsoft.com/office/drawing/2014/main" val="406293676"/>
                    </a:ext>
                  </a:extLst>
                </a:gridCol>
              </a:tblGrid>
              <a:tr h="514490">
                <a:tc gridSpan="17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Maximalizuj iniciálu!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0931561"/>
                  </a:ext>
                </a:extLst>
              </a:tr>
              <a:tr h="306011">
                <a:tc gridSpan="1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6342386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4422077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algn="l"/>
                      <a:r>
                        <a:rPr lang="cs-CZ" sz="2800" dirty="0"/>
                        <a:t>VCV </a:t>
                      </a:r>
                      <a:r>
                        <a:rPr lang="cs-CZ" sz="2800" dirty="0">
                          <a:sym typeface="Wingdings" panose="05000000000000000000" pitchFamily="2" charset="2"/>
                        </a:rPr>
                        <a:t> V.CV</a:t>
                      </a:r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7798566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sonorita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6854568"/>
                  </a:ext>
                </a:extLst>
              </a:tr>
              <a:tr h="4739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sz="2800" dirty="0" err="1"/>
                        <a:t>Ja</a:t>
                      </a:r>
                      <a:r>
                        <a:rPr lang="cs-CZ" sz="2800" dirty="0"/>
                        <a:t>-na!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cs-CZ" sz="2800" dirty="0"/>
                        <a:t>*Jan-a!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152719"/>
                  </a:ext>
                </a:extLst>
              </a:tr>
              <a:tr h="3060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>
                          <a:solidFill>
                            <a:srgbClr val="00B0F0"/>
                          </a:solidFill>
                        </a:rPr>
                        <a:t>C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/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5113431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5207173"/>
                  </a:ext>
                </a:extLst>
              </a:tr>
              <a:tr h="30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1696669"/>
                  </a:ext>
                </a:extLst>
              </a:tr>
            </a:tbl>
          </a:graphicData>
        </a:graphic>
      </p:graphicFrame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4738621" y="5421455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5253298" y="5403163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5758710" y="5403163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6285603" y="5403163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5259681" y="4347673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6282412" y="4347673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5244131" y="3403059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6279221" y="3380977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 flipH="1">
            <a:off x="4800003" y="3403059"/>
            <a:ext cx="444598" cy="43678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4745004" y="4347673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 flipH="1">
            <a:off x="5841006" y="3393971"/>
            <a:ext cx="444598" cy="43678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Přímá spojnice 19">
            <a:extLst>
              <a:ext uri="{FF2B5EF4-FFF2-40B4-BE49-F238E27FC236}">
                <a16:creationId xmlns:a16="http://schemas.microsoft.com/office/drawing/2014/main" id="{47E578D2-5246-427E-8941-D236A547FB1F}"/>
              </a:ext>
            </a:extLst>
          </p:cNvPr>
          <p:cNvCxnSpPr>
            <a:cxnSpLocks/>
          </p:cNvCxnSpPr>
          <p:nvPr/>
        </p:nvCxnSpPr>
        <p:spPr>
          <a:xfrm>
            <a:off x="5760239" y="4347673"/>
            <a:ext cx="6383" cy="39262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0915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 sonority a maximální iniciály: </a:t>
            </a:r>
            <a:r>
              <a:rPr lang="cs-CZ" i="1" dirty="0" err="1"/>
              <a:t>Jin.dra</a:t>
            </a:r>
            <a:r>
              <a:rPr lang="cs-CZ" i="1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174261"/>
              </p:ext>
            </p:extLst>
          </p:nvPr>
        </p:nvGraphicFramePr>
        <p:xfrm>
          <a:off x="996697" y="1892808"/>
          <a:ext cx="10357104" cy="42841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9276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589276">
                  <a:extLst>
                    <a:ext uri="{9D8B030D-6E8A-4147-A177-3AD203B41FA5}">
                      <a16:colId xmlns:a16="http://schemas.microsoft.com/office/drawing/2014/main" val="3507341526"/>
                    </a:ext>
                  </a:extLst>
                </a:gridCol>
                <a:gridCol w="2589276">
                  <a:extLst>
                    <a:ext uri="{9D8B030D-6E8A-4147-A177-3AD203B41FA5}">
                      <a16:colId xmlns:a16="http://schemas.microsoft.com/office/drawing/2014/main" val="1655373812"/>
                    </a:ext>
                  </a:extLst>
                </a:gridCol>
                <a:gridCol w="2589276">
                  <a:extLst>
                    <a:ext uri="{9D8B030D-6E8A-4147-A177-3AD203B41FA5}">
                      <a16:colId xmlns:a16="http://schemas.microsoft.com/office/drawing/2014/main" val="3704262926"/>
                    </a:ext>
                  </a:extLst>
                </a:gridCol>
              </a:tblGrid>
              <a:tr h="856831">
                <a:tc>
                  <a:txBody>
                    <a:bodyPr/>
                    <a:lstStyle/>
                    <a:p>
                      <a:pPr algn="l"/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Princip sonority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Princip max. iniciály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856831">
                <a:tc>
                  <a:txBody>
                    <a:bodyPr/>
                    <a:lstStyle/>
                    <a:p>
                      <a:pPr algn="l"/>
                      <a:r>
                        <a:rPr lang="cs-CZ" sz="2800" b="0" dirty="0" err="1">
                          <a:solidFill>
                            <a:schemeClr val="tx1"/>
                          </a:solidFill>
                        </a:rPr>
                        <a:t>Jindr.a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800" b="0" dirty="0" smtClean="0">
                          <a:solidFill>
                            <a:srgbClr val="FF0000"/>
                          </a:solidFill>
                        </a:rPr>
                        <a:t>😒</a:t>
                      </a:r>
                      <a:endParaRPr lang="cs-CZ" sz="2800" b="0" dirty="0">
                        <a:solidFill>
                          <a:srgbClr val="FF0000"/>
                        </a:solidFill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800" b="0" dirty="0" smtClean="0">
                          <a:solidFill>
                            <a:srgbClr val="FF0000"/>
                          </a:solidFill>
                        </a:rPr>
                        <a:t>😒</a:t>
                      </a:r>
                      <a:endParaRPr lang="cs-CZ" sz="2800" b="0" dirty="0">
                        <a:solidFill>
                          <a:srgbClr val="FF0000"/>
                        </a:solidFill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9390433"/>
                  </a:ext>
                </a:extLst>
              </a:tr>
              <a:tr h="856832">
                <a:tc>
                  <a:txBody>
                    <a:bodyPr/>
                    <a:lstStyle/>
                    <a:p>
                      <a:pPr algn="l"/>
                      <a:r>
                        <a:rPr lang="cs-CZ" sz="2800" b="0" dirty="0" err="1">
                          <a:solidFill>
                            <a:schemeClr val="tx1"/>
                          </a:solidFill>
                        </a:rPr>
                        <a:t>Ji.ndra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800" b="0" dirty="0" smtClean="0">
                          <a:solidFill>
                            <a:srgbClr val="FF0000"/>
                          </a:solidFill>
                        </a:rPr>
                        <a:t>😒</a:t>
                      </a:r>
                      <a:endParaRPr lang="cs-CZ" sz="2800" b="0" dirty="0">
                        <a:solidFill>
                          <a:srgbClr val="FF0000"/>
                        </a:solidFill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800" b="0" dirty="0">
                          <a:solidFill>
                            <a:srgbClr val="00B050"/>
                          </a:solidFill>
                        </a:rPr>
                        <a:t>😊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3201769"/>
                  </a:ext>
                </a:extLst>
              </a:tr>
              <a:tr h="856831">
                <a:tc>
                  <a:txBody>
                    <a:bodyPr/>
                    <a:lstStyle/>
                    <a:p>
                      <a:pPr algn="l"/>
                      <a:r>
                        <a:rPr lang="cs-CZ" sz="2800" b="0" dirty="0" err="1">
                          <a:solidFill>
                            <a:schemeClr val="tx1"/>
                          </a:solidFill>
                        </a:rPr>
                        <a:t>Jind.ra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800" b="0" dirty="0">
                          <a:solidFill>
                            <a:srgbClr val="00B050"/>
                          </a:solidFill>
                        </a:rPr>
                        <a:t>😊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800" b="0" dirty="0" smtClean="0">
                          <a:solidFill>
                            <a:srgbClr val="FF0000"/>
                          </a:solidFill>
                        </a:rPr>
                        <a:t>😒</a:t>
                      </a:r>
                      <a:endParaRPr lang="cs-CZ" sz="2800" b="0" dirty="0">
                        <a:solidFill>
                          <a:srgbClr val="FF0000"/>
                        </a:solidFill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8356026"/>
                  </a:ext>
                </a:extLst>
              </a:tr>
              <a:tr h="856831">
                <a:tc>
                  <a:txBody>
                    <a:bodyPr/>
                    <a:lstStyle/>
                    <a:p>
                      <a:pPr algn="l"/>
                      <a:r>
                        <a:rPr lang="cs-CZ" sz="2800" b="0" dirty="0" err="1">
                          <a:solidFill>
                            <a:schemeClr val="tx1"/>
                          </a:solidFill>
                        </a:rPr>
                        <a:t>Jin.dra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rgbClr val="00B050"/>
                          </a:solidFill>
                        </a:rPr>
                        <a:t>😊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rgbClr val="00B050"/>
                          </a:solidFill>
                        </a:rPr>
                        <a:t>😊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22716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20162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8575">
          <a:tailEnd type="triangle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409</Words>
  <Application>Microsoft Office PowerPoint</Application>
  <PresentationFormat>Širokoúhlá obrazovka</PresentationFormat>
  <Paragraphs>208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Motiv Office</vt:lpstr>
      <vt:lpstr>Skandování: 2slabičná jména</vt:lpstr>
      <vt:lpstr>Skandování: fonotaktika VCCV</vt:lpstr>
      <vt:lpstr>Slabiky a sonorita:</vt:lpstr>
      <vt:lpstr>Slabičné jádro (nucleus, N)</vt:lpstr>
      <vt:lpstr>Periferie slabiky: iniciála a kóda</vt:lpstr>
      <vt:lpstr>Princip sonority (Sonority Sequencing Principle)</vt:lpstr>
      <vt:lpstr>Princip sonority: Jind.ra / Jin.dra</vt:lpstr>
      <vt:lpstr>Princip maximální iniciály (Maximal Onset Principle)</vt:lpstr>
      <vt:lpstr>Principy sonority a maximální iniciály: Jin.dra </vt:lpstr>
      <vt:lpstr>Jin-dra! Jin-dra!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Morfologická délka</dc:title>
  <dc:creator>Markéta Ziková</dc:creator>
  <cp:lastModifiedBy>Markéta Ziková</cp:lastModifiedBy>
  <cp:revision>853</cp:revision>
  <cp:lastPrinted>2019-06-24T12:30:17Z</cp:lastPrinted>
  <dcterms:created xsi:type="dcterms:W3CDTF">2018-11-27T11:40:05Z</dcterms:created>
  <dcterms:modified xsi:type="dcterms:W3CDTF">2020-12-01T13:43:13Z</dcterms:modified>
</cp:coreProperties>
</file>