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handoutMasterIdLst>
    <p:handoutMasterId r:id="rId11"/>
  </p:handoutMasterIdLst>
  <p:sldIdLst>
    <p:sldId id="522" r:id="rId2"/>
    <p:sldId id="530" r:id="rId3"/>
    <p:sldId id="528" r:id="rId4"/>
    <p:sldId id="531" r:id="rId5"/>
    <p:sldId id="532" r:id="rId6"/>
    <p:sldId id="533" r:id="rId7"/>
    <p:sldId id="529" r:id="rId8"/>
    <p:sldId id="517" r:id="rId9"/>
    <p:sldId id="525" r:id="rId10"/>
  </p:sldIdLst>
  <p:sldSz cx="12192000" cy="6858000"/>
  <p:notesSz cx="10234613" cy="710406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07" autoAdjust="0"/>
    <p:restoredTop sz="96265" autoAdjust="0"/>
  </p:normalViewPr>
  <p:slideViewPr>
    <p:cSldViewPr snapToGrid="0">
      <p:cViewPr varScale="1">
        <p:scale>
          <a:sx n="103" d="100"/>
          <a:sy n="103" d="100"/>
        </p:scale>
        <p:origin x="138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4435271" cy="356848"/>
          </a:xfrm>
          <a:prstGeom prst="rect">
            <a:avLst/>
          </a:prstGeom>
        </p:spPr>
        <p:txBody>
          <a:bodyPr vert="horz" lIns="94350" tIns="47175" rIns="94350" bIns="47175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797709" y="0"/>
            <a:ext cx="4435270" cy="356848"/>
          </a:xfrm>
          <a:prstGeom prst="rect">
            <a:avLst/>
          </a:prstGeom>
        </p:spPr>
        <p:txBody>
          <a:bodyPr vert="horz" lIns="94350" tIns="47175" rIns="94350" bIns="47175" rtlCol="0"/>
          <a:lstStyle>
            <a:lvl1pPr algn="r">
              <a:defRPr sz="1200"/>
            </a:lvl1pPr>
          </a:lstStyle>
          <a:p>
            <a:fld id="{6D79621B-5C3B-4CBE-AF40-16E6D0FE1354}" type="datetimeFigureOut">
              <a:rPr lang="cs-CZ" smtClean="0"/>
              <a:t>05.01.2021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3" y="6747218"/>
            <a:ext cx="4435271" cy="356847"/>
          </a:xfrm>
          <a:prstGeom prst="rect">
            <a:avLst/>
          </a:prstGeom>
        </p:spPr>
        <p:txBody>
          <a:bodyPr vert="horz" lIns="94350" tIns="47175" rIns="94350" bIns="47175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797709" y="6747218"/>
            <a:ext cx="4435270" cy="356847"/>
          </a:xfrm>
          <a:prstGeom prst="rect">
            <a:avLst/>
          </a:prstGeom>
        </p:spPr>
        <p:txBody>
          <a:bodyPr vert="horz" lIns="94350" tIns="47175" rIns="94350" bIns="47175" rtlCol="0" anchor="b"/>
          <a:lstStyle>
            <a:lvl1pPr algn="r">
              <a:defRPr sz="1200"/>
            </a:lvl1pPr>
          </a:lstStyle>
          <a:p>
            <a:fld id="{74930BA3-B7DB-4D4B-989E-E9E8FE91F0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25660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05.01.2021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7646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05.01.2021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5573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05.01.2021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5986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05.01.2021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9101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05.01.2021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3702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05.01.2021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8042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05.01.2021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797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05.01.2021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374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05.01.2021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5893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05.01.2021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99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05.01.2021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1744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F073B-61DF-41C1-9EE2-EDE773ACD42A}" type="datetimeFigureOut">
              <a:rPr lang="cs-CZ" smtClean="0"/>
              <a:t>05.01.2021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0329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xfordlearnersdictionaries.com/definition/english/alligator?q=alligator" TargetMode="External"/><Relationship Id="rId2" Type="http://schemas.openxmlformats.org/officeDocument/2006/relationships/hyperlink" Target="https://www.oxfordlearnersdictionaries.com/definition/english/alabama?q=Alabama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74455"/>
            <a:ext cx="10515600" cy="1325563"/>
          </a:xfrm>
        </p:spPr>
        <p:txBody>
          <a:bodyPr/>
          <a:lstStyle/>
          <a:p>
            <a:r>
              <a:rPr lang="cs-CZ" dirty="0" smtClean="0"/>
              <a:t>Váha slabiky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4874783"/>
              </p:ext>
            </p:extLst>
          </p:nvPr>
        </p:nvGraphicFramePr>
        <p:xfrm>
          <a:off x="897622" y="1664547"/>
          <a:ext cx="10305085" cy="4465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52272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2360645">
                  <a:extLst>
                    <a:ext uri="{9D8B030D-6E8A-4147-A177-3AD203B41FA5}">
                      <a16:colId xmlns:a16="http://schemas.microsoft.com/office/drawing/2014/main" val="3115342969"/>
                    </a:ext>
                  </a:extLst>
                </a:gridCol>
                <a:gridCol w="2183363">
                  <a:extLst>
                    <a:ext uri="{9D8B030D-6E8A-4147-A177-3AD203B41FA5}">
                      <a16:colId xmlns:a16="http://schemas.microsoft.com/office/drawing/2014/main" val="3596632943"/>
                    </a:ext>
                  </a:extLst>
                </a:gridCol>
                <a:gridCol w="4008805">
                  <a:extLst>
                    <a:ext uri="{9D8B030D-6E8A-4147-A177-3AD203B41FA5}">
                      <a16:colId xmlns:a16="http://schemas.microsoft.com/office/drawing/2014/main" val="1203585004"/>
                    </a:ext>
                  </a:extLst>
                </a:gridCol>
              </a:tblGrid>
              <a:tr h="8930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CV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CVV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CVC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804043"/>
                  </a:ext>
                </a:extLst>
              </a:tr>
              <a:tr h="8930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lehká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těžká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lehká/těžká = 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mezijazyková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variace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7209331"/>
                  </a:ext>
                </a:extLst>
              </a:tr>
              <a:tr h="89300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váha je relevantní pro: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8862195"/>
                  </a:ext>
                </a:extLst>
              </a:tr>
              <a:tr h="89300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prozodické vlastnosti – přízvuk, typ tónu, …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1057299"/>
                  </a:ext>
                </a:extLst>
              </a:tr>
              <a:tr h="89300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(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morfo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)fonologické procesy – krácení slov, 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infixace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…   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84189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5246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Latina: přízvuk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/>
          </p:nvPr>
        </p:nvGraphicFramePr>
        <p:xfrm>
          <a:off x="996697" y="1892808"/>
          <a:ext cx="10357104" cy="45957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89276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2264321">
                  <a:extLst>
                    <a:ext uri="{9D8B030D-6E8A-4147-A177-3AD203B41FA5}">
                      <a16:colId xmlns:a16="http://schemas.microsoft.com/office/drawing/2014/main" val="2221666177"/>
                    </a:ext>
                  </a:extLst>
                </a:gridCol>
                <a:gridCol w="1156996">
                  <a:extLst>
                    <a:ext uri="{9D8B030D-6E8A-4147-A177-3AD203B41FA5}">
                      <a16:colId xmlns:a16="http://schemas.microsoft.com/office/drawing/2014/main" val="965770063"/>
                    </a:ext>
                  </a:extLst>
                </a:gridCol>
                <a:gridCol w="4346511">
                  <a:extLst>
                    <a:ext uri="{9D8B030D-6E8A-4147-A177-3AD203B41FA5}">
                      <a16:colId xmlns:a16="http://schemas.microsoft.com/office/drawing/2014/main" val="4191903350"/>
                    </a:ext>
                  </a:extLst>
                </a:gridCol>
              </a:tblGrid>
              <a:tr h="71402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CVV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CVC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2113871"/>
                  </a:ext>
                </a:extLst>
              </a:tr>
              <a:tr h="71402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di.</a:t>
                      </a:r>
                      <a:r>
                        <a:rPr lang="cs-CZ" sz="2800" b="1" u="none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</a:t>
                      </a:r>
                      <a:r>
                        <a:rPr lang="cs-CZ" sz="2800" b="1" u="non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cs-CZ" sz="2800" b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2800" b="0" u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nus</a:t>
                      </a:r>
                      <a:endParaRPr lang="cs-CZ" sz="2800" b="0" u="non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im.pe.</a:t>
                      </a:r>
                      <a:r>
                        <a:rPr lang="cs-CZ" sz="2800" b="1" u="none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</a:t>
                      </a:r>
                      <a:r>
                        <a:rPr lang="cs-CZ" sz="2800" b="1" u="non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cs-CZ" sz="2800" b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.tor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u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li.</a:t>
                      </a:r>
                      <a:r>
                        <a:rPr lang="cs-CZ" sz="2800" b="1" u="none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ber</a:t>
                      </a:r>
                      <a:r>
                        <a:rPr lang="cs-CZ" sz="2800" b="0" u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.tas</a:t>
                      </a:r>
                      <a:endParaRPr lang="cs-CZ" sz="2800" b="0" u="non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u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Ka.</a:t>
                      </a:r>
                      <a:r>
                        <a:rPr lang="cs-CZ" sz="2800" b="1" u="none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len</a:t>
                      </a:r>
                      <a:r>
                        <a:rPr lang="cs-CZ" sz="2800" b="0" u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.dae</a:t>
                      </a:r>
                      <a:endParaRPr lang="cs-CZ" sz="2800" b="0" u="non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u="non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</a:t>
                      </a:r>
                      <a:r>
                        <a:rPr lang="cs-CZ" sz="2800" b="0" u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2800" b="1" u="none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2800" b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.lum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1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2800" b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pi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.dum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0061962"/>
                  </a:ext>
                </a:extLst>
              </a:tr>
              <a:tr h="714026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6296233"/>
                  </a:ext>
                </a:extLst>
              </a:tr>
              <a:tr h="463885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CVV = CVC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těžké penultimy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přízvuk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CV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lehká  penultima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přízvuk na </a:t>
                      </a:r>
                      <a:r>
                        <a:rPr lang="cs-CZ" sz="2800" b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antepenultimě</a:t>
                      </a:r>
                      <a:endParaRPr lang="cs-CZ" sz="2800" b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2998455"/>
                  </a:ext>
                </a:extLst>
              </a:tr>
              <a:tr h="714026">
                <a:tc gridSpan="4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37648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4356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74455"/>
            <a:ext cx="10515600" cy="1325563"/>
          </a:xfrm>
        </p:spPr>
        <p:txBody>
          <a:bodyPr/>
          <a:lstStyle/>
          <a:p>
            <a:r>
              <a:rPr lang="cs-CZ" dirty="0" smtClean="0"/>
              <a:t>Váha slabiky v teorii </a:t>
            </a:r>
            <a:r>
              <a:rPr lang="cs-CZ" dirty="0" err="1" smtClean="0"/>
              <a:t>Onset-Rhyme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9179776"/>
              </p:ext>
            </p:extLst>
          </p:nvPr>
        </p:nvGraphicFramePr>
        <p:xfrm>
          <a:off x="897622" y="1664547"/>
          <a:ext cx="10305088" cy="4465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4068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644068">
                  <a:extLst>
                    <a:ext uri="{9D8B030D-6E8A-4147-A177-3AD203B41FA5}">
                      <a16:colId xmlns:a16="http://schemas.microsoft.com/office/drawing/2014/main" val="2927018709"/>
                    </a:ext>
                  </a:extLst>
                </a:gridCol>
                <a:gridCol w="644068">
                  <a:extLst>
                    <a:ext uri="{9D8B030D-6E8A-4147-A177-3AD203B41FA5}">
                      <a16:colId xmlns:a16="http://schemas.microsoft.com/office/drawing/2014/main" val="2837170773"/>
                    </a:ext>
                  </a:extLst>
                </a:gridCol>
                <a:gridCol w="644068">
                  <a:extLst>
                    <a:ext uri="{9D8B030D-6E8A-4147-A177-3AD203B41FA5}">
                      <a16:colId xmlns:a16="http://schemas.microsoft.com/office/drawing/2014/main" val="1384776045"/>
                    </a:ext>
                  </a:extLst>
                </a:gridCol>
                <a:gridCol w="644068">
                  <a:extLst>
                    <a:ext uri="{9D8B030D-6E8A-4147-A177-3AD203B41FA5}">
                      <a16:colId xmlns:a16="http://schemas.microsoft.com/office/drawing/2014/main" val="392877831"/>
                    </a:ext>
                  </a:extLst>
                </a:gridCol>
                <a:gridCol w="644068">
                  <a:extLst>
                    <a:ext uri="{9D8B030D-6E8A-4147-A177-3AD203B41FA5}">
                      <a16:colId xmlns:a16="http://schemas.microsoft.com/office/drawing/2014/main" val="2287581826"/>
                    </a:ext>
                  </a:extLst>
                </a:gridCol>
                <a:gridCol w="644068">
                  <a:extLst>
                    <a:ext uri="{9D8B030D-6E8A-4147-A177-3AD203B41FA5}">
                      <a16:colId xmlns:a16="http://schemas.microsoft.com/office/drawing/2014/main" val="1598826463"/>
                    </a:ext>
                  </a:extLst>
                </a:gridCol>
                <a:gridCol w="644068">
                  <a:extLst>
                    <a:ext uri="{9D8B030D-6E8A-4147-A177-3AD203B41FA5}">
                      <a16:colId xmlns:a16="http://schemas.microsoft.com/office/drawing/2014/main" val="1479152841"/>
                    </a:ext>
                  </a:extLst>
                </a:gridCol>
                <a:gridCol w="644068">
                  <a:extLst>
                    <a:ext uri="{9D8B030D-6E8A-4147-A177-3AD203B41FA5}">
                      <a16:colId xmlns:a16="http://schemas.microsoft.com/office/drawing/2014/main" val="4165852404"/>
                    </a:ext>
                  </a:extLst>
                </a:gridCol>
                <a:gridCol w="644068">
                  <a:extLst>
                    <a:ext uri="{9D8B030D-6E8A-4147-A177-3AD203B41FA5}">
                      <a16:colId xmlns:a16="http://schemas.microsoft.com/office/drawing/2014/main" val="4056375484"/>
                    </a:ext>
                  </a:extLst>
                </a:gridCol>
                <a:gridCol w="644068">
                  <a:extLst>
                    <a:ext uri="{9D8B030D-6E8A-4147-A177-3AD203B41FA5}">
                      <a16:colId xmlns:a16="http://schemas.microsoft.com/office/drawing/2014/main" val="1569936754"/>
                    </a:ext>
                  </a:extLst>
                </a:gridCol>
                <a:gridCol w="644068">
                  <a:extLst>
                    <a:ext uri="{9D8B030D-6E8A-4147-A177-3AD203B41FA5}">
                      <a16:colId xmlns:a16="http://schemas.microsoft.com/office/drawing/2014/main" val="3342567798"/>
                    </a:ext>
                  </a:extLst>
                </a:gridCol>
                <a:gridCol w="644068">
                  <a:extLst>
                    <a:ext uri="{9D8B030D-6E8A-4147-A177-3AD203B41FA5}">
                      <a16:colId xmlns:a16="http://schemas.microsoft.com/office/drawing/2014/main" val="385253501"/>
                    </a:ext>
                  </a:extLst>
                </a:gridCol>
                <a:gridCol w="644068">
                  <a:extLst>
                    <a:ext uri="{9D8B030D-6E8A-4147-A177-3AD203B41FA5}">
                      <a16:colId xmlns:a16="http://schemas.microsoft.com/office/drawing/2014/main" val="3797958879"/>
                    </a:ext>
                  </a:extLst>
                </a:gridCol>
                <a:gridCol w="644068">
                  <a:extLst>
                    <a:ext uri="{9D8B030D-6E8A-4147-A177-3AD203B41FA5}">
                      <a16:colId xmlns:a16="http://schemas.microsoft.com/office/drawing/2014/main" val="1896810997"/>
                    </a:ext>
                  </a:extLst>
                </a:gridCol>
                <a:gridCol w="644068">
                  <a:extLst>
                    <a:ext uri="{9D8B030D-6E8A-4147-A177-3AD203B41FA5}">
                      <a16:colId xmlns:a16="http://schemas.microsoft.com/office/drawing/2014/main" val="1791030415"/>
                    </a:ext>
                  </a:extLst>
                </a:gridCol>
              </a:tblGrid>
              <a:tr h="893008">
                <a:tc gridSpan="8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cs-CZ" sz="2800" b="0" dirty="0" smtClean="0">
                          <a:solidFill>
                            <a:schemeClr val="tx1"/>
                          </a:solidFill>
                        </a:rPr>
                        <a:t>CVC = CVV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cs-CZ" sz="2800" b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 „váží“ se celý rým (R)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cs-CZ" sz="2800" b="0" dirty="0" smtClean="0">
                          <a:solidFill>
                            <a:schemeClr val="tx1"/>
                          </a:solidFill>
                        </a:rPr>
                        <a:t>CVC = CV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cs-CZ" sz="2800" b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 „váží“ se</a:t>
                      </a:r>
                      <a:r>
                        <a:rPr lang="cs-CZ" sz="2800" b="0" baseline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 jen </a:t>
                      </a:r>
                      <a:r>
                        <a:rPr lang="cs-CZ" sz="2800" b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jádro</a:t>
                      </a:r>
                      <a:r>
                        <a:rPr lang="cs-CZ" sz="2800" b="0" baseline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 (N)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4804043"/>
                  </a:ext>
                </a:extLst>
              </a:tr>
              <a:tr h="89300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0699644"/>
                  </a:ext>
                </a:extLst>
              </a:tr>
              <a:tr h="5358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R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R 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R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R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R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R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0683294"/>
                  </a:ext>
                </a:extLst>
              </a:tr>
              <a:tr h="5358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9352786"/>
                  </a:ext>
                </a:extLst>
              </a:tr>
              <a:tr h="5358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N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N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N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Co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N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N</a:t>
                      </a:r>
                      <a:endParaRPr lang="cs-CZ" sz="2800" b="1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Co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N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9987710"/>
                  </a:ext>
                </a:extLst>
              </a:tr>
              <a:tr h="5358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7956024"/>
                  </a:ext>
                </a:extLst>
              </a:tr>
              <a:tr h="53580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CV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= C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VV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C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VC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CV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CVC 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C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VV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0116259"/>
                  </a:ext>
                </a:extLst>
              </a:tr>
            </a:tbl>
          </a:graphicData>
        </a:graphic>
      </p:graphicFrame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50DD915C-F7BA-47DA-B52B-F6BDE0CCD1F9}"/>
              </a:ext>
            </a:extLst>
          </p:cNvPr>
          <p:cNvCxnSpPr/>
          <p:nvPr/>
        </p:nvCxnSpPr>
        <p:spPr>
          <a:xfrm>
            <a:off x="1166070" y="4035105"/>
            <a:ext cx="0" cy="486561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600D3371-D1C5-4A0C-B567-FFA02CB9B330}"/>
              </a:ext>
            </a:extLst>
          </p:cNvPr>
          <p:cNvCxnSpPr/>
          <p:nvPr/>
        </p:nvCxnSpPr>
        <p:spPr>
          <a:xfrm flipH="1">
            <a:off x="2920482" y="5025005"/>
            <a:ext cx="209312" cy="377419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9426880F-4F8C-41B3-AD99-DB689A9EDCED}"/>
              </a:ext>
            </a:extLst>
          </p:cNvPr>
          <p:cNvCxnSpPr/>
          <p:nvPr/>
        </p:nvCxnSpPr>
        <p:spPr>
          <a:xfrm>
            <a:off x="3129793" y="5025005"/>
            <a:ext cx="266550" cy="377419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7010CE37-98D6-48F7-912D-F494D4A94DC1}"/>
              </a:ext>
            </a:extLst>
          </p:cNvPr>
          <p:cNvCxnSpPr/>
          <p:nvPr/>
        </p:nvCxnSpPr>
        <p:spPr>
          <a:xfrm>
            <a:off x="3110218" y="4035105"/>
            <a:ext cx="0" cy="486561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Přímá spojnice 16">
            <a:extLst>
              <a:ext uri="{FF2B5EF4-FFF2-40B4-BE49-F238E27FC236}">
                <a16:creationId xmlns:a16="http://schemas.microsoft.com/office/drawing/2014/main" id="{12ADFC42-BF22-40D6-9FD7-4239D79DB64B}"/>
              </a:ext>
            </a:extLst>
          </p:cNvPr>
          <p:cNvCxnSpPr/>
          <p:nvPr/>
        </p:nvCxnSpPr>
        <p:spPr>
          <a:xfrm>
            <a:off x="4400026" y="4035105"/>
            <a:ext cx="0" cy="486561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Přímá spojnice 18">
            <a:extLst>
              <a:ext uri="{FF2B5EF4-FFF2-40B4-BE49-F238E27FC236}">
                <a16:creationId xmlns:a16="http://schemas.microsoft.com/office/drawing/2014/main" id="{09A52398-3A0D-4B33-9F92-BF8BC64792DA}"/>
              </a:ext>
            </a:extLst>
          </p:cNvPr>
          <p:cNvCxnSpPr/>
          <p:nvPr/>
        </p:nvCxnSpPr>
        <p:spPr>
          <a:xfrm>
            <a:off x="4400026" y="4035105"/>
            <a:ext cx="604008" cy="486561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Přímá spojnice 24">
            <a:extLst>
              <a:ext uri="{FF2B5EF4-FFF2-40B4-BE49-F238E27FC236}">
                <a16:creationId xmlns:a16="http://schemas.microsoft.com/office/drawing/2014/main" id="{7E3BDCFB-028A-4E15-BF18-37E06E7744F9}"/>
              </a:ext>
            </a:extLst>
          </p:cNvPr>
          <p:cNvCxnSpPr/>
          <p:nvPr/>
        </p:nvCxnSpPr>
        <p:spPr>
          <a:xfrm>
            <a:off x="6300132" y="4035105"/>
            <a:ext cx="0" cy="385893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Přímá spojnice 26">
            <a:extLst>
              <a:ext uri="{FF2B5EF4-FFF2-40B4-BE49-F238E27FC236}">
                <a16:creationId xmlns:a16="http://schemas.microsoft.com/office/drawing/2014/main" id="{821B12D2-D2F5-42BA-80CA-C5605F85EEAE}"/>
              </a:ext>
            </a:extLst>
          </p:cNvPr>
          <p:cNvCxnSpPr>
            <a:cxnSpLocks/>
          </p:cNvCxnSpPr>
          <p:nvPr/>
        </p:nvCxnSpPr>
        <p:spPr>
          <a:xfrm>
            <a:off x="7600426" y="4001294"/>
            <a:ext cx="0" cy="419704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Přímá spojnice 29">
            <a:extLst>
              <a:ext uri="{FF2B5EF4-FFF2-40B4-BE49-F238E27FC236}">
                <a16:creationId xmlns:a16="http://schemas.microsoft.com/office/drawing/2014/main" id="{27D1D059-6915-4E9D-9FB7-5A49F41EE7B7}"/>
              </a:ext>
            </a:extLst>
          </p:cNvPr>
          <p:cNvCxnSpPr>
            <a:cxnSpLocks/>
          </p:cNvCxnSpPr>
          <p:nvPr/>
        </p:nvCxnSpPr>
        <p:spPr>
          <a:xfrm>
            <a:off x="7596231" y="4001294"/>
            <a:ext cx="721453" cy="443392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Přímá spojnice 39">
            <a:extLst>
              <a:ext uri="{FF2B5EF4-FFF2-40B4-BE49-F238E27FC236}">
                <a16:creationId xmlns:a16="http://schemas.microsoft.com/office/drawing/2014/main" id="{7F569F23-32D5-48CC-8B84-F3883DA4BE8E}"/>
              </a:ext>
            </a:extLst>
          </p:cNvPr>
          <p:cNvCxnSpPr/>
          <p:nvPr/>
        </p:nvCxnSpPr>
        <p:spPr>
          <a:xfrm>
            <a:off x="10184235" y="4001294"/>
            <a:ext cx="0" cy="419704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Přímá spojnice 25">
            <a:extLst>
              <a:ext uri="{FF2B5EF4-FFF2-40B4-BE49-F238E27FC236}">
                <a16:creationId xmlns:a16="http://schemas.microsoft.com/office/drawing/2014/main" id="{9426880F-4F8C-41B3-AD99-DB689A9EDCED}"/>
              </a:ext>
            </a:extLst>
          </p:cNvPr>
          <p:cNvCxnSpPr/>
          <p:nvPr/>
        </p:nvCxnSpPr>
        <p:spPr>
          <a:xfrm>
            <a:off x="10184235" y="5146302"/>
            <a:ext cx="292356" cy="377419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Přímá spojnice 27">
            <a:extLst>
              <a:ext uri="{FF2B5EF4-FFF2-40B4-BE49-F238E27FC236}">
                <a16:creationId xmlns:a16="http://schemas.microsoft.com/office/drawing/2014/main" id="{600D3371-D1C5-4A0C-B567-FFA02CB9B330}"/>
              </a:ext>
            </a:extLst>
          </p:cNvPr>
          <p:cNvCxnSpPr/>
          <p:nvPr/>
        </p:nvCxnSpPr>
        <p:spPr>
          <a:xfrm flipH="1">
            <a:off x="9995271" y="5146303"/>
            <a:ext cx="209312" cy="377419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6592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Čeština: hypokoristika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9090155"/>
              </p:ext>
            </p:extLst>
          </p:nvPr>
        </p:nvGraphicFramePr>
        <p:xfrm>
          <a:off x="996697" y="1892808"/>
          <a:ext cx="10357108" cy="4907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89277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2589277">
                  <a:extLst>
                    <a:ext uri="{9D8B030D-6E8A-4147-A177-3AD203B41FA5}">
                      <a16:colId xmlns:a16="http://schemas.microsoft.com/office/drawing/2014/main" val="630143126"/>
                    </a:ext>
                  </a:extLst>
                </a:gridCol>
                <a:gridCol w="2589277">
                  <a:extLst>
                    <a:ext uri="{9D8B030D-6E8A-4147-A177-3AD203B41FA5}">
                      <a16:colId xmlns:a16="http://schemas.microsoft.com/office/drawing/2014/main" val="1898023776"/>
                    </a:ext>
                  </a:extLst>
                </a:gridCol>
                <a:gridCol w="2589277">
                  <a:extLst>
                    <a:ext uri="{9D8B030D-6E8A-4147-A177-3AD203B41FA5}">
                      <a16:colId xmlns:a16="http://schemas.microsoft.com/office/drawing/2014/main" val="2296441108"/>
                    </a:ext>
                  </a:extLst>
                </a:gridCol>
              </a:tblGrid>
              <a:tr h="4039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VV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.CV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VC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.CV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4039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František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ňa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.ta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3392735"/>
                  </a:ext>
                </a:extLst>
              </a:tr>
              <a:tr h="40395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Milan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.la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il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.da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1842518"/>
                  </a:ext>
                </a:extLst>
              </a:tr>
              <a:tr h="4039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Jaroslav(a)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.da / J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J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ča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4137673"/>
                  </a:ext>
                </a:extLst>
              </a:tr>
              <a:tr h="4039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Petr(a)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ťa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ec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2031361"/>
                  </a:ext>
                </a:extLst>
              </a:tr>
              <a:tr h="4039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Pavel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af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0700199"/>
                  </a:ext>
                </a:extLst>
              </a:tr>
              <a:tr h="4039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Karolína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aj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2579564"/>
                  </a:ext>
                </a:extLst>
              </a:tr>
              <a:tr h="40395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Monika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ňa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9847048"/>
                  </a:ext>
                </a:extLst>
              </a:tr>
              <a:tr h="4039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Denisa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ňa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8479632"/>
                  </a:ext>
                </a:extLst>
              </a:tr>
              <a:tr h="4039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0884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7829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Templatická</a:t>
            </a:r>
            <a:r>
              <a:rPr lang="cs-CZ" dirty="0" smtClean="0"/>
              <a:t> morfologie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4854066"/>
              </p:ext>
            </p:extLst>
          </p:nvPr>
        </p:nvGraphicFramePr>
        <p:xfrm>
          <a:off x="996697" y="1892808"/>
          <a:ext cx="10357108" cy="47127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28446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324947">
                  <a:extLst>
                    <a:ext uri="{9D8B030D-6E8A-4147-A177-3AD203B41FA5}">
                      <a16:colId xmlns:a16="http://schemas.microsoft.com/office/drawing/2014/main" val="1790428579"/>
                    </a:ext>
                  </a:extLst>
                </a:gridCol>
                <a:gridCol w="1351346">
                  <a:extLst>
                    <a:ext uri="{9D8B030D-6E8A-4147-A177-3AD203B41FA5}">
                      <a16:colId xmlns:a16="http://schemas.microsoft.com/office/drawing/2014/main" val="300808878"/>
                    </a:ext>
                  </a:extLst>
                </a:gridCol>
                <a:gridCol w="757372">
                  <a:extLst>
                    <a:ext uri="{9D8B030D-6E8A-4147-A177-3AD203B41FA5}">
                      <a16:colId xmlns:a16="http://schemas.microsoft.com/office/drawing/2014/main" val="863413363"/>
                    </a:ext>
                  </a:extLst>
                </a:gridCol>
                <a:gridCol w="2694997">
                  <a:extLst>
                    <a:ext uri="{9D8B030D-6E8A-4147-A177-3AD203B41FA5}">
                      <a16:colId xmlns:a16="http://schemas.microsoft.com/office/drawing/2014/main" val="1793351592"/>
                    </a:ext>
                  </a:extLst>
                </a:gridCol>
              </a:tblGrid>
              <a:tr h="67325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morfologická kategorie: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hypokoristikon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67325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prozodický 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templát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800" b="0" i="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</a:t>
                      </a:r>
                      <a:r>
                        <a:rPr lang="el-GR" sz="2800" b="0" i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(2 slabiky, 1. slabika je těžká)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5864881"/>
                  </a:ext>
                </a:extLst>
              </a:tr>
              <a:tr h="67325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392356"/>
                  </a:ext>
                </a:extLst>
              </a:tr>
              <a:tr h="673252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procesy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vedoucí k naplnění 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templátu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6595812"/>
                  </a:ext>
                </a:extLst>
              </a:tr>
              <a:tr h="67325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krácení jména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u="sng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Jar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oslav</a:t>
                      </a:r>
                      <a:r>
                        <a:rPr lang="el-GR" sz="2800" b="0" i="0" baseline="-250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σσσ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u="sng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Jár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l-GR" sz="2800" b="0" i="0" baseline="-250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σσ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cs-CZ" sz="2800" b="0" i="0" u="sng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Jar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</a:t>
                      </a:r>
                      <a:r>
                        <a:rPr lang="el-GR" sz="2800" b="0" i="0" baseline="-250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σσ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3005243"/>
                  </a:ext>
                </a:extLst>
              </a:tr>
              <a:tr h="67325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2a. </a:t>
                      </a:r>
                      <a:r>
                        <a:rPr lang="cs-CZ" sz="2800" b="1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dloužení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prvního vokálu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cs-CZ" sz="2800" dirty="0" err="1" smtClean="0"/>
                        <a:t>J</a:t>
                      </a:r>
                      <a:r>
                        <a:rPr lang="cs-CZ" sz="2800" b="1" dirty="0" err="1" smtClean="0"/>
                        <a:t>á</a:t>
                      </a:r>
                      <a:r>
                        <a:rPr lang="cs-CZ" sz="2800" dirty="0" err="1" smtClean="0"/>
                        <a:t>.r</a:t>
                      </a:r>
                      <a:r>
                        <a:rPr lang="cs-CZ" sz="2800" dirty="0" smtClean="0"/>
                        <a:t>-a</a:t>
                      </a:r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rgbClr val="FF0000"/>
                          </a:solidFill>
                        </a:rPr>
                        <a:t>Já</a:t>
                      </a:r>
                      <a:r>
                        <a:rPr lang="cs-CZ" sz="2800" dirty="0" smtClean="0"/>
                        <a:t>ra</a:t>
                      </a:r>
                      <a:r>
                        <a:rPr lang="el-GR" sz="2800" b="0" i="0" baseline="-2500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</a:t>
                      </a:r>
                      <a:r>
                        <a:rPr lang="el-GR" sz="2800" b="0" i="0" baseline="-250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</a:t>
                      </a:r>
                      <a:r>
                        <a:rPr lang="cs-CZ" sz="2800" b="0" i="0" baseline="-25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= </a:t>
                      </a:r>
                      <a:r>
                        <a:rPr lang="cs-CZ" sz="2800" dirty="0" smtClean="0">
                          <a:solidFill>
                            <a:srgbClr val="FF0000"/>
                          </a:solidFill>
                        </a:rPr>
                        <a:t>Jar</a:t>
                      </a:r>
                      <a:r>
                        <a:rPr lang="cs-CZ" sz="2800" dirty="0" smtClean="0"/>
                        <a:t>da</a:t>
                      </a:r>
                      <a:r>
                        <a:rPr lang="el-GR" sz="2800" b="0" i="0" baseline="-2500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</a:t>
                      </a:r>
                      <a:r>
                        <a:rPr lang="el-GR" sz="2800" b="0" i="0" baseline="-250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</a:t>
                      </a:r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8910214"/>
                  </a:ext>
                </a:extLst>
              </a:tr>
              <a:tr h="67325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2b. přidání konsonantického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baseline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sufixu</a:t>
                      </a: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cs-CZ" sz="2800" dirty="0" smtClean="0"/>
                        <a:t>Jar.-</a:t>
                      </a:r>
                      <a:r>
                        <a:rPr lang="cs-CZ" sz="2800" dirty="0" smtClean="0">
                          <a:solidFill>
                            <a:srgbClr val="00B0F0"/>
                          </a:solidFill>
                        </a:rPr>
                        <a:t>d</a:t>
                      </a:r>
                      <a:r>
                        <a:rPr lang="cs-CZ" sz="2800" dirty="0" smtClean="0"/>
                        <a:t>-a</a:t>
                      </a:r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69579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8875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Prozodická stopa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2454122"/>
              </p:ext>
            </p:extLst>
          </p:nvPr>
        </p:nvGraphicFramePr>
        <p:xfrm>
          <a:off x="996695" y="1892808"/>
          <a:ext cx="10834520" cy="47127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05754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805752">
                  <a:extLst>
                    <a:ext uri="{9D8B030D-6E8A-4147-A177-3AD203B41FA5}">
                      <a16:colId xmlns:a16="http://schemas.microsoft.com/office/drawing/2014/main" val="650571169"/>
                    </a:ext>
                  </a:extLst>
                </a:gridCol>
                <a:gridCol w="1805754">
                  <a:extLst>
                    <a:ext uri="{9D8B030D-6E8A-4147-A177-3AD203B41FA5}">
                      <a16:colId xmlns:a16="http://schemas.microsoft.com/office/drawing/2014/main" val="4210703932"/>
                    </a:ext>
                  </a:extLst>
                </a:gridCol>
                <a:gridCol w="1805754">
                  <a:extLst>
                    <a:ext uri="{9D8B030D-6E8A-4147-A177-3AD203B41FA5}">
                      <a16:colId xmlns:a16="http://schemas.microsoft.com/office/drawing/2014/main" val="4024419739"/>
                    </a:ext>
                  </a:extLst>
                </a:gridCol>
                <a:gridCol w="1805752">
                  <a:extLst>
                    <a:ext uri="{9D8B030D-6E8A-4147-A177-3AD203B41FA5}">
                      <a16:colId xmlns:a16="http://schemas.microsoft.com/office/drawing/2014/main" val="255179530"/>
                    </a:ext>
                  </a:extLst>
                </a:gridCol>
                <a:gridCol w="1805754">
                  <a:extLst>
                    <a:ext uri="{9D8B030D-6E8A-4147-A177-3AD203B41FA5}">
                      <a16:colId xmlns:a16="http://schemas.microsoft.com/office/drawing/2014/main" val="2233105254"/>
                    </a:ext>
                  </a:extLst>
                </a:gridCol>
              </a:tblGrid>
              <a:tr h="785461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Já.ra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Jar.da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2slabičná slova s dominantní/silnou 1. slabikou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785460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dominantní = nesoucí 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přízvuk, mající delší trvání a/nebo vyšší hlasitost … 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0777413"/>
                  </a:ext>
                </a:extLst>
              </a:tr>
              <a:tr h="785461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3074509"/>
                  </a:ext>
                </a:extLst>
              </a:tr>
              <a:tr h="78546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</a:t>
                      </a:r>
                      <a:r>
                        <a:rPr lang="cs-CZ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trochejská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stopa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F(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oot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6460893"/>
                  </a:ext>
                </a:extLst>
              </a:tr>
              <a:tr h="785460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                         </a:t>
                      </a:r>
                      <a:r>
                        <a:rPr lang="el-GR" sz="2800" b="0" i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 </a:t>
                      </a:r>
                      <a:r>
                        <a:rPr lang="cs-CZ" sz="2800" b="0" i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el-GR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</a:t>
                      </a:r>
                      <a:r>
                        <a:rPr lang="cs-CZ" sz="2800" b="0" i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</a:t>
                      </a: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6339731"/>
                  </a:ext>
                </a:extLst>
              </a:tr>
              <a:tr h="78546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235460"/>
                  </a:ext>
                </a:extLst>
              </a:tr>
            </a:tbl>
          </a:graphicData>
        </a:graphic>
      </p:graphicFrame>
      <p:cxnSp>
        <p:nvCxnSpPr>
          <p:cNvPr id="5" name="Přímá spojnice 4"/>
          <p:cNvCxnSpPr/>
          <p:nvPr/>
        </p:nvCxnSpPr>
        <p:spPr>
          <a:xfrm flipH="1">
            <a:off x="6144344" y="4730621"/>
            <a:ext cx="354563" cy="354562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Přímá spojnice 5"/>
          <p:cNvCxnSpPr/>
          <p:nvPr/>
        </p:nvCxnSpPr>
        <p:spPr>
          <a:xfrm flipH="1" flipV="1">
            <a:off x="6498907" y="4730621"/>
            <a:ext cx="422788" cy="354562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10088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74455"/>
            <a:ext cx="10515600" cy="1325563"/>
          </a:xfrm>
        </p:spPr>
        <p:txBody>
          <a:bodyPr/>
          <a:lstStyle/>
          <a:p>
            <a:r>
              <a:rPr lang="cs-CZ" dirty="0"/>
              <a:t>Čeština</a:t>
            </a:r>
            <a:r>
              <a:rPr lang="cs-CZ" dirty="0" smtClean="0"/>
              <a:t>: 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expresivní </a:t>
            </a:r>
            <a:r>
              <a:rPr lang="cs-CZ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dloužení ve slangu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5917783"/>
              </p:ext>
            </p:extLst>
          </p:nvPr>
        </p:nvGraphicFramePr>
        <p:xfrm>
          <a:off x="897622" y="1664547"/>
          <a:ext cx="10305084" cy="48883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17514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2059501">
                  <a:extLst>
                    <a:ext uri="{9D8B030D-6E8A-4147-A177-3AD203B41FA5}">
                      <a16:colId xmlns:a16="http://schemas.microsoft.com/office/drawing/2014/main" val="3341875844"/>
                    </a:ext>
                  </a:extLst>
                </a:gridCol>
                <a:gridCol w="363894">
                  <a:extLst>
                    <a:ext uri="{9D8B030D-6E8A-4147-A177-3AD203B41FA5}">
                      <a16:colId xmlns:a16="http://schemas.microsoft.com/office/drawing/2014/main" val="3872716012"/>
                    </a:ext>
                  </a:extLst>
                </a:gridCol>
                <a:gridCol w="1660849">
                  <a:extLst>
                    <a:ext uri="{9D8B030D-6E8A-4147-A177-3AD203B41FA5}">
                      <a16:colId xmlns:a16="http://schemas.microsoft.com/office/drawing/2014/main" val="2014554027"/>
                    </a:ext>
                  </a:extLst>
                </a:gridCol>
                <a:gridCol w="1847461">
                  <a:extLst>
                    <a:ext uri="{9D8B030D-6E8A-4147-A177-3AD203B41FA5}">
                      <a16:colId xmlns:a16="http://schemas.microsoft.com/office/drawing/2014/main" val="535621752"/>
                    </a:ext>
                  </a:extLst>
                </a:gridCol>
                <a:gridCol w="2655865">
                  <a:extLst>
                    <a:ext uri="{9D8B030D-6E8A-4147-A177-3AD203B41FA5}">
                      <a16:colId xmlns:a16="http://schemas.microsoft.com/office/drawing/2014/main" val="1575664067"/>
                    </a:ext>
                  </a:extLst>
                </a:gridCol>
              </a:tblGrid>
              <a:tr h="558130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posílení trochejské stopy 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„dvojitá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“ 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dominance 1. slabiky: 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přízvuk + délka vokálu 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804043"/>
                  </a:ext>
                </a:extLst>
              </a:tr>
              <a:tr h="55813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1800801"/>
                  </a:ext>
                </a:extLst>
              </a:tr>
              <a:tr h="5581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Ladislav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ˈ</a:t>
                      </a:r>
                      <a:r>
                        <a:rPr lang="cs-CZ" sz="2800" b="0" i="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Lá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.ďa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večeře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ˈ</a:t>
                      </a:r>
                      <a:r>
                        <a:rPr lang="cs-CZ" sz="2800" b="0" i="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vé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.ča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ˈ</a:t>
                      </a:r>
                      <a:r>
                        <a:rPr lang="cs-CZ" sz="2800" b="0" i="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lá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.žo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ˈ</a:t>
                      </a:r>
                      <a:r>
                        <a:rPr lang="cs-CZ" sz="2800" b="0" i="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plá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.žo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0596119"/>
                  </a:ext>
                </a:extLst>
              </a:tr>
              <a:tr h="5581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Jitka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ˈ</a:t>
                      </a:r>
                      <a:r>
                        <a:rPr lang="cs-CZ" sz="2800" b="0" i="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Jí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.ťa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svačina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ˈ</a:t>
                      </a:r>
                      <a:r>
                        <a:rPr lang="cs-CZ" sz="2800" b="0" i="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svá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.ča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2629587"/>
                  </a:ext>
                </a:extLst>
              </a:tr>
              <a:tr h="5581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Petr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ˈ</a:t>
                      </a:r>
                      <a:r>
                        <a:rPr lang="cs-CZ" sz="2800" b="0" i="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Pé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.ťa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drama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ˈdrá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.mo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2809353"/>
                  </a:ext>
                </a:extLst>
              </a:tr>
              <a:tr h="5581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Jiří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ˈ</a:t>
                      </a:r>
                      <a:r>
                        <a:rPr lang="cs-CZ" sz="2800" b="0" i="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Jí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.řa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kočka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ˈ</a:t>
                      </a:r>
                      <a:r>
                        <a:rPr lang="cs-CZ" sz="2800" b="0" i="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kó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.ča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2014249"/>
                  </a:ext>
                </a:extLst>
              </a:tr>
              <a:tr h="5581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Adéla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ˈ</a:t>
                      </a:r>
                      <a:r>
                        <a:rPr lang="cs-CZ" sz="2800" b="0" i="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Á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.ďa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cigareta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ˈ</a:t>
                      </a:r>
                      <a:r>
                        <a:rPr lang="cs-CZ" sz="2800" b="0" i="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cí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.go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7251499"/>
                  </a:ext>
                </a:extLst>
              </a:tr>
              <a:tr h="5581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Monika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ˈ</a:t>
                      </a:r>
                      <a:r>
                        <a:rPr lang="cs-CZ" sz="2800" b="0" i="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Mó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.ňa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tragédie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ˈtrá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.ga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10990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1359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74455"/>
            <a:ext cx="10515600" cy="1325563"/>
          </a:xfrm>
        </p:spPr>
        <p:txBody>
          <a:bodyPr/>
          <a:lstStyle/>
          <a:p>
            <a:r>
              <a:rPr lang="cs-CZ" dirty="0" smtClean="0"/>
              <a:t>Silné vs. slabé slabiky (angličtina)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3863459"/>
              </p:ext>
            </p:extLst>
          </p:nvPr>
        </p:nvGraphicFramePr>
        <p:xfrm>
          <a:off x="877078" y="1664547"/>
          <a:ext cx="10358536" cy="54115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4362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3481632">
                  <a:extLst>
                    <a:ext uri="{9D8B030D-6E8A-4147-A177-3AD203B41FA5}">
                      <a16:colId xmlns:a16="http://schemas.microsoft.com/office/drawing/2014/main" val="2511625875"/>
                    </a:ext>
                  </a:extLst>
                </a:gridCol>
                <a:gridCol w="1717514">
                  <a:extLst>
                    <a:ext uri="{9D8B030D-6E8A-4147-A177-3AD203B41FA5}">
                      <a16:colId xmlns:a16="http://schemas.microsoft.com/office/drawing/2014/main" val="3960036459"/>
                    </a:ext>
                  </a:extLst>
                </a:gridCol>
                <a:gridCol w="1717514">
                  <a:extLst>
                    <a:ext uri="{9D8B030D-6E8A-4147-A177-3AD203B41FA5}">
                      <a16:colId xmlns:a16="http://schemas.microsoft.com/office/drawing/2014/main" val="4273200996"/>
                    </a:ext>
                  </a:extLst>
                </a:gridCol>
                <a:gridCol w="1717514">
                  <a:extLst>
                    <a:ext uri="{9D8B030D-6E8A-4147-A177-3AD203B41FA5}">
                      <a16:colId xmlns:a16="http://schemas.microsoft.com/office/drawing/2014/main" val="604075164"/>
                    </a:ext>
                  </a:extLst>
                </a:gridCol>
              </a:tblGrid>
              <a:tr h="44650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Alabama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u="non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æ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ǝˈ</a:t>
                      </a:r>
                      <a:r>
                        <a:rPr lang="cs-CZ" sz="2800" b="0" i="0" u="none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cs-CZ" sz="2800" b="0" i="0" u="non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æm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ǝ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zvuk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alligator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ˈ</a:t>
                      </a:r>
                      <a:r>
                        <a:rPr lang="cs-CZ" sz="2800" b="0" i="0" u="non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æl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ɪgeɪtǝ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zvuk</a:t>
                      </a:r>
                      <a:endParaRPr lang="cs-CZ" sz="2800" b="0" i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4804043"/>
                  </a:ext>
                </a:extLst>
              </a:tr>
              <a:tr h="4465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ba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přízvuk</a:t>
                      </a: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2902964"/>
                  </a:ext>
                </a:extLst>
              </a:tr>
              <a:tr h="4465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      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plný vokál/diftong</a:t>
                      </a: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2083021"/>
                  </a:ext>
                </a:extLst>
              </a:tr>
              <a:tr h="4465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la       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redukovaný vokál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tor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8748560"/>
                  </a:ext>
                </a:extLst>
              </a:tr>
              <a:tr h="44650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7293104"/>
                  </a:ext>
                </a:extLst>
              </a:tr>
              <a:tr h="446504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liché slabiky jsou </a:t>
                      </a:r>
                      <a:r>
                        <a:rPr lang="cs-CZ" sz="2800" b="1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silné</a:t>
                      </a: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3896335"/>
                  </a:ext>
                </a:extLst>
              </a:tr>
              <a:tr h="50426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 2 trochejské stopy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F          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4272716"/>
                  </a:ext>
                </a:extLst>
              </a:tr>
              <a:tr h="44650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</a:t>
                      </a:r>
                      <a:r>
                        <a:rPr lang="el-GR" sz="2800" b="1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</a:t>
                      </a:r>
                      <a:r>
                        <a:rPr lang="el-GR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</a:t>
                      </a:r>
                      <a:r>
                        <a:rPr lang="el-GR" sz="2800" b="1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</a:t>
                      </a:r>
                      <a:r>
                        <a:rPr lang="el-GR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9438391"/>
                  </a:ext>
                </a:extLst>
              </a:tr>
              <a:tr h="44650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                            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0528754"/>
                  </a:ext>
                </a:extLst>
              </a:tr>
              <a:tr h="446504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9368001"/>
                  </a:ext>
                </a:extLst>
              </a:tr>
            </a:tbl>
          </a:graphicData>
        </a:graphic>
      </p:graphicFrame>
      <p:cxnSp>
        <p:nvCxnSpPr>
          <p:cNvPr id="5" name="Přímá spojnice 4"/>
          <p:cNvCxnSpPr/>
          <p:nvPr/>
        </p:nvCxnSpPr>
        <p:spPr>
          <a:xfrm flipV="1">
            <a:off x="6682351" y="4818910"/>
            <a:ext cx="373224" cy="354562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Přímá spojnice 5"/>
          <p:cNvCxnSpPr/>
          <p:nvPr/>
        </p:nvCxnSpPr>
        <p:spPr>
          <a:xfrm>
            <a:off x="7036914" y="4818910"/>
            <a:ext cx="373225" cy="354562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 flipV="1">
            <a:off x="6344816" y="5542388"/>
            <a:ext cx="206983" cy="177281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>
            <a:off x="6551799" y="5554827"/>
            <a:ext cx="219174" cy="164842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>
            <a:off x="7562366" y="5542388"/>
            <a:ext cx="238026" cy="177281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 flipV="1">
            <a:off x="7343192" y="5542388"/>
            <a:ext cx="219174" cy="177281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89758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74455"/>
            <a:ext cx="10515600" cy="1325563"/>
          </a:xfrm>
        </p:spPr>
        <p:txBody>
          <a:bodyPr/>
          <a:lstStyle/>
          <a:p>
            <a:r>
              <a:rPr lang="cs-CZ" dirty="0" smtClean="0"/>
              <a:t>Trochejská vs. jambická stopa (ruština)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2636511"/>
              </p:ext>
            </p:extLst>
          </p:nvPr>
        </p:nvGraphicFramePr>
        <p:xfrm>
          <a:off x="897622" y="1664547"/>
          <a:ext cx="10305084" cy="47023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78843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3088433">
                  <a:extLst>
                    <a:ext uri="{9D8B030D-6E8A-4147-A177-3AD203B41FA5}">
                      <a16:colId xmlns:a16="http://schemas.microsoft.com/office/drawing/2014/main" val="892731735"/>
                    </a:ext>
                  </a:extLst>
                </a:gridCol>
                <a:gridCol w="2561537">
                  <a:extLst>
                    <a:ext uri="{9D8B030D-6E8A-4147-A177-3AD203B41FA5}">
                      <a16:colId xmlns:a16="http://schemas.microsoft.com/office/drawing/2014/main" val="3692996864"/>
                    </a:ext>
                  </a:extLst>
                </a:gridCol>
                <a:gridCol w="2576271">
                  <a:extLst>
                    <a:ext uri="{9D8B030D-6E8A-4147-A177-3AD203B41FA5}">
                      <a16:colId xmlns:a16="http://schemas.microsoft.com/office/drawing/2014/main" val="885147695"/>
                    </a:ext>
                  </a:extLst>
                </a:gridCol>
              </a:tblGrid>
              <a:tr h="74417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en-US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muka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 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‚</a:t>
                      </a:r>
                      <a:r>
                        <a:rPr lang="en-US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muka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/utrpení‘    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muka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‚mouka‘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804043"/>
                  </a:ext>
                </a:extLst>
              </a:tr>
              <a:tr h="74417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F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F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885966"/>
                  </a:ext>
                </a:extLst>
              </a:tr>
              <a:tr h="74417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</a:t>
                      </a:r>
                      <a:r>
                        <a:rPr lang="el-GR" sz="2800" b="1" i="0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</a:t>
                      </a:r>
                      <a:r>
                        <a:rPr lang="cs-CZ" sz="2800" b="1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 </a:t>
                      </a:r>
                      <a:r>
                        <a:rPr lang="el-GR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</a:t>
                      </a: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</a:t>
                      </a:r>
                      <a:r>
                        <a:rPr lang="cs-CZ" sz="2800" b="0" i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ˈ</a:t>
                      </a:r>
                      <a:r>
                        <a:rPr lang="cs-CZ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mu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k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ǝ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el-GR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</a:t>
                      </a:r>
                      <a:r>
                        <a:rPr lang="el-GR" sz="2800" b="1" i="0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</a:t>
                      </a:r>
                      <a:endParaRPr lang="cs-CZ" sz="2800" b="1" i="0" baseline="0" dirty="0" smtClean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1" i="0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mu    </a:t>
                      </a:r>
                      <a:r>
                        <a:rPr lang="cs-CZ" sz="2800" b="0" i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ˈ</a:t>
                      </a:r>
                      <a:r>
                        <a:rPr lang="cs-CZ" sz="2800" b="0" i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8682849"/>
                  </a:ext>
                </a:extLst>
              </a:tr>
              <a:tr h="74417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trochejská stopa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jambická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stopa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5358787"/>
                  </a:ext>
                </a:extLst>
              </a:tr>
              <a:tr h="74417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8412423"/>
                  </a:ext>
                </a:extLst>
              </a:tr>
              <a:tr h="7441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7836221"/>
                  </a:ext>
                </a:extLst>
              </a:tr>
            </a:tbl>
          </a:graphicData>
        </a:graphic>
      </p:graphicFrame>
      <p:cxnSp>
        <p:nvCxnSpPr>
          <p:cNvPr id="5" name="Přímá spojnice 4"/>
          <p:cNvCxnSpPr/>
          <p:nvPr/>
        </p:nvCxnSpPr>
        <p:spPr>
          <a:xfrm flipV="1">
            <a:off x="1541185" y="2845838"/>
            <a:ext cx="373224" cy="354562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>
            <a:off x="1878891" y="2845838"/>
            <a:ext cx="416440" cy="354562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 flipH="1">
            <a:off x="6643396" y="2845838"/>
            <a:ext cx="354563" cy="354562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6997959" y="2845838"/>
            <a:ext cx="373225" cy="354562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861858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38100">
          <a:headEnd type="none" w="med" len="med"/>
          <a:tailEnd type="none" w="med" len="med"/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525</Words>
  <Application>Microsoft Office PowerPoint</Application>
  <PresentationFormat>Širokoúhlá obrazovka</PresentationFormat>
  <Paragraphs>177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Wingdings</vt:lpstr>
      <vt:lpstr>Motiv Office</vt:lpstr>
      <vt:lpstr>Váha slabiky</vt:lpstr>
      <vt:lpstr>Latina: přízvuk</vt:lpstr>
      <vt:lpstr>Váha slabiky v teorii Onset-Rhyme </vt:lpstr>
      <vt:lpstr>Čeština: hypokoristika</vt:lpstr>
      <vt:lpstr>Templatická morfologie</vt:lpstr>
      <vt:lpstr>Prozodická stopa</vt:lpstr>
      <vt:lpstr>Čeština: expresivní dloužení ve slangu</vt:lpstr>
      <vt:lpstr>Silné vs. slabé slabiky (angličtina)</vt:lpstr>
      <vt:lpstr>Trochejská vs. jambická stopa (ruština)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Morfologická délka</dc:title>
  <dc:creator>Markéta Ziková</dc:creator>
  <cp:lastModifiedBy>Markéta Ziková</cp:lastModifiedBy>
  <cp:revision>874</cp:revision>
  <cp:lastPrinted>2019-11-24T16:53:54Z</cp:lastPrinted>
  <dcterms:created xsi:type="dcterms:W3CDTF">2018-11-27T11:40:05Z</dcterms:created>
  <dcterms:modified xsi:type="dcterms:W3CDTF">2021-01-05T11:49:49Z</dcterms:modified>
</cp:coreProperties>
</file>