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89" r:id="rId5"/>
    <p:sldId id="288" r:id="rId6"/>
    <p:sldId id="290" r:id="rId7"/>
    <p:sldId id="291" r:id="rId8"/>
    <p:sldId id="292" r:id="rId9"/>
    <p:sldId id="260" r:id="rId10"/>
    <p:sldId id="293" r:id="rId11"/>
    <p:sldId id="296" r:id="rId12"/>
    <p:sldId id="261" r:id="rId13"/>
    <p:sldId id="294" r:id="rId14"/>
    <p:sldId id="262" r:id="rId15"/>
    <p:sldId id="297" r:id="rId16"/>
    <p:sldId id="299" r:id="rId17"/>
    <p:sldId id="300" r:id="rId18"/>
    <p:sldId id="263" r:id="rId19"/>
    <p:sldId id="301" r:id="rId20"/>
    <p:sldId id="302" r:id="rId21"/>
    <p:sldId id="264" r:id="rId22"/>
    <p:sldId id="305" r:id="rId23"/>
    <p:sldId id="304" r:id="rId24"/>
    <p:sldId id="275" r:id="rId25"/>
    <p:sldId id="276" r:id="rId26"/>
    <p:sldId id="278" r:id="rId27"/>
    <p:sldId id="277" r:id="rId28"/>
    <p:sldId id="306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embeddedFontLst>
    <p:embeddedFont>
      <p:font typeface="Architects Daughter" panose="020B0604020202020204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76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g48XBDXNAsDqxL/yis8Q9nF7z3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>
        <p:guide orient="horz" pos="1120"/>
        <p:guide orient="horz" pos="1253"/>
        <p:guide orient="horz" pos="715"/>
        <p:guide orient="horz" pos="3861"/>
        <p:guide orient="horz" pos="3944"/>
        <p:guide pos="428"/>
        <p:guide pos="7224"/>
        <p:guide pos="909"/>
        <p:guide pos="3688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oznacit opakovace, zelené složky</a:t>
            </a: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chat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76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Not new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13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7a5a2d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617a5a2d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Rozdat CEFR</a:t>
            </a:r>
            <a:endParaRPr/>
          </a:p>
        </p:txBody>
      </p:sp>
      <p:sp>
        <p:nvSpPr>
          <p:cNvPr id="189" name="Google Shape;189;g617a5a2d8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7a5a2d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617a5a2d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Rozdat CEFR</a:t>
            </a:r>
            <a:endParaRPr/>
          </a:p>
        </p:txBody>
      </p:sp>
      <p:sp>
        <p:nvSpPr>
          <p:cNvPr id="189" name="Google Shape;189;g617a5a2d8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43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38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2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/>
              <a:t>cooperation</a:t>
            </a: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LENKA 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…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a </a:t>
            </a:r>
            <a:r>
              <a:rPr lang="cs-CZ" dirty="0" err="1"/>
              <a:t>path</a:t>
            </a:r>
            <a:r>
              <a:rPr lang="cs-CZ" dirty="0"/>
              <a:t>. </a:t>
            </a:r>
            <a:r>
              <a:rPr lang="cs-CZ" dirty="0" err="1"/>
              <a:t>Imagine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walking</a:t>
            </a:r>
            <a:r>
              <a:rPr lang="cs-CZ" dirty="0"/>
              <a:t> on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.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journey</a:t>
            </a:r>
            <a:r>
              <a:rPr lang="cs-CZ" dirty="0"/>
              <a:t> start and </a:t>
            </a:r>
            <a:r>
              <a:rPr lang="cs-CZ" dirty="0" err="1"/>
              <a:t>how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?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feet</a:t>
            </a:r>
            <a:r>
              <a:rPr lang="cs-CZ" dirty="0"/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malování - složky, pokud by ještě nebyly (sic), najít obrázek, který je charakterizuje jako studenta jazyků</a:t>
            </a:r>
            <a:endParaRPr dirty="0"/>
          </a:p>
        </p:txBody>
      </p:sp>
      <p:sp>
        <p:nvSpPr>
          <p:cNvPr id="227" name="Google Shape;2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372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MARTINA - Do </a:t>
            </a:r>
            <a:r>
              <a:rPr lang="cs-CZ" dirty="0"/>
              <a:t>slov doma, s reflexí</a:t>
            </a:r>
            <a:endParaRPr dirty="0"/>
          </a:p>
        </p:txBody>
      </p:sp>
      <p:sp>
        <p:nvSpPr>
          <p:cNvPr id="236" name="Google Shape;2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03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 dirty="0" smtClean="0"/>
              <a:t>HELSINKI</a:t>
            </a:r>
            <a:endParaRPr dirty="0"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nyní jen poslech a interaction - důležité pro 1. session, ostatní doma</a:t>
            </a: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modules</a:t>
            </a:r>
            <a:r>
              <a:rPr lang="cs-CZ" dirty="0"/>
              <a:t>  are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- </a:t>
            </a:r>
            <a:r>
              <a:rPr lang="cs-CZ" dirty="0" smtClean="0"/>
              <a:t>- </a:t>
            </a:r>
            <a:r>
              <a:rPr lang="cs-CZ" dirty="0"/>
              <a:t>barevné </a:t>
            </a:r>
            <a:r>
              <a:rPr lang="cs-CZ" dirty="0" smtClean="0"/>
              <a:t>kódování -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- rozdat </a:t>
            </a:r>
            <a:endParaRPr dirty="0"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684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modules</a:t>
            </a:r>
            <a:r>
              <a:rPr lang="cs-CZ" dirty="0"/>
              <a:t>  are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- </a:t>
            </a:r>
            <a:r>
              <a:rPr lang="cs-CZ" dirty="0" smtClean="0"/>
              <a:t>- </a:t>
            </a:r>
            <a:r>
              <a:rPr lang="cs-CZ" dirty="0"/>
              <a:t>barevné </a:t>
            </a:r>
            <a:r>
              <a:rPr lang="cs-CZ" dirty="0" smtClean="0"/>
              <a:t>kódování – </a:t>
            </a:r>
            <a:r>
              <a:rPr lang="cs-CZ" dirty="0" err="1" smtClean="0"/>
              <a:t>specify</a:t>
            </a:r>
            <a:r>
              <a:rPr lang="cs-CZ" dirty="0" smtClean="0"/>
              <a:t>,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- rozdat </a:t>
            </a:r>
            <a:endParaRPr dirty="0"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079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e32c5d01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g7e32c5d01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is the purpose of these course components?  - groups discuss, opakovači monitorují</a:t>
            </a:r>
            <a:endParaRPr/>
          </a:p>
        </p:txBody>
      </p:sp>
      <p:sp>
        <p:nvSpPr>
          <p:cNvPr id="372" name="Google Shape;372;g7e32c5d01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these components all support metacognition, reflection and learning about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e32c5d0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g7e32c5d0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but there is much more included in the course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7e32c5d01c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e32c5d0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g7e32c5d0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but there is much more included in the course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7e32c5d01c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199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ve skupinách podle potřeb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be in charge = setting the goals, taking the responsibility for decision making, accepting the consequences of one´s decisions, adjusting learning to one´s abilities and needs, instant self-reflection and monitoring one´s progress, self assessment…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you are not alone in autonomous learning – there is a FRAMEWORK for your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independent learning (requirements and limits given by faculties, peers, major subjects, labour market…)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TODAY - quite traditional, frontal today but the rest of the term will be very different from usual classes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Mindset – you decide where you are going to go and how you are going to travel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 only way to learn successfully in the long term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Process of discovery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Freedom from being told what to do and freedom to do what you think is best for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about learning English only – learning in general and self development will be influenced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One is in control of his / her life, learning, direction…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SILL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the only authority, facilitator, partner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Tourguide – can help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Partner, expert on his / her own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 b="1" i="1">
                <a:latin typeface="Times New Roman"/>
                <a:ea typeface="Times New Roman"/>
                <a:cs typeface="Times New Roman"/>
                <a:sym typeface="Times New Roman"/>
              </a:rPr>
              <a:t>To have the instruments and tools, different perspective – the session today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learning situation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teacher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student is different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9" name="Google Shape;43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be in charge = setting the goals, taking the responsibility for decision making, accepting the consequences of one´s decisions, adjusting learning to one´s abilities and needs, instant self-reflection and monitoring one´s progress, self assessment…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you are not alone in autonomous learning – there is a FRAMEWORK for your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independent learning (requirements and limits given by faculties, peers, major subjects, labour market…)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TODAY - quite traditional, frontal today but the rest of the term will be very different from usual classes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Mindset – you decide where you are going to go and how you are going to travel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 only way to learn successfully in the long term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Process of discovery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Freedom from being told what to do and freedom to do what you think is best for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about learning English only – learning in general and self development will be influenced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One is in control of his / her life, learning, direction…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SILL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the only authority, facilitator, partner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Tourguide – can help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Partner, expert on his / her own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 b="1" i="1">
                <a:latin typeface="Times New Roman"/>
                <a:ea typeface="Times New Roman"/>
                <a:cs typeface="Times New Roman"/>
                <a:sym typeface="Times New Roman"/>
              </a:rPr>
              <a:t>To have the instruments and tools, different perspective – the session today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learning situation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teacher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student is different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MARTINA</a:t>
            </a: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Checklist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Q and</a:t>
            </a:r>
            <a:r>
              <a:rPr lang="cs-CZ" baseline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9" name="Google Shape;4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8" name="Google Shape;48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Rules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structure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, framework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45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Process,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horizons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05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Metacognition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learning about learning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63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Freedom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community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88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Autonomy learners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MARTINA</a:t>
            </a: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50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ext without heading">
  <p:cSld name="Content and text without headin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2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3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5" name="Google Shape;11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4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  <a:defRPr/>
            </a:lvl1pPr>
            <a:lvl2pPr marL="914400" lvl="1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1500"/>
              <a:buFont typeface="Noto Sans Symbols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2"/>
          </p:nvPr>
        </p:nvSpPr>
        <p:spPr>
          <a:xfrm>
            <a:off x="679451" y="2915729"/>
            <a:ext cx="5165709" cy="321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3"/>
          </p:nvPr>
        </p:nvSpPr>
        <p:spPr>
          <a:xfrm>
            <a:off x="6297493" y="2019301"/>
            <a:ext cx="5170609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4"/>
          </p:nvPr>
        </p:nvSpPr>
        <p:spPr>
          <a:xfrm>
            <a:off x="6297285" y="2938735"/>
            <a:ext cx="5170817" cy="31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0" name="Google Shape;5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UqAEUhfMowke5h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5HFv6KKPySSEEC9K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MyTjrenVR5rvfJzZ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nglishautonomously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forms.gle/MyTjrenVR5rvfJzZ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v.muni.cz/en/english-autonomousl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acebook.com/englishautonomously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>
            <a:spLocks noGrp="1"/>
          </p:cNvSpPr>
          <p:nvPr>
            <p:ph type="title"/>
          </p:nvPr>
        </p:nvSpPr>
        <p:spPr>
          <a:xfrm>
            <a:off x="371475" y="2041994"/>
            <a:ext cx="11361600" cy="11715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5400" dirty="0">
                <a:latin typeface="Verdana"/>
                <a:ea typeface="Verdana"/>
                <a:cs typeface="Verdana"/>
                <a:sym typeface="Verdana"/>
              </a:rPr>
              <a:t>English </a:t>
            </a:r>
            <a: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  <a:t>Autonomously</a:t>
            </a:r>
            <a:b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  <a:t> - online </a:t>
            </a:r>
            <a:r>
              <a:rPr lang="cs-CZ" sz="5400" dirty="0" err="1" smtClean="0">
                <a:latin typeface="Verdana"/>
                <a:ea typeface="Verdana"/>
                <a:cs typeface="Verdana"/>
                <a:sym typeface="Verdana"/>
              </a:rPr>
              <a:t>version</a:t>
            </a:r>
            <a:endParaRPr sz="5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"/>
          <p:cNvSpPr txBox="1">
            <a:spLocks noGrp="1"/>
          </p:cNvSpPr>
          <p:nvPr>
            <p:ph type="subTitle" idx="1"/>
          </p:nvPr>
        </p:nvSpPr>
        <p:spPr>
          <a:xfrm>
            <a:off x="84835" y="4763899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b="1" dirty="0">
                <a:latin typeface="Verdana"/>
                <a:ea typeface="Verdana"/>
                <a:cs typeface="Verdana"/>
                <a:sym typeface="Verdana"/>
              </a:rPr>
              <a:t>Martina Šindelářová Skupeňová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lang="cs-CZ" sz="2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Autumn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2020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135" name="Google Shape;135;p1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2"/>
          </p:nvPr>
        </p:nvSpPr>
        <p:spPr>
          <a:xfrm>
            <a:off x="926275" y="1591294"/>
            <a:ext cx="4918876" cy="4534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/>
              <a:t>?</a:t>
            </a:r>
            <a:endParaRPr sz="800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3"/>
          </p:nvPr>
        </p:nvSpPr>
        <p:spPr>
          <a:xfrm>
            <a:off x="6158753" y="4704026"/>
            <a:ext cx="5475627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Why</a:t>
            </a:r>
            <a:r>
              <a:rPr lang="cs-CZ" b="0" dirty="0"/>
              <a:t> are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here</a:t>
            </a:r>
            <a:r>
              <a:rPr lang="cs-CZ" b="0" dirty="0"/>
              <a:t>? </a:t>
            </a:r>
            <a:br>
              <a:rPr lang="cs-CZ" b="0" dirty="0"/>
            </a:b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/>
              <a:t>How do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picture</a:t>
            </a:r>
            <a:r>
              <a:rPr lang="cs-CZ" b="0" dirty="0"/>
              <a:t> </a:t>
            </a:r>
            <a:r>
              <a:rPr lang="cs-CZ" dirty="0"/>
              <a:t>autonomous </a:t>
            </a:r>
            <a:r>
              <a:rPr lang="cs-CZ" dirty="0" smtClean="0"/>
              <a:t>learner?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/>
            <a:r>
              <a:rPr lang="cs-CZ" u="sng" dirty="0">
                <a:solidFill>
                  <a:schemeClr val="hlink"/>
                </a:solidFill>
              </a:rPr>
              <a:t>https://padlet.com/marta_skupka/EA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 dirty="0">
                <a:latin typeface="Verdana"/>
                <a:ea typeface="Verdana"/>
                <a:cs typeface="Verdana"/>
                <a:sym typeface="Verdana"/>
              </a:rPr>
              <a:t>autonomous </a:t>
            </a:r>
            <a:r>
              <a:rPr lang="cs-CZ" sz="2879" dirty="0" smtClean="0">
                <a:latin typeface="Verdana"/>
                <a:ea typeface="Verdana"/>
                <a:cs typeface="Verdana"/>
                <a:sym typeface="Verdana"/>
              </a:rPr>
              <a:t>learner</a:t>
            </a:r>
            <a:endParaRPr sz="2879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540000" y="128440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228600" indent="0"/>
            <a:r>
              <a:rPr lang="en-US" dirty="0"/>
              <a:t>According to Philip C. </a:t>
            </a:r>
            <a:r>
              <a:rPr lang="en-US" dirty="0" smtClean="0"/>
              <a:t>Candy,</a:t>
            </a:r>
            <a:r>
              <a:rPr lang="en-US" dirty="0"/>
              <a:t> there are over 100 </a:t>
            </a:r>
            <a:r>
              <a:rPr lang="en-US" dirty="0" smtClean="0"/>
              <a:t>competencies</a:t>
            </a:r>
            <a:r>
              <a:rPr lang="cs-CZ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err="1" smtClean="0"/>
              <a:t>autonom</a:t>
            </a:r>
            <a:r>
              <a:rPr lang="cs-CZ" dirty="0" err="1" smtClean="0"/>
              <a:t>ous</a:t>
            </a:r>
            <a:r>
              <a:rPr lang="cs-CZ" dirty="0" smtClean="0"/>
              <a:t> learners, they are </a:t>
            </a:r>
            <a:r>
              <a:rPr lang="cs-CZ" dirty="0" err="1" smtClean="0"/>
              <a:t>e.g</a:t>
            </a:r>
            <a:r>
              <a:rPr lang="cs-CZ" dirty="0" smtClean="0"/>
              <a:t>.: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smtClean="0"/>
              <a:t>m</a:t>
            </a:r>
            <a:r>
              <a:rPr lang="en-US" dirty="0" err="1"/>
              <a:t>ethodical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reflective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motivated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flexible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US" dirty="0" err="1"/>
              <a:t>esponsible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creative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knowledgeable about/skilled in learning</a:t>
            </a:r>
          </a:p>
          <a:p>
            <a:pPr marL="228600" indent="0"/>
            <a:endParaRPr lang="cs-CZ" dirty="0" smtClean="0"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81" y="2728798"/>
            <a:ext cx="4233838" cy="28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autonomous learning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907472" y="183749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dirty="0"/>
              <a:t>„Autonomy is the ability to take charge of one's own learning.“ (Holec, 1981)</a:t>
            </a:r>
            <a:endParaRPr dirty="0"/>
          </a:p>
          <a:p>
            <a:pPr marL="0" lvl="0" indent="0" algn="ctr"/>
            <a:endParaRPr lang="cs-CZ" dirty="0" smtClean="0"/>
          </a:p>
          <a:p>
            <a:pPr marL="0" lvl="0" indent="0" algn="ctr"/>
            <a:r>
              <a:rPr lang="en-US" dirty="0" smtClean="0"/>
              <a:t>"</a:t>
            </a:r>
            <a:r>
              <a:rPr lang="en-US" dirty="0"/>
              <a:t>Autonomy is essentially a matter of the learner's psychological relation to the process and content of learning." </a:t>
            </a:r>
            <a:r>
              <a:rPr lang="cs-CZ" dirty="0" smtClean="0"/>
              <a:t>(Little, 1991)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903"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pic>
        <p:nvPicPr>
          <p:cNvPr id="3074" name="Picture 2" descr="https://upload.wikimedia.org/wikipedia/commons/thumb/b/b5/Scholar_with_His_Books_by_Gerbrand_van_den_Eeckhout.jpeg/220px-Scholar_with_His_Books_by_Gerbrand_van_den_Eeckhou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2" y="2436018"/>
            <a:ext cx="2377685" cy="31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autonomous learning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907472" y="183749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dirty="0" smtClean="0"/>
              <a:t>What have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learnt</a:t>
            </a:r>
            <a:r>
              <a:rPr lang="cs-CZ" dirty="0" smtClean="0"/>
              <a:t> </a:t>
            </a:r>
            <a:r>
              <a:rPr lang="cs-CZ" dirty="0" err="1" smtClean="0"/>
              <a:t>recently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learn</a:t>
            </a:r>
            <a:r>
              <a:rPr lang="cs-CZ" dirty="0" smtClean="0"/>
              <a:t> it in an autonomous </a:t>
            </a:r>
            <a:r>
              <a:rPr lang="cs-CZ" dirty="0" err="1" smtClean="0"/>
              <a:t>way</a:t>
            </a:r>
            <a:r>
              <a:rPr lang="cs-CZ" dirty="0" smtClean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lang="cs-CZ" sz="2903" dirty="0"/>
          </a:p>
          <a:p>
            <a:pPr marL="0" lvl="0" indent="0"/>
            <a:r>
              <a:rPr lang="cs-CZ" sz="2903" dirty="0">
                <a:hlinkClick r:id="rId3"/>
              </a:rPr>
              <a:t>https://</a:t>
            </a:r>
            <a:r>
              <a:rPr lang="cs-CZ" sz="2903" dirty="0" smtClean="0">
                <a:hlinkClick r:id="rId3"/>
              </a:rPr>
              <a:t>forms.gle/eUqAEUhfMowke5hTA</a:t>
            </a:r>
            <a:endParaRPr lang="cs-CZ" sz="2903" dirty="0" smtClean="0"/>
          </a:p>
          <a:p>
            <a:pPr marL="0" lvl="0" indent="0"/>
            <a:endParaRPr sz="2903"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a5a2d82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personalized learning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617a5a2d82_0_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3" name="Google Shape;193;g617a5a2d82_0_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  <p:pic>
        <p:nvPicPr>
          <p:cNvPr id="194" name="Google Shape;194;g617a5a2d8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00" y="1838900"/>
            <a:ext cx="7852500" cy="43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Exam | Hand completing a multiple choice exam. | Alberto G.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1665288"/>
            <a:ext cx="7563600" cy="48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a5a2d82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roles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617a5a2d82_0_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Think of your previous language classes, what were the roles of the teacher and the students?</a:t>
            </a:r>
          </a:p>
          <a:p>
            <a:pPr marL="0" lvl="0" indent="0">
              <a:buNone/>
            </a:pPr>
            <a:endParaRPr lang="cs-CZ" u="sng" dirty="0" smtClean="0">
              <a:hlinkClick r:id="rId3"/>
            </a:endParaRPr>
          </a:p>
          <a:p>
            <a:pPr marL="0" lvl="0" indent="0">
              <a:buNone/>
            </a:pP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forms.gle/5HFv6KKPySSEEC9K8</a:t>
            </a:r>
            <a:endParaRPr lang="cs-CZ" dirty="0" smtClean="0"/>
          </a:p>
        </p:txBody>
      </p:sp>
      <p:sp>
        <p:nvSpPr>
          <p:cNvPr id="193" name="Google Shape;193;g617a5a2d82_0_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72" y="2911776"/>
            <a:ext cx="3310128" cy="3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course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core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values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563601" y="1707502"/>
            <a:ext cx="79440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/>
              <a:t>students are in charge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indent="-406400">
              <a:buFont typeface="Arial"/>
              <a:buChar char="•"/>
            </a:pPr>
            <a:r>
              <a:rPr lang="en-US" dirty="0"/>
              <a:t>students and teachers learn from each </a:t>
            </a:r>
            <a:r>
              <a:rPr lang="en-US" dirty="0" smtClean="0"/>
              <a:t>other</a:t>
            </a:r>
            <a:endParaRPr lang="cs-CZ" dirty="0" smtClean="0"/>
          </a:p>
          <a:p>
            <a:pPr indent="-406400">
              <a:buFont typeface="Arial"/>
              <a:buChar char="•"/>
            </a:pPr>
            <a:endParaRPr lang="en-US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 smtClean="0"/>
              <a:t>learning </a:t>
            </a:r>
            <a:r>
              <a:rPr lang="cs-CZ" dirty="0"/>
              <a:t>about learning is </a:t>
            </a:r>
            <a:r>
              <a:rPr lang="cs-CZ" dirty="0" err="1"/>
              <a:t>important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smtClean="0"/>
              <a:t>English </a:t>
            </a:r>
            <a:r>
              <a:rPr lang="cs-CZ" dirty="0"/>
              <a:t>is a </a:t>
            </a:r>
            <a:r>
              <a:rPr lang="cs-CZ" dirty="0" err="1"/>
              <a:t>tool</a:t>
            </a:r>
            <a:r>
              <a:rPr lang="cs-CZ" dirty="0"/>
              <a:t> and </a:t>
            </a:r>
            <a:r>
              <a:rPr lang="cs-CZ" dirty="0" err="1"/>
              <a:t>means</a:t>
            </a:r>
            <a:r>
              <a:rPr lang="cs-CZ" dirty="0"/>
              <a:t> of </a:t>
            </a:r>
            <a:r>
              <a:rPr lang="cs-CZ" dirty="0" err="1"/>
              <a:t>communication</a:t>
            </a:r>
            <a:endParaRPr dirty="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500" y="1878650"/>
            <a:ext cx="2980974" cy="3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/>
          <p:nvPr/>
        </p:nvSpPr>
        <p:spPr>
          <a:xfrm>
            <a:off x="5904886" y="6354000"/>
            <a:ext cx="57198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retrieved from: https://connect4education.com/helping-students-evaluate-online-resources/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3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metacognition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1027472" y="1707488"/>
            <a:ext cx="79440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  <a:p>
            <a:pPr marL="0" lvl="0" indent="0"/>
            <a:r>
              <a:rPr lang="en-US" dirty="0"/>
              <a:t>Autonomy is drawing together </a:t>
            </a:r>
            <a:r>
              <a:rPr lang="cs-CZ" dirty="0"/>
              <a:t>t</a:t>
            </a:r>
            <a:r>
              <a:rPr lang="en-US" dirty="0"/>
              <a:t>he threads of self-assessment, goal-setting and reflection...“</a:t>
            </a:r>
            <a:endParaRPr lang="cs-CZ" dirty="0"/>
          </a:p>
          <a:p>
            <a:pPr marL="0" lvl="0" indent="0"/>
            <a:r>
              <a:rPr lang="en-US" dirty="0"/>
              <a:t> (Little, 1991)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 smtClean="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grpSp>
        <p:nvGrpSpPr>
          <p:cNvPr id="9" name="Google Shape;362;p20"/>
          <p:cNvGrpSpPr/>
          <p:nvPr/>
        </p:nvGrpSpPr>
        <p:grpSpPr>
          <a:xfrm>
            <a:off x="7013251" y="2726670"/>
            <a:ext cx="4215625" cy="3978930"/>
            <a:chOff x="940187" y="51011"/>
            <a:chExt cx="4215625" cy="3978930"/>
          </a:xfrm>
        </p:grpSpPr>
        <p:sp>
          <p:nvSpPr>
            <p:cNvPr id="10" name="Google Shape;363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4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365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6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367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8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0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reflection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4294967295"/>
          </p:nvPr>
        </p:nvSpPr>
        <p:spPr>
          <a:xfrm>
            <a:off x="695325" y="1644897"/>
            <a:ext cx="10062322" cy="231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Where are you? </a:t>
            </a:r>
            <a:br>
              <a:rPr lang="en-US" dirty="0"/>
            </a:b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625" y="3506619"/>
            <a:ext cx="6279475" cy="2948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1"/>
          <p:cNvCxnSpPr/>
          <p:nvPr/>
        </p:nvCxnSpPr>
        <p:spPr>
          <a:xfrm>
            <a:off x="10165976" y="2767880"/>
            <a:ext cx="309283" cy="2277980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11"/>
          <p:cNvCxnSpPr/>
          <p:nvPr/>
        </p:nvCxnSpPr>
        <p:spPr>
          <a:xfrm flipH="1">
            <a:off x="7234519" y="2767880"/>
            <a:ext cx="510987" cy="1535179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31" name="Google Shape;231;p48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language learning history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8"/>
          <p:cNvSpPr txBox="1">
            <a:spLocks noGrp="1"/>
          </p:cNvSpPr>
          <p:nvPr>
            <p:ph type="body" idx="4294967295"/>
          </p:nvPr>
        </p:nvSpPr>
        <p:spPr>
          <a:xfrm>
            <a:off x="1009373" y="3149559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 dirty="0"/>
              <a:t>What have </a:t>
            </a:r>
            <a:r>
              <a:rPr lang="cs-CZ" sz="2400" b="0" dirty="0" err="1"/>
              <a:t>you</a:t>
            </a:r>
            <a:r>
              <a:rPr lang="cs-CZ" sz="2400" b="0" dirty="0"/>
              <a:t> </a:t>
            </a:r>
            <a:r>
              <a:rPr lang="cs-CZ" sz="2400" b="0" dirty="0" err="1"/>
              <a:t>already</a:t>
            </a:r>
            <a:r>
              <a:rPr lang="cs-CZ" sz="2400" b="0" dirty="0"/>
              <a:t> </a:t>
            </a:r>
            <a:r>
              <a:rPr lang="cs-CZ" sz="2400" b="0" dirty="0" err="1"/>
              <a:t>experienced</a:t>
            </a:r>
            <a:r>
              <a:rPr lang="cs-CZ" sz="2400" b="0" dirty="0" smtClean="0"/>
              <a:t>?</a:t>
            </a:r>
          </a:p>
          <a:p>
            <a:pPr marL="0" indent="0"/>
            <a:endParaRPr lang="cs-CZ" sz="2400" u="sng" dirty="0" smtClean="0">
              <a:solidFill>
                <a:schemeClr val="hlink"/>
              </a:solidFill>
            </a:endParaRPr>
          </a:p>
          <a:p>
            <a:pPr marL="0" indent="0"/>
            <a:r>
              <a:rPr lang="cs-CZ" sz="2400" u="sng" dirty="0" smtClean="0">
                <a:solidFill>
                  <a:schemeClr val="hlink"/>
                </a:solidFill>
              </a:rPr>
              <a:t>https</a:t>
            </a:r>
            <a:r>
              <a:rPr lang="cs-CZ" sz="2400" u="sng" dirty="0">
                <a:solidFill>
                  <a:schemeClr val="hlink"/>
                </a:solidFill>
              </a:rPr>
              <a:t>://padlet.com/marta_skupka/EA</a:t>
            </a:r>
            <a:endParaRPr lang="cs-CZ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 dirty="0" smtClean="0"/>
              <a:t> </a:t>
            </a:r>
            <a:r>
              <a:rPr lang="cs-CZ" sz="2400" b="0" dirty="0"/>
              <a:t/>
            </a:r>
            <a:br>
              <a:rPr lang="cs-CZ" sz="2400" b="0" dirty="0"/>
            </a:b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33" name="Google Shape;233;p48"/>
          <p:cNvSpPr/>
          <p:nvPr/>
        </p:nvSpPr>
        <p:spPr>
          <a:xfrm>
            <a:off x="6527053" y="2468550"/>
            <a:ext cx="4500583" cy="33842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endParaRPr lang="cs-CZ" dirty="0" smtClean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 dirty="0" smtClean="0"/>
              <a:t>Autonomous </a:t>
            </a:r>
            <a:r>
              <a:rPr lang="cs-CZ" dirty="0"/>
              <a:t>learning </a:t>
            </a:r>
            <a:r>
              <a:rPr lang="cs-CZ" dirty="0" smtClean="0"/>
              <a:t>– </a:t>
            </a:r>
            <a:r>
              <a:rPr lang="cs-CZ" dirty="0" err="1"/>
              <a:t>mapping</a:t>
            </a:r>
            <a:r>
              <a:rPr lang="cs-CZ" dirty="0"/>
              <a:t> the </a:t>
            </a:r>
            <a:r>
              <a:rPr lang="cs-CZ" dirty="0" err="1"/>
              <a:t>terrain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endParaRPr lang="cs-CZ" dirty="0" smtClean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 dirty="0" smtClean="0"/>
              <a:t>English </a:t>
            </a:r>
            <a:r>
              <a:rPr lang="cs-CZ" dirty="0" err="1"/>
              <a:t>autonomously</a:t>
            </a:r>
            <a:r>
              <a:rPr lang="cs-CZ" dirty="0"/>
              <a:t> – </a:t>
            </a:r>
            <a:r>
              <a:rPr lang="cs-CZ" dirty="0" err="1"/>
              <a:t>describing</a:t>
            </a:r>
            <a:r>
              <a:rPr lang="cs-CZ" dirty="0"/>
              <a:t> the course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500" y="1804125"/>
            <a:ext cx="28575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1;p9"/>
          <p:cNvSpPr txBox="1">
            <a:spLocks/>
          </p:cNvSpPr>
          <p:nvPr/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4572000">
              <a:lnSpc>
                <a:spcPct val="100000"/>
              </a:lnSpc>
            </a:pP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</a:p>
          <a:p>
            <a:pPr marL="4572000">
              <a:lnSpc>
                <a:spcPct val="100000"/>
              </a:lnSpc>
            </a:pP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irst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session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outline</a:t>
            </a:r>
            <a:endParaRPr lang="cs-CZ" sz="2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0">
              <a:lnSpc>
                <a:spcPct val="100000"/>
              </a:lnSpc>
            </a:pPr>
            <a:endParaRPr lang="cs-CZ" sz="26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40" name="Google Shape;240;p49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</a:t>
            </a: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nguage </a:t>
            </a: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learning history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49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3">
            <a:alphaModFix/>
          </a:blip>
          <a:srcRect l="20846" t="16658" r="21170" b="12174"/>
          <a:stretch/>
        </p:blipFill>
        <p:spPr>
          <a:xfrm rot="-5400000">
            <a:off x="1273870" y="1925782"/>
            <a:ext cx="4651448" cy="39529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49" descr="https://lh4.googleusercontent.com/S_3AABSxyzmPCFkFowHdsEFe8OQS_Tq0xThUOLaGtOlVUVxFpy35YrhYuwdpJUASX7fF_IMT4iYgPcd1i-3oY3dUfjVkmsWLC55SI9g2jkHHliu3tBo_RKEpUixaNUH-2oEpxps"/>
          <p:cNvPicPr preferRelativeResize="0"/>
          <p:nvPr/>
        </p:nvPicPr>
        <p:blipFill rotWithShape="1">
          <a:blip r:embed="rId4">
            <a:alphaModFix/>
          </a:blip>
          <a:srcRect l="20940" t="8657" r="20641" b="8583"/>
          <a:stretch/>
        </p:blipFill>
        <p:spPr>
          <a:xfrm>
            <a:off x="7047187" y="2112578"/>
            <a:ext cx="3488110" cy="41154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336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3075695" y="6507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self-assessment tools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19" y="1582644"/>
            <a:ext cx="6110265" cy="432890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272;p51"/>
          <p:cNvPicPr preferRelativeResize="0"/>
          <p:nvPr/>
        </p:nvPicPr>
        <p:blipFill rotWithShape="1">
          <a:blip r:embed="rId4">
            <a:alphaModFix/>
          </a:blip>
          <a:srcRect t="12490"/>
          <a:stretch/>
        </p:blipFill>
        <p:spPr>
          <a:xfrm>
            <a:off x="6311899" y="1989138"/>
            <a:ext cx="4573515" cy="4652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l="24676" r="27677"/>
          <a:stretch/>
        </p:blipFill>
        <p:spPr>
          <a:xfrm>
            <a:off x="1209601" y="2161125"/>
            <a:ext cx="3159500" cy="32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2" y="1912557"/>
            <a:ext cx="3331940" cy="44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l="24676" r="27677"/>
          <a:stretch/>
        </p:blipFill>
        <p:spPr>
          <a:xfrm>
            <a:off x="1209601" y="1781503"/>
            <a:ext cx="3709240" cy="3673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5854699" y="1989138"/>
            <a:ext cx="5481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Which </a:t>
            </a:r>
            <a:r>
              <a:rPr lang="cs-CZ" sz="2400" dirty="0" err="1" smtClean="0"/>
              <a:t>skill</a:t>
            </a:r>
            <a:r>
              <a:rPr lang="cs-CZ" sz="2400" dirty="0" smtClean="0"/>
              <a:t> do </a:t>
            </a:r>
            <a:r>
              <a:rPr lang="cs-CZ" sz="2400" dirty="0" err="1" smtClean="0"/>
              <a:t>you</a:t>
            </a:r>
            <a:r>
              <a:rPr lang="cs-CZ" sz="2400" dirty="0" smtClean="0"/>
              <a:t> need to </a:t>
            </a:r>
            <a:r>
              <a:rPr lang="cs-CZ" sz="2400" dirty="0" err="1" smtClean="0"/>
              <a:t>develop</a:t>
            </a:r>
            <a:r>
              <a:rPr lang="cs-CZ" sz="2400" dirty="0" smtClean="0"/>
              <a:t> most?</a:t>
            </a:r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forms.gle/MyTjrenVR5rvfJzZ9</a:t>
            </a: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37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e32c5d01c_0_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metacognition and course structure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g7e32c5d01c_0_17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300" cy="4110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 dirty="0" err="1" smtClean="0"/>
              <a:t>introductory</a:t>
            </a:r>
            <a:r>
              <a:rPr lang="cs-CZ" sz="2903" dirty="0" smtClean="0"/>
              <a:t> </a:t>
            </a:r>
            <a:r>
              <a:rPr lang="cs-CZ" sz="2903" dirty="0"/>
              <a:t>sessions</a:t>
            </a:r>
            <a:endParaRPr sz="2903" dirty="0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 dirty="0" err="1"/>
              <a:t>s</a:t>
            </a:r>
            <a:r>
              <a:rPr lang="cs-CZ" sz="2903" dirty="0" err="1" smtClean="0"/>
              <a:t>elf-assesment</a:t>
            </a:r>
            <a:endParaRPr lang="cs-CZ" sz="2903" dirty="0" smtClean="0"/>
          </a:p>
          <a:p>
            <a:pPr indent="-412940">
              <a:buSzPts val="2903"/>
              <a:buFont typeface="Arial"/>
              <a:buChar char="-"/>
            </a:pPr>
            <a:r>
              <a:rPr lang="cs-CZ" sz="2903" dirty="0" err="1"/>
              <a:t>preparing</a:t>
            </a:r>
            <a:r>
              <a:rPr lang="cs-CZ" sz="2903" dirty="0"/>
              <a:t> a </a:t>
            </a:r>
            <a:r>
              <a:rPr lang="cs-CZ" sz="2903" dirty="0" smtClean="0"/>
              <a:t>study </a:t>
            </a:r>
            <a:r>
              <a:rPr lang="cs-CZ" sz="2903" dirty="0" err="1"/>
              <a:t>agreement</a:t>
            </a:r>
            <a:endParaRPr lang="cs-CZ" sz="2903" dirty="0"/>
          </a:p>
          <a:p>
            <a:pPr indent="-412940">
              <a:buSzPts val="2903"/>
              <a:buFont typeface="Arial"/>
              <a:buChar char="-"/>
            </a:pPr>
            <a:r>
              <a:rPr lang="cs-CZ" sz="2903" dirty="0" err="1" smtClean="0"/>
              <a:t>individual</a:t>
            </a:r>
            <a:r>
              <a:rPr lang="cs-CZ" sz="2903" dirty="0" smtClean="0"/>
              <a:t> counselling sessions</a:t>
            </a:r>
          </a:p>
          <a:p>
            <a:pPr indent="-412940">
              <a:buSzPts val="2903"/>
              <a:buFont typeface="Arial"/>
              <a:buChar char="-"/>
            </a:pPr>
            <a:r>
              <a:rPr lang="en-US" sz="2903" dirty="0" smtClean="0"/>
              <a:t>a </a:t>
            </a:r>
            <a:r>
              <a:rPr lang="en-US" sz="2903" dirty="0"/>
              <a:t>log / learning diary</a:t>
            </a:r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dirty="0"/>
          </a:p>
        </p:txBody>
      </p:sp>
      <p:sp>
        <p:nvSpPr>
          <p:cNvPr id="377" name="Google Shape;377;g7e32c5d01c_0_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378" name="Google Shape;378;g7e32c5d01c_0_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grpSp>
        <p:nvGrpSpPr>
          <p:cNvPr id="379" name="Google Shape;379;g7e32c5d01c_0_17"/>
          <p:cNvGrpSpPr/>
          <p:nvPr/>
        </p:nvGrpSpPr>
        <p:grpSpPr>
          <a:xfrm>
            <a:off x="666000" y="1956172"/>
            <a:ext cx="4215653" cy="3978958"/>
            <a:chOff x="940187" y="51011"/>
            <a:chExt cx="4215653" cy="3978958"/>
          </a:xfrm>
        </p:grpSpPr>
        <p:sp>
          <p:nvSpPr>
            <p:cNvPr id="380" name="Google Shape;380;g7e32c5d01c_0_17"/>
            <p:cNvSpPr/>
            <p:nvPr/>
          </p:nvSpPr>
          <p:spPr>
            <a:xfrm>
              <a:off x="1823713" y="51011"/>
              <a:ext cx="2448600" cy="2448600"/>
            </a:xfrm>
            <a:prstGeom prst="ellipse">
              <a:avLst/>
            </a:prstGeom>
            <a:solidFill>
              <a:srgbClr val="FFD966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7e32c5d01c_0_17"/>
            <p:cNvSpPr txBox="1"/>
            <p:nvPr/>
          </p:nvSpPr>
          <p:spPr>
            <a:xfrm>
              <a:off x="2150190" y="479512"/>
              <a:ext cx="1795500" cy="11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2" name="Google Shape;382;g7e32c5d01c_0_17"/>
            <p:cNvSpPr/>
            <p:nvPr/>
          </p:nvSpPr>
          <p:spPr>
            <a:xfrm>
              <a:off x="2707240" y="1581369"/>
              <a:ext cx="2448600" cy="2448600"/>
            </a:xfrm>
            <a:prstGeom prst="ellipse">
              <a:avLst/>
            </a:prstGeom>
            <a:solidFill>
              <a:srgbClr val="5AC8AF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7e32c5d01c_0_17"/>
            <p:cNvSpPr txBox="1"/>
            <p:nvPr/>
          </p:nvSpPr>
          <p:spPr>
            <a:xfrm>
              <a:off x="3456095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4" name="Google Shape;384;g7e32c5d01c_0_17"/>
            <p:cNvSpPr/>
            <p:nvPr/>
          </p:nvSpPr>
          <p:spPr>
            <a:xfrm>
              <a:off x="940187" y="1581369"/>
              <a:ext cx="2448600" cy="2448600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7e32c5d01c_0_17"/>
            <p:cNvSpPr txBox="1"/>
            <p:nvPr/>
          </p:nvSpPr>
          <p:spPr>
            <a:xfrm>
              <a:off x="1170761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666000" y="95967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basic </a:t>
            </a: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7"/>
          <p:cNvSpPr txBox="1">
            <a:spLocks noGrp="1"/>
          </p:cNvSpPr>
          <p:nvPr>
            <p:ph type="body" idx="3"/>
          </p:nvPr>
        </p:nvSpPr>
        <p:spPr>
          <a:xfrm>
            <a:off x="5854507" y="4939022"/>
            <a:ext cx="3985472" cy="55290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None/>
            </a:pP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l</a:t>
            </a: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og / </a:t>
            </a:r>
            <a:r>
              <a:rPr lang="cs-CZ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learning </a:t>
            </a: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journal</a:t>
            </a:r>
            <a:endParaRPr dirty="0"/>
          </a:p>
        </p:txBody>
      </p:sp>
      <p:sp>
        <p:nvSpPr>
          <p:cNvPr id="393" name="Google Shape;393;p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395" name="Google Shape;395;p17" descr="intro.jpg"/>
          <p:cNvPicPr preferRelativeResize="0"/>
          <p:nvPr/>
        </p:nvPicPr>
        <p:blipFill rotWithShape="1">
          <a:blip r:embed="rId3">
            <a:alphaModFix/>
          </a:blip>
          <a:srcRect l="12709" t="27485" b="34360"/>
          <a:stretch/>
        </p:blipFill>
        <p:spPr>
          <a:xfrm>
            <a:off x="907369" y="2204512"/>
            <a:ext cx="3466989" cy="20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 descr="counselling.jpg"/>
          <p:cNvPicPr preferRelativeResize="0"/>
          <p:nvPr/>
        </p:nvPicPr>
        <p:blipFill rotWithShape="1">
          <a:blip r:embed="rId4">
            <a:alphaModFix/>
          </a:blip>
          <a:srcRect l="5051" t="12922" b="42974"/>
          <a:stretch/>
        </p:blipFill>
        <p:spPr>
          <a:xfrm>
            <a:off x="5854507" y="2204512"/>
            <a:ext cx="3985472" cy="246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7"/>
          <p:cNvSpPr txBox="1">
            <a:spLocks noGrp="1"/>
          </p:cNvSpPr>
          <p:nvPr>
            <p:ph type="body" idx="3"/>
          </p:nvPr>
        </p:nvSpPr>
        <p:spPr>
          <a:xfrm>
            <a:off x="907369" y="4939022"/>
            <a:ext cx="3466989" cy="55290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None/>
            </a:pPr>
            <a:r>
              <a:rPr lang="cs-CZ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</a:t>
            </a: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tudy </a:t>
            </a:r>
            <a:r>
              <a:rPr lang="cs-CZ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agreement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415" name="Google Shape;415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1619674" y="1685690"/>
            <a:ext cx="4692226" cy="31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4558193" y="2138075"/>
            <a:ext cx="4692240" cy="31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7e32c5d01c_0_33" descr="shower.jpg"/>
          <p:cNvPicPr preferRelativeResize="0"/>
          <p:nvPr/>
        </p:nvPicPr>
        <p:blipFill rotWithShape="1">
          <a:blip r:embed="rId4">
            <a:alphaModFix/>
          </a:blip>
          <a:srcRect l="7701" t="30723" r="5084" b="17535"/>
          <a:stretch/>
        </p:blipFill>
        <p:spPr>
          <a:xfrm>
            <a:off x="7366121" y="4793026"/>
            <a:ext cx="3509726" cy="15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7e32c5d01c_0_33"/>
          <p:cNvSpPr txBox="1"/>
          <p:nvPr/>
        </p:nvSpPr>
        <p:spPr>
          <a:xfrm>
            <a:off x="-449999" y="489138"/>
            <a:ext cx="121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elective</a:t>
            </a:r>
            <a:r>
              <a:rPr lang="cs-CZ" sz="2591" b="1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elements</a:t>
            </a:r>
            <a:endParaRPr sz="2591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e32c5d01c_0_4"/>
          <p:cNvSpPr txBox="1">
            <a:spLocks noGrp="1"/>
          </p:cNvSpPr>
          <p:nvPr>
            <p:ph type="title"/>
          </p:nvPr>
        </p:nvSpPr>
        <p:spPr>
          <a:xfrm>
            <a:off x="414000" y="92929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err="1" smtClean="0">
                <a:latin typeface="Verdana"/>
                <a:ea typeface="Verdana"/>
                <a:cs typeface="Verdana"/>
                <a:sym typeface="Verdana"/>
              </a:rPr>
              <a:t>visual</a:t>
            </a: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g7e32c5d01c_0_4"/>
          <p:cNvSpPr txBox="1">
            <a:spLocks noGrp="1"/>
          </p:cNvSpPr>
          <p:nvPr>
            <p:ph type="body" idx="3"/>
          </p:nvPr>
        </p:nvSpPr>
        <p:spPr>
          <a:xfrm>
            <a:off x="3024300" y="2231049"/>
            <a:ext cx="8178300" cy="3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405" name="Google Shape;405;g7e32c5d01c_0_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  <p:sp>
        <p:nvSpPr>
          <p:cNvPr id="406" name="Google Shape;406;g7e32c5d01c_0_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407" name="Google Shape;407;g7e32c5d01c_0_4" descr="struktura.jpg"/>
          <p:cNvPicPr preferRelativeResize="0"/>
          <p:nvPr/>
        </p:nvPicPr>
        <p:blipFill rotWithShape="1">
          <a:blip r:embed="rId3">
            <a:alphaModFix/>
          </a:blip>
          <a:srcRect l="15180" r="11127"/>
          <a:stretch/>
        </p:blipFill>
        <p:spPr>
          <a:xfrm>
            <a:off x="563592" y="1135063"/>
            <a:ext cx="5648949" cy="534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e32c5d01c_0_4"/>
          <p:cNvSpPr txBox="1">
            <a:spLocks noGrp="1"/>
          </p:cNvSpPr>
          <p:nvPr>
            <p:ph type="title"/>
          </p:nvPr>
        </p:nvSpPr>
        <p:spPr>
          <a:xfrm>
            <a:off x="414000" y="92929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err="1" smtClean="0">
                <a:latin typeface="Verdana"/>
                <a:ea typeface="Verdana"/>
                <a:cs typeface="Verdana"/>
                <a:sym typeface="Verdana"/>
              </a:rPr>
              <a:t>numerical</a:t>
            </a: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g7e32c5d01c_0_4"/>
          <p:cNvSpPr txBox="1">
            <a:spLocks noGrp="1"/>
          </p:cNvSpPr>
          <p:nvPr>
            <p:ph type="body" idx="3"/>
          </p:nvPr>
        </p:nvSpPr>
        <p:spPr>
          <a:xfrm>
            <a:off x="941293" y="1933881"/>
            <a:ext cx="6589059" cy="44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intro sessions 			= 4 </a:t>
            </a:r>
            <a:r>
              <a:rPr lang="cs-CZ" sz="2800" dirty="0" err="1" smtClean="0">
                <a:solidFill>
                  <a:schemeClr val="tx1"/>
                </a:solidFill>
              </a:rPr>
              <a:t>hours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3 counselling sessions 	= 1 </a:t>
            </a:r>
            <a:r>
              <a:rPr lang="cs-CZ" sz="2800" dirty="0" err="1" smtClean="0">
                <a:solidFill>
                  <a:schemeClr val="tx1"/>
                </a:solidFill>
              </a:rPr>
              <a:t>hour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odule</a:t>
            </a:r>
            <a:r>
              <a:rPr lang="cs-CZ" sz="2800" b="0" dirty="0" smtClean="0">
                <a:solidFill>
                  <a:schemeClr val="tx1"/>
                </a:solidFill>
              </a:rPr>
              <a:t> </a:t>
            </a:r>
            <a:r>
              <a:rPr lang="cs-CZ" sz="2800" b="0" dirty="0" smtClean="0">
                <a:solidFill>
                  <a:schemeClr val="bg2"/>
                </a:solidFill>
              </a:rPr>
              <a:t>A</a:t>
            </a:r>
            <a:r>
              <a:rPr lang="cs-CZ" sz="2800" b="0" dirty="0" smtClean="0">
                <a:solidFill>
                  <a:schemeClr val="tx1"/>
                </a:solidFill>
              </a:rPr>
              <a:t>				= 10 </a:t>
            </a:r>
            <a:r>
              <a:rPr lang="cs-CZ" sz="2800" b="0" dirty="0" err="1" smtClean="0">
                <a:solidFill>
                  <a:schemeClr val="tx1"/>
                </a:solidFill>
              </a:rPr>
              <a:t>hours</a:t>
            </a:r>
            <a:endParaRPr lang="cs-CZ" sz="2800" b="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odule</a:t>
            </a:r>
            <a:r>
              <a:rPr lang="cs-CZ" sz="2800" b="0" dirty="0" smtClean="0">
                <a:solidFill>
                  <a:schemeClr val="tx1"/>
                </a:solidFill>
              </a:rPr>
              <a:t> </a:t>
            </a:r>
            <a:r>
              <a:rPr lang="cs-CZ" sz="2800" b="0" dirty="0" smtClean="0">
                <a:solidFill>
                  <a:schemeClr val="bg2"/>
                </a:solidFill>
              </a:rPr>
              <a:t>B</a:t>
            </a:r>
            <a:r>
              <a:rPr lang="cs-CZ" sz="2800" b="0" dirty="0" smtClean="0">
                <a:solidFill>
                  <a:schemeClr val="tx1"/>
                </a:solidFill>
              </a:rPr>
              <a:t>				= 10 </a:t>
            </a:r>
            <a:r>
              <a:rPr lang="cs-CZ" sz="2800" b="0" dirty="0" err="1" smtClean="0">
                <a:solidFill>
                  <a:schemeClr val="tx1"/>
                </a:solidFill>
              </a:rPr>
              <a:t>hours</a:t>
            </a:r>
            <a:endParaRPr lang="cs-CZ" sz="2800" b="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b="0" dirty="0" err="1">
                <a:solidFill>
                  <a:schemeClr val="bg2"/>
                </a:solidFill>
              </a:rPr>
              <a:t>s</a:t>
            </a:r>
            <a:r>
              <a:rPr lang="cs-CZ" sz="2800" b="0" dirty="0" err="1" smtClean="0">
                <a:solidFill>
                  <a:schemeClr val="bg2"/>
                </a:solidFill>
              </a:rPr>
              <a:t>howers</a:t>
            </a:r>
            <a:r>
              <a:rPr lang="cs-CZ" sz="2800" b="0" dirty="0" smtClean="0">
                <a:solidFill>
                  <a:schemeClr val="tx1"/>
                </a:solidFill>
              </a:rPr>
              <a:t>				= </a:t>
            </a:r>
            <a:r>
              <a:rPr lang="cs-CZ" sz="2800" b="0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l</a:t>
            </a:r>
            <a:r>
              <a:rPr lang="cs-CZ" sz="2800" dirty="0" smtClean="0">
                <a:solidFill>
                  <a:schemeClr val="tx1"/>
                </a:solidFill>
              </a:rPr>
              <a:t>og </a:t>
            </a:r>
            <a:r>
              <a:rPr lang="cs-CZ" sz="2800" dirty="0" err="1" smtClean="0">
                <a:solidFill>
                  <a:schemeClr val="tx1"/>
                </a:solidFill>
              </a:rPr>
              <a:t>writing</a:t>
            </a:r>
            <a:r>
              <a:rPr lang="cs-CZ" sz="2800" b="0" dirty="0" smtClean="0">
                <a:solidFill>
                  <a:schemeClr val="tx1"/>
                </a:solidFill>
              </a:rPr>
              <a:t>				= </a:t>
            </a:r>
            <a:r>
              <a:rPr lang="cs-CZ" sz="2800" b="0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b="0" u="sng" dirty="0" err="1">
                <a:solidFill>
                  <a:schemeClr val="bg2"/>
                </a:solidFill>
              </a:rPr>
              <a:t>i</a:t>
            </a:r>
            <a:r>
              <a:rPr lang="cs-CZ" sz="2800" b="0" u="sng" dirty="0" err="1" smtClean="0">
                <a:solidFill>
                  <a:schemeClr val="bg2"/>
                </a:solidFill>
              </a:rPr>
              <a:t>ndividual</a:t>
            </a:r>
            <a:r>
              <a:rPr lang="cs-CZ" sz="2800" b="0" u="sng" dirty="0" smtClean="0">
                <a:solidFill>
                  <a:schemeClr val="bg2"/>
                </a:solidFill>
              </a:rPr>
              <a:t> activities</a:t>
            </a:r>
            <a:r>
              <a:rPr lang="cs-CZ" sz="2800" b="0" u="sng" dirty="0" smtClean="0">
                <a:solidFill>
                  <a:schemeClr val="tx1"/>
                </a:solidFill>
              </a:rPr>
              <a:t>		= </a:t>
            </a:r>
            <a:r>
              <a:rPr lang="cs-CZ" sz="2800" b="0" u="sng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800" b="0" u="sng" dirty="0">
              <a:solidFill>
                <a:srgbClr val="FF0000"/>
              </a:solidFill>
            </a:endParaRPr>
          </a:p>
          <a:p>
            <a:pPr marL="0" indent="0">
              <a:buSzPts val="1400"/>
            </a:pPr>
            <a:r>
              <a:rPr lang="cs-CZ" sz="2800" b="0" dirty="0">
                <a:solidFill>
                  <a:schemeClr val="tx1"/>
                </a:solidFill>
              </a:rPr>
              <a:t>2 ECTS 		</a:t>
            </a:r>
            <a:r>
              <a:rPr lang="cs-CZ" sz="2800" b="0" dirty="0" smtClean="0">
                <a:solidFill>
                  <a:schemeClr val="tx1"/>
                </a:solidFill>
              </a:rPr>
              <a:t>		= </a:t>
            </a:r>
            <a:r>
              <a:rPr lang="cs-CZ" sz="2800" dirty="0">
                <a:solidFill>
                  <a:schemeClr val="tx1"/>
                </a:solidFill>
              </a:rPr>
              <a:t>50 </a:t>
            </a:r>
            <a:r>
              <a:rPr lang="cs-CZ" sz="2800" dirty="0" err="1" smtClean="0">
                <a:solidFill>
                  <a:schemeClr val="tx1"/>
                </a:solidFill>
              </a:rPr>
              <a:t>hours</a:t>
            </a:r>
            <a:endParaRPr sz="2800" u="sng" dirty="0">
              <a:solidFill>
                <a:schemeClr val="tx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405" name="Google Shape;405;g7e32c5d01c_0_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  <p:sp>
        <p:nvSpPr>
          <p:cNvPr id="406" name="Google Shape;406;g7e32c5d01c_0_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08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 txBox="1">
            <a:spLocks noGrp="1"/>
          </p:cNvSpPr>
          <p:nvPr>
            <p:ph type="title"/>
          </p:nvPr>
        </p:nvSpPr>
        <p:spPr>
          <a:xfrm>
            <a:off x="2436961" y="804790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support group suggestions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6"/>
          <p:cNvSpPr txBox="1">
            <a:spLocks noGrp="1"/>
          </p:cNvSpPr>
          <p:nvPr>
            <p:ph type="body" idx="2"/>
          </p:nvPr>
        </p:nvSpPr>
        <p:spPr>
          <a:xfrm>
            <a:off x="659306" y="1802529"/>
            <a:ext cx="8539089" cy="175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u="sng" dirty="0">
              <a:solidFill>
                <a:schemeClr val="hlink"/>
              </a:solidFill>
              <a:hlinkClick r:id="rId3"/>
            </a:endParaRPr>
          </a:p>
          <a:p>
            <a:pPr marL="0" indent="0"/>
            <a:r>
              <a:rPr lang="cs-CZ" dirty="0">
                <a:hlinkClick r:id="rId4"/>
              </a:rPr>
              <a:t>https://forms.gle/MyTjrenVR5rvfJzZ9</a:t>
            </a:r>
            <a:endParaRPr lang="cs-CZ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 dirty="0">
                <a:solidFill>
                  <a:schemeClr val="hlink"/>
                </a:solidFill>
                <a:hlinkClick r:id="rId3"/>
              </a:rPr>
              <a:t>facebook.com/</a:t>
            </a:r>
            <a:r>
              <a:rPr lang="cs-CZ" i="1" u="sng" dirty="0" err="1">
                <a:solidFill>
                  <a:schemeClr val="hlink"/>
                </a:solidFill>
                <a:hlinkClick r:id="rId3"/>
              </a:rPr>
              <a:t>englishautonomously</a:t>
            </a:r>
            <a:r>
              <a:rPr lang="cs-CZ" i="1" u="sng" dirty="0">
                <a:solidFill>
                  <a:schemeClr val="hlink"/>
                </a:solidFill>
                <a:hlinkClick r:id="rId3"/>
              </a:rPr>
              <a:t>/</a:t>
            </a:r>
            <a:endParaRPr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434" name="Google Shape;434;p6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35" name="Google Shape;435;p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  <p:pic>
        <p:nvPicPr>
          <p:cNvPr id="436" name="Google Shape;43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9875" y="2933624"/>
            <a:ext cx="4436626" cy="33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2"/>
          </p:nvPr>
        </p:nvSpPr>
        <p:spPr>
          <a:xfrm>
            <a:off x="926275" y="1591294"/>
            <a:ext cx="4918876" cy="4534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/>
              <a:t>?</a:t>
            </a:r>
            <a:endParaRPr sz="800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3"/>
          </p:nvPr>
        </p:nvSpPr>
        <p:spPr>
          <a:xfrm>
            <a:off x="6158753" y="4704026"/>
            <a:ext cx="5475627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Why</a:t>
            </a:r>
            <a:r>
              <a:rPr lang="cs-CZ" b="0" dirty="0"/>
              <a:t> are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here</a:t>
            </a:r>
            <a:r>
              <a:rPr lang="cs-CZ" b="0" dirty="0"/>
              <a:t>? </a:t>
            </a:r>
            <a:br>
              <a:rPr lang="cs-CZ" b="0" dirty="0"/>
            </a:b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/>
              <a:t>How do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picture</a:t>
            </a:r>
            <a:r>
              <a:rPr lang="cs-CZ" b="0" dirty="0"/>
              <a:t> </a:t>
            </a:r>
            <a:r>
              <a:rPr lang="cs-CZ" dirty="0"/>
              <a:t>autonomous </a:t>
            </a:r>
            <a:r>
              <a:rPr lang="cs-CZ" dirty="0" smtClean="0"/>
              <a:t>learner?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/>
            <a:r>
              <a:rPr lang="cs-CZ" u="sng" dirty="0">
                <a:solidFill>
                  <a:schemeClr val="hlink"/>
                </a:solidFill>
              </a:rPr>
              <a:t>https://padlet.com/marta_skupka/EA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>
            <a:spLocks noGrp="1"/>
          </p:cNvSpPr>
          <p:nvPr>
            <p:ph type="title"/>
          </p:nvPr>
        </p:nvSpPr>
        <p:spPr>
          <a:xfrm>
            <a:off x="2436961" y="804790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course information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55"/>
          <p:cNvSpPr txBox="1">
            <a:spLocks noGrp="1"/>
          </p:cNvSpPr>
          <p:nvPr>
            <p:ph type="body" idx="2"/>
          </p:nvPr>
        </p:nvSpPr>
        <p:spPr>
          <a:xfrm>
            <a:off x="1058992" y="2354323"/>
            <a:ext cx="8539089" cy="175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3"/>
              </a:rPr>
              <a:t>is.muni.cz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3"/>
              </a:rPr>
              <a:t>cjv.muni.cz/en/english-autonomously/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4"/>
              </a:rPr>
              <a:t>facebook.com/englishautonomously/</a:t>
            </a: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sp>
        <p:nvSpPr>
          <p:cNvPr id="444" name="Google Shape;444;p5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 txBox="1">
            <a:spLocks noGrp="1"/>
          </p:cNvSpPr>
          <p:nvPr>
            <p:ph type="title"/>
          </p:nvPr>
        </p:nvSpPr>
        <p:spPr>
          <a:xfrm>
            <a:off x="2436961" y="8723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summary of EA principles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24"/>
          <p:cNvSpPr txBox="1">
            <a:spLocks noGrp="1"/>
          </p:cNvSpPr>
          <p:nvPr>
            <p:ph type="body" idx="2"/>
          </p:nvPr>
        </p:nvSpPr>
        <p:spPr>
          <a:xfrm>
            <a:off x="846237" y="2106000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s</a:t>
            </a:r>
            <a:r>
              <a:rPr lang="cs-CZ" sz="2903" dirty="0" smtClean="0"/>
              <a:t>tudents take </a:t>
            </a:r>
            <a:r>
              <a:rPr lang="cs-CZ" sz="2903" u="sng" dirty="0"/>
              <a:t>responsibility</a:t>
            </a:r>
            <a:r>
              <a:rPr lang="cs-CZ" sz="2903" dirty="0"/>
              <a:t> over </a:t>
            </a:r>
            <a:r>
              <a:rPr lang="cs-CZ" sz="2903" dirty="0" smtClean="0"/>
              <a:t>their </a:t>
            </a:r>
            <a:r>
              <a:rPr lang="cs-CZ" sz="2903" dirty="0"/>
              <a:t>learning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 err="1"/>
              <a:t>teachers</a:t>
            </a:r>
            <a:r>
              <a:rPr lang="cs-CZ" sz="2903" dirty="0"/>
              <a:t> </a:t>
            </a:r>
            <a:r>
              <a:rPr lang="cs-CZ" sz="2903" dirty="0" err="1" smtClean="0"/>
              <a:t>provide</a:t>
            </a:r>
            <a:r>
              <a:rPr lang="cs-CZ" sz="2903" dirty="0" smtClean="0"/>
              <a:t> </a:t>
            </a:r>
            <a:r>
              <a:rPr lang="cs-CZ" sz="2903" u="sng" dirty="0"/>
              <a:t>support</a:t>
            </a:r>
            <a:endParaRPr sz="2903" u="sng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dirty="0" err="1" smtClean="0"/>
              <a:t>conduct</a:t>
            </a:r>
            <a:r>
              <a:rPr lang="cs-CZ" sz="2900" dirty="0" smtClean="0"/>
              <a:t> </a:t>
            </a:r>
            <a:r>
              <a:rPr lang="cs-CZ" sz="2900" u="sng" dirty="0" smtClean="0"/>
              <a:t>self-assessment</a:t>
            </a:r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endParaRPr lang="cs-CZ" sz="2900" dirty="0" smtClean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 smtClean="0"/>
              <a:t>students</a:t>
            </a:r>
            <a:r>
              <a:rPr lang="cs-CZ" sz="2900" dirty="0" smtClean="0"/>
              <a:t> analyse </a:t>
            </a:r>
            <a:r>
              <a:rPr lang="cs-CZ" sz="2900" dirty="0"/>
              <a:t>their </a:t>
            </a:r>
            <a:r>
              <a:rPr lang="cs-CZ" sz="2900" u="sng" dirty="0" err="1"/>
              <a:t>needs</a:t>
            </a:r>
            <a:endParaRPr sz="2900" u="sng" dirty="0"/>
          </a:p>
          <a:p>
            <a:pPr marL="45720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u="sng" dirty="0" err="1"/>
              <a:t>plan</a:t>
            </a:r>
            <a:r>
              <a:rPr lang="cs-CZ" sz="2900" dirty="0"/>
              <a:t> their 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u="sng" dirty="0"/>
              <a:t>reflect</a:t>
            </a:r>
            <a:r>
              <a:rPr lang="cs-CZ" sz="2900" dirty="0"/>
              <a:t> on their 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100% </a:t>
            </a:r>
            <a:r>
              <a:rPr lang="cs-CZ" sz="2903" u="sng" dirty="0" err="1"/>
              <a:t>differentiation</a:t>
            </a:r>
            <a:r>
              <a:rPr lang="cs-CZ" sz="2903" dirty="0"/>
              <a:t> </a:t>
            </a:r>
            <a:r>
              <a:rPr lang="cs-CZ" sz="2903" dirty="0" err="1"/>
              <a:t>required</a:t>
            </a:r>
            <a:r>
              <a:rPr lang="cs-CZ" sz="2903" dirty="0"/>
              <a:t> and </a:t>
            </a:r>
            <a:r>
              <a:rPr lang="cs-CZ" sz="2903" dirty="0" err="1"/>
              <a:t>ensured</a:t>
            </a:r>
            <a:endParaRPr sz="2903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peer </a:t>
            </a:r>
            <a:r>
              <a:rPr lang="cs-CZ" sz="2903" u="sng" dirty="0" err="1" smtClean="0"/>
              <a:t>cooperation</a:t>
            </a:r>
            <a:r>
              <a:rPr lang="cs-CZ" sz="2903" u="sng" dirty="0" smtClean="0"/>
              <a:t> </a:t>
            </a:r>
            <a:r>
              <a:rPr lang="cs-CZ" sz="2903" dirty="0" smtClean="0"/>
              <a:t>is </a:t>
            </a:r>
            <a:r>
              <a:rPr lang="cs-CZ" sz="2903" dirty="0" err="1" smtClean="0"/>
              <a:t>encouraged</a:t>
            </a: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453" name="Google Shape;453;p2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>
            <a:spLocks noGrp="1"/>
          </p:cNvSpPr>
          <p:nvPr>
            <p:ph type="title"/>
          </p:nvPr>
        </p:nvSpPr>
        <p:spPr>
          <a:xfrm>
            <a:off x="2436961" y="57912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EA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schedule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25"/>
          <p:cNvSpPr txBox="1">
            <a:spLocks noGrp="1"/>
          </p:cNvSpPr>
          <p:nvPr>
            <p:ph type="body" idx="2"/>
          </p:nvPr>
        </p:nvSpPr>
        <p:spPr>
          <a:xfrm>
            <a:off x="764988" y="2019291"/>
            <a:ext cx="106620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2nd </a:t>
            </a:r>
            <a:r>
              <a:rPr lang="cs-CZ" sz="2400" dirty="0" err="1"/>
              <a:t>introductory</a:t>
            </a:r>
            <a:r>
              <a:rPr lang="cs-CZ" sz="2400" dirty="0"/>
              <a:t> session, </a:t>
            </a:r>
            <a:r>
              <a:rPr lang="cs-CZ" sz="2400" dirty="0" err="1" smtClean="0"/>
              <a:t>October</a:t>
            </a:r>
            <a:r>
              <a:rPr lang="cs-CZ" sz="2400" dirty="0" smtClean="0"/>
              <a:t> 21 –</a:t>
            </a:r>
            <a:r>
              <a:rPr lang="cs-CZ" sz="2400" b="1" dirty="0"/>
              <a:t> </a:t>
            </a:r>
            <a:r>
              <a:rPr lang="cs-CZ" sz="2400" b="1" dirty="0" err="1" smtClean="0"/>
              <a:t>goal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setting</a:t>
            </a:r>
            <a:endParaRPr sz="2400" b="1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1st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session,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October</a:t>
            </a:r>
            <a:r>
              <a:rPr lang="cs-CZ" sz="2400" dirty="0" smtClean="0"/>
              <a:t> /</a:t>
            </a:r>
            <a:r>
              <a:rPr lang="cs-CZ" sz="2400" dirty="0" err="1" smtClean="0"/>
              <a:t>November</a:t>
            </a:r>
            <a:r>
              <a:rPr lang="cs-CZ" sz="2400" dirty="0" smtClean="0"/>
              <a:t> - </a:t>
            </a:r>
            <a:r>
              <a:rPr lang="cs-CZ" sz="2400" b="1" dirty="0" smtClean="0"/>
              <a:t>study </a:t>
            </a:r>
            <a:r>
              <a:rPr lang="cs-CZ" sz="2400" b="1" dirty="0" err="1"/>
              <a:t>agreement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modules</a:t>
            </a:r>
            <a:r>
              <a:rPr lang="cs-CZ" sz="2400" dirty="0"/>
              <a:t> of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choice</a:t>
            </a:r>
            <a:r>
              <a:rPr lang="cs-CZ" sz="2400" dirty="0"/>
              <a:t> + </a:t>
            </a:r>
            <a:r>
              <a:rPr lang="cs-CZ" sz="2400" dirty="0" err="1"/>
              <a:t>your</a:t>
            </a:r>
            <a:r>
              <a:rPr lang="cs-CZ" sz="2400" dirty="0"/>
              <a:t> independent work + </a:t>
            </a:r>
            <a:r>
              <a:rPr lang="cs-CZ" sz="2400" dirty="0" smtClean="0"/>
              <a:t>log </a:t>
            </a:r>
            <a:r>
              <a:rPr lang="cs-CZ" sz="2400" dirty="0" err="1" smtClean="0"/>
              <a:t>writing</a:t>
            </a:r>
            <a:endParaRPr sz="2400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2nd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 </a:t>
            </a:r>
            <a:r>
              <a:rPr lang="cs-CZ" sz="2400" dirty="0"/>
              <a:t>in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November</a:t>
            </a:r>
            <a:r>
              <a:rPr lang="cs-CZ" sz="2400" dirty="0" smtClean="0"/>
              <a:t>/</a:t>
            </a:r>
            <a:r>
              <a:rPr lang="cs-CZ" sz="2400" dirty="0" err="1" smtClean="0"/>
              <a:t>December</a:t>
            </a:r>
            <a:r>
              <a:rPr lang="cs-CZ" sz="2400" dirty="0" smtClean="0"/>
              <a:t>- </a:t>
            </a:r>
            <a:r>
              <a:rPr lang="cs-CZ" sz="2400" b="1" dirty="0"/>
              <a:t>monitoring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3rd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 </a:t>
            </a:r>
            <a:r>
              <a:rPr lang="cs-CZ" sz="2400" dirty="0"/>
              <a:t>in the </a:t>
            </a:r>
            <a:r>
              <a:rPr lang="cs-CZ" sz="2400" dirty="0" err="1"/>
              <a:t>exam</a:t>
            </a:r>
            <a:r>
              <a:rPr lang="cs-CZ" sz="2400" dirty="0"/>
              <a:t> period - </a:t>
            </a:r>
            <a:r>
              <a:rPr lang="cs-CZ" sz="2400" b="1" dirty="0" err="1"/>
              <a:t>evaluation</a:t>
            </a:r>
            <a:endParaRPr sz="2400" b="1" dirty="0"/>
          </a:p>
        </p:txBody>
      </p:sp>
      <p:sp>
        <p:nvSpPr>
          <p:cNvPr id="462" name="Google Shape;462;p2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597486"/>
            <a:ext cx="1277199" cy="170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 txBox="1">
            <a:spLocks noGrp="1"/>
          </p:cNvSpPr>
          <p:nvPr>
            <p:ph type="title"/>
          </p:nvPr>
        </p:nvSpPr>
        <p:spPr>
          <a:xfrm>
            <a:off x="696233" y="1631962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to do list –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before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time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26"/>
          <p:cNvSpPr txBox="1">
            <a:spLocks noGrp="1"/>
          </p:cNvSpPr>
          <p:nvPr>
            <p:ph type="body" idx="1"/>
          </p:nvPr>
        </p:nvSpPr>
        <p:spPr>
          <a:xfrm>
            <a:off x="666000" y="2266762"/>
            <a:ext cx="1057607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work on 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self-assessment and reflection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(use CEFR, 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SWOT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needs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analysis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documents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to be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found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in Study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Materials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read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descriptions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of the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modules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showers</a:t>
            </a:r>
            <a:endParaRPr lang="cs-CZ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choose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what is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interesting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for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register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cs-CZ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those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modules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in IS (rozpis témat)</a:t>
            </a:r>
            <a:endParaRPr lang="cs-CZ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register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for the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first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counselling session in IS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dirty="0">
                <a:latin typeface="Verdana"/>
                <a:ea typeface="Verdana"/>
                <a:cs typeface="Verdana"/>
                <a:sym typeface="Verdana"/>
              </a:rPr>
            </a:b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471" name="Google Shape;471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73" name="Google Shape;473;p26"/>
          <p:cNvSpPr txBox="1"/>
          <p:nvPr/>
        </p:nvSpPr>
        <p:spPr>
          <a:xfrm>
            <a:off x="3242159" y="8123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4" name="Google Shape;4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734234" y="5471000"/>
            <a:ext cx="1742625" cy="12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41927" y="3699445"/>
            <a:ext cx="1660270" cy="12452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8653" y="4622830"/>
            <a:ext cx="1547858" cy="206381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76" name="Google Shape;476;p26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6">
            <a:alphaModFix/>
          </a:blip>
          <a:srcRect l="20845" t="16660" r="21170" b="12169"/>
          <a:stretch/>
        </p:blipFill>
        <p:spPr>
          <a:xfrm rot="-5400000">
            <a:off x="10504763" y="5341115"/>
            <a:ext cx="1302153" cy="11828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"/>
          <p:cNvSpPr txBox="1">
            <a:spLocks noGrp="1"/>
          </p:cNvSpPr>
          <p:nvPr>
            <p:ph type="title"/>
          </p:nvPr>
        </p:nvSpPr>
        <p:spPr>
          <a:xfrm>
            <a:off x="2436961" y="6866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2"/>
          </p:nvPr>
        </p:nvSpPr>
        <p:spPr>
          <a:xfrm>
            <a:off x="735532" y="1665096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Thank you for accepting our invitation</a:t>
            </a: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to be autonomous with us...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 txBox="1">
            <a:spLocks noGrp="1"/>
          </p:cNvSpPr>
          <p:nvPr>
            <p:ph type="title"/>
          </p:nvPr>
        </p:nvSpPr>
        <p:spPr>
          <a:xfrm>
            <a:off x="2436961" y="4768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bibliography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28"/>
          <p:cNvSpPr txBox="1">
            <a:spLocks noGrp="1"/>
          </p:cNvSpPr>
          <p:nvPr>
            <p:ph type="body" idx="2"/>
          </p:nvPr>
        </p:nvSpPr>
        <p:spPr>
          <a:xfrm>
            <a:off x="666000" y="1748938"/>
            <a:ext cx="10246642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Holec, Henri: </a:t>
            </a:r>
            <a:r>
              <a:rPr lang="cs-CZ" sz="2540" i="1"/>
              <a:t>Autonomy and Foreign Language Learning</a:t>
            </a:r>
            <a:r>
              <a:rPr lang="cs-CZ" sz="2540"/>
              <a:t>. Oxford, 1981.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Little, David: </a:t>
            </a:r>
            <a:r>
              <a:rPr lang="cs-CZ" sz="2540" i="1"/>
              <a:t>Learner autonomy 1: definitions, issues and problems</a:t>
            </a:r>
            <a:r>
              <a:rPr lang="cs-CZ" sz="2540"/>
              <a:t>. Dublin, 1991.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Karlsson, Leena, Kjisik, Felicity &amp; Nordlund, Joan: </a:t>
            </a:r>
            <a:r>
              <a:rPr lang="cs-CZ" sz="2540" i="1"/>
              <a:t>From Here To Autonomy</a:t>
            </a:r>
            <a:r>
              <a:rPr lang="cs-CZ" sz="2540"/>
              <a:t>. Helsinki, 1997.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Schraw, Gregory and Dennison, Ryne Sperling</a:t>
            </a:r>
            <a:r>
              <a:rPr lang="cs-CZ" sz="2540" i="1"/>
              <a:t>: Assessing metacognitive awareness. </a:t>
            </a:r>
            <a:r>
              <a:rPr lang="cs-CZ" sz="2540"/>
              <a:t>In</a:t>
            </a:r>
            <a:r>
              <a:rPr lang="cs-CZ" sz="2540" i="1"/>
              <a:t>: Contemporary Educational Psychology, </a:t>
            </a:r>
            <a:r>
              <a:rPr lang="cs-CZ" sz="2540"/>
              <a:t>19, 460-475</a:t>
            </a:r>
            <a:r>
              <a:rPr lang="cs-CZ" sz="2540" i="1"/>
              <a:t>. </a:t>
            </a:r>
            <a:endParaRPr sz="254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None/>
            </a:pPr>
            <a:endParaRPr sz="254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493" name="Google Shape;493;p2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94" name="Google Shape;494;p2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218" t="13910" r="9383" b="4978"/>
          <a:stretch/>
        </p:blipFill>
        <p:spPr>
          <a:xfrm>
            <a:off x="414000" y="349623"/>
            <a:ext cx="11296210" cy="6251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pic>
        <p:nvPicPr>
          <p:cNvPr id="1028" name="Picture 4" descr="http://www.discoversociology.co.uk/_assets/images/Political/Anarch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46" y="2378910"/>
            <a:ext cx="6446647" cy="36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2052" name="Picture 4" descr="http://4.bp.blogspot.com/-tGwcckNkDTc/UgU2N1dREQI/AAAAAAAAB5M/FxTa42EHnW8/s1600/Montgomery_30_Blogger_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139065"/>
            <a:ext cx="6966324" cy="39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15427" r="51790" b="5866"/>
          <a:stretch/>
        </p:blipFill>
        <p:spPr>
          <a:xfrm>
            <a:off x="5634318" y="1797421"/>
            <a:ext cx="4061011" cy="46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9246" t="23161" r="50965" b="22978"/>
          <a:stretch/>
        </p:blipFill>
        <p:spPr>
          <a:xfrm>
            <a:off x="4343399" y="1922928"/>
            <a:ext cx="5526742" cy="42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585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What is autonomous learning? </a:t>
            </a: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                                         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                                            </a:t>
            </a: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532" y="2509432"/>
            <a:ext cx="6909709" cy="36334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3"/>
          <p:cNvSpPr/>
          <p:nvPr/>
        </p:nvSpPr>
        <p:spPr>
          <a:xfrm>
            <a:off x="8422867" y="6353889"/>
            <a:ext cx="29963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retrieved from: https://www.fulcrumlabs.ai/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1675</Words>
  <Application>Microsoft Office PowerPoint</Application>
  <PresentationFormat>Širokoúhlá obrazovka</PresentationFormat>
  <Paragraphs>402</Paragraphs>
  <Slides>35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Architects Daughter</vt:lpstr>
      <vt:lpstr>Verdana</vt:lpstr>
      <vt:lpstr>Noto Sans Symbols</vt:lpstr>
      <vt:lpstr>Times New Roman</vt:lpstr>
      <vt:lpstr>Tahoma</vt:lpstr>
      <vt:lpstr>Arial</vt:lpstr>
      <vt:lpstr>Presentation_MU_EN</vt:lpstr>
      <vt:lpstr>English Autonomously  - online version</vt:lpstr>
      <vt:lpstr>Prezentace aplikace PowerPoint</vt:lpstr>
      <vt:lpstr>ENGLISH AUTONOMOUSLY </vt:lpstr>
      <vt:lpstr>Prezentace aplikace PowerPoint</vt:lpstr>
      <vt:lpstr>ENGLISH AUTONOMOUSLY  </vt:lpstr>
      <vt:lpstr>ENGLISH AUTONOMOUSLY  </vt:lpstr>
      <vt:lpstr>ENGLISH AUTONOMOUSLY  </vt:lpstr>
      <vt:lpstr>ENGLISH AUTONOMOUSLY  </vt:lpstr>
      <vt:lpstr>ENGLISH AUTONOMOUSLY  </vt:lpstr>
      <vt:lpstr>ENGLISH AUTONOMOUSLY </vt:lpstr>
      <vt:lpstr>ENGLISH AUTONOMOUSLY autonomous learner</vt:lpstr>
      <vt:lpstr>ENGLISH AUTONOMOUSLY autonomous learning</vt:lpstr>
      <vt:lpstr>ENGLISH AUTONOMOUSLY autonomous learning</vt:lpstr>
      <vt:lpstr>ENGLISH AUTONOMOUSLY personalized learning</vt:lpstr>
      <vt:lpstr>ENGLISH AUTONOMOUSLY roles</vt:lpstr>
      <vt:lpstr>ENGLISH AUTONOMOUSLY course core values</vt:lpstr>
      <vt:lpstr>ENGLISH AUTONOMOUSLY metacognition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ENGLISH AUTONOMOUSLY metacognition and course structure </vt:lpstr>
      <vt:lpstr>ENGLISH AUTONOMOUSLY basic course structure</vt:lpstr>
      <vt:lpstr>Prezentace aplikace PowerPoint</vt:lpstr>
      <vt:lpstr>ENGLISH AUTONOMOUSLY visual course structure</vt:lpstr>
      <vt:lpstr>ENGLISH AUTONOMOUSLY numerical course structure</vt:lpstr>
      <vt:lpstr>ENGLISH AUTONOMOUSLY support group suggestions</vt:lpstr>
      <vt:lpstr>ENGLISH AUTONOMOUSLY course information</vt:lpstr>
      <vt:lpstr>ENGLISH AUTONOMOUSLY summary of EA principles</vt:lpstr>
      <vt:lpstr>ENGLISH AUTONOMOUSLY EA schedule</vt:lpstr>
      <vt:lpstr>to do list – before next time </vt:lpstr>
      <vt:lpstr>ENGLISH AUTONOMOUSLY </vt:lpstr>
      <vt:lpstr>ENGLISH AUTONOMOUSLY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Autonomously</dc:title>
  <dc:creator>Martina Šindelářová Skupeňová</dc:creator>
  <cp:lastModifiedBy>Martina Šindelářová Skupeňová</cp:lastModifiedBy>
  <cp:revision>25</cp:revision>
  <dcterms:created xsi:type="dcterms:W3CDTF">2019-01-14T10:39:19Z</dcterms:created>
  <dcterms:modified xsi:type="dcterms:W3CDTF">2020-10-14T14:21:53Z</dcterms:modified>
</cp:coreProperties>
</file>