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310" r:id="rId6"/>
    <p:sldId id="327" r:id="rId7"/>
    <p:sldId id="336" r:id="rId8"/>
    <p:sldId id="340" r:id="rId9"/>
    <p:sldId id="338" r:id="rId10"/>
    <p:sldId id="319" r:id="rId11"/>
    <p:sldId id="312" r:id="rId12"/>
    <p:sldId id="277" r:id="rId13"/>
    <p:sldId id="329" r:id="rId14"/>
    <p:sldId id="318" r:id="rId15"/>
    <p:sldId id="333" r:id="rId16"/>
    <p:sldId id="330" r:id="rId17"/>
    <p:sldId id="331" r:id="rId18"/>
    <p:sldId id="313" r:id="rId19"/>
    <p:sldId id="315" r:id="rId20"/>
    <p:sldId id="334" r:id="rId21"/>
    <p:sldId id="335" r:id="rId22"/>
    <p:sldId id="316" r:id="rId23"/>
    <p:sldId id="328" r:id="rId24"/>
    <p:sldId id="341" r:id="rId25"/>
    <p:sldId id="321" r:id="rId26"/>
    <p:sldId id="342" r:id="rId27"/>
    <p:sldId id="322" r:id="rId28"/>
    <p:sldId id="326" r:id="rId29"/>
    <p:sldId id="324" r:id="rId3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Zouhar Ludvíková" initials="LZL" lastIdx="1" clrIdx="0">
    <p:extLst>
      <p:ext uri="{19B8F6BF-5375-455C-9EA6-DF929625EA0E}">
        <p15:presenceInfo xmlns:p15="http://schemas.microsoft.com/office/powerpoint/2012/main" userId="Lenka Zouhar Ludv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75"/>
    <a:srgbClr val="38CD0F"/>
    <a:srgbClr val="70F95D"/>
    <a:srgbClr val="57FF93"/>
    <a:srgbClr val="5AC8AF"/>
    <a:srgbClr val="0000DC"/>
    <a:srgbClr val="46C8F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2EC49-0C4A-4B01-842A-2E200349D466}" v="484" dt="2020-03-04T15:23:05.815"/>
    <p1510:client id="{36EFB052-3659-6F5E-D152-E504A1F42402}" v="49" dt="2020-03-04T13:00:21.986"/>
    <p1510:client id="{EC34A606-2DF3-41B6-9B12-CB0C054B80D8}" v="1200" dt="2020-03-04T08:21:34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6754" autoAdjust="0"/>
  </p:normalViewPr>
  <p:slideViewPr>
    <p:cSldViewPr snapToGrid="0">
      <p:cViewPr varScale="1">
        <p:scale>
          <a:sx n="75" d="100"/>
          <a:sy n="75" d="100"/>
        </p:scale>
        <p:origin x="96" y="7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hlášení</a:t>
            </a:r>
          </a:p>
          <a:p>
            <a:r>
              <a:rPr lang="cs-CZ" dirty="0" err="1"/>
              <a:t>Small</a:t>
            </a:r>
            <a:r>
              <a:rPr lang="cs-CZ" dirty="0"/>
              <a:t> talk</a:t>
            </a:r>
          </a:p>
          <a:p>
            <a:r>
              <a:rPr lang="cs-CZ" dirty="0"/>
              <a:t>Představení (improvizovaný rozhovor vedoucí k „</a:t>
            </a:r>
            <a:r>
              <a:rPr lang="cs-CZ" dirty="0" err="1"/>
              <a:t>priorities</a:t>
            </a:r>
            <a:r>
              <a:rPr lang="cs-CZ" dirty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08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76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4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0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2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6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4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85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47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3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Složky – ve skupinkách prochází, diskutují, ptají se…</a:t>
            </a:r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763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9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37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774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3D994-70B0-43F1-8324-2059BE96D0B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6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1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4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0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r>
              <a:rPr lang="cs-CZ" baseline="0" dirty="0"/>
              <a:t>Připomenout DIY!!!!!!</a:t>
            </a:r>
          </a:p>
          <a:p>
            <a:pPr marL="180436" indent="-180436">
              <a:buFontTx/>
              <a:buChar char="-"/>
            </a:pPr>
            <a:r>
              <a:rPr lang="cs-CZ" baseline="0" dirty="0" err="1"/>
              <a:t>contact</a:t>
            </a:r>
            <a:r>
              <a:rPr lang="cs-CZ" baseline="0" dirty="0"/>
              <a:t> </a:t>
            </a:r>
            <a:r>
              <a:rPr lang="cs-CZ" baseline="0" dirty="0" err="1"/>
              <a:t>hours</a:t>
            </a:r>
            <a:r>
              <a:rPr lang="cs-CZ" baseline="0" dirty="0"/>
              <a:t> – 4,5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modules</a:t>
            </a:r>
            <a:r>
              <a:rPr lang="cs-CZ" baseline="0" dirty="0"/>
              <a:t> plus </a:t>
            </a:r>
            <a:r>
              <a:rPr lang="cs-CZ" baseline="0" dirty="0" err="1"/>
              <a:t>home</a:t>
            </a:r>
            <a:r>
              <a:rPr lang="cs-CZ" baseline="0" dirty="0"/>
              <a:t> </a:t>
            </a:r>
            <a:r>
              <a:rPr lang="cs-CZ" baseline="0" dirty="0" err="1"/>
              <a:t>preparation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much?</a:t>
            </a:r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r>
              <a:rPr lang="cs-CZ" dirty="0"/>
              <a:t>Odkazy na </a:t>
            </a:r>
            <a:r>
              <a:rPr lang="cs-CZ" dirty="0" err="1"/>
              <a:t>videopozvánky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9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r>
              <a:rPr lang="cs-CZ" baseline="0" dirty="0"/>
              <a:t>Struktura kurzu!!!</a:t>
            </a:r>
          </a:p>
          <a:p>
            <a:pPr marL="180436" indent="-180436">
              <a:buFontTx/>
              <a:buChar char="-"/>
            </a:pPr>
            <a:r>
              <a:rPr lang="cs-CZ" baseline="0" dirty="0" err="1"/>
              <a:t>contact</a:t>
            </a:r>
            <a:r>
              <a:rPr lang="cs-CZ" baseline="0" dirty="0"/>
              <a:t> </a:t>
            </a:r>
            <a:r>
              <a:rPr lang="cs-CZ" baseline="0" dirty="0" err="1"/>
              <a:t>hours</a:t>
            </a:r>
            <a:r>
              <a:rPr lang="cs-CZ" baseline="0" dirty="0"/>
              <a:t> – 4,5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modules</a:t>
            </a:r>
            <a:r>
              <a:rPr lang="cs-CZ" baseline="0" dirty="0"/>
              <a:t> plus </a:t>
            </a:r>
            <a:r>
              <a:rPr lang="cs-CZ" baseline="0" dirty="0" err="1"/>
              <a:t>home</a:t>
            </a:r>
            <a:r>
              <a:rPr lang="cs-CZ" baseline="0" dirty="0"/>
              <a:t> </a:t>
            </a:r>
            <a:r>
              <a:rPr lang="cs-CZ" baseline="0" dirty="0" err="1"/>
              <a:t>preparation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much?</a:t>
            </a:r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r>
              <a:rPr lang="cs-CZ" dirty="0"/>
              <a:t>Odkazy na </a:t>
            </a:r>
            <a:r>
              <a:rPr lang="cs-CZ" dirty="0" err="1"/>
              <a:t>videopozvánky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4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MAI – všichni snad mají…</a:t>
            </a: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9B93F2E3-D778-4E5D-9FFD-17D41A56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AF2A407-AE9A-48C3-9812-33D4EC9D5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C6D99B2-CAAE-4DC7-9F2C-C9C76E38C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185CDBB-97E5-49C5-A2B7-28F124AFC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73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9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3" y="2019301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5" y="2938735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764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7" r:id="rId15"/>
    <p:sldLayoutId id="2147483698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ebp"/><Relationship Id="rId3" Type="http://schemas.openxmlformats.org/officeDocument/2006/relationships/hyperlink" Target="https://sites.google.com/site/eportfolios4ell/s-h-o-w-c-a-s-e-1" TargetMode="External"/><Relationship Id="rId7" Type="http://schemas.openxmlformats.org/officeDocument/2006/relationships/image" Target="../media/image18.web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webp"/><Relationship Id="rId5" Type="http://schemas.openxmlformats.org/officeDocument/2006/relationships/image" Target="../media/image16.webp"/><Relationship Id="rId4" Type="http://schemas.openxmlformats.org/officeDocument/2006/relationships/image" Target="../media/image15.jpeg"/><Relationship Id="rId9" Type="http://schemas.openxmlformats.org/officeDocument/2006/relationships/image" Target="../media/image20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xkFgHAWD0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youtube.com/watch?v=QoI67VeE3ds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4745" y="2900365"/>
            <a:ext cx="11887200" cy="117158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Autonomously</a:t>
            </a:r>
            <a:r>
              <a:rPr lang="cs-CZ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Introductory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Autumn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763899"/>
            <a:ext cx="11361600" cy="1547449"/>
          </a:xfrm>
        </p:spPr>
        <p:txBody>
          <a:bodyPr/>
          <a:lstStyle/>
          <a:p>
            <a:pPr algn="r"/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Šindelářová Skupeňová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9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counselling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sessions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8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1 -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113563" y="5499002"/>
            <a:ext cx="3577882" cy="980998"/>
          </a:xfrm>
        </p:spPr>
        <p:txBody>
          <a:bodyPr/>
          <a:lstStyle/>
          <a:p>
            <a:pPr>
              <a:defRPr/>
            </a:pPr>
            <a:r>
              <a:rPr lang="cs-CZ" sz="1600" i="1" dirty="0"/>
              <a:t>Image </a:t>
            </a:r>
            <a:r>
              <a:rPr lang="cs-CZ" sz="1600" i="1" dirty="0" err="1"/>
              <a:t>from</a:t>
            </a:r>
            <a:r>
              <a:rPr lang="cs-CZ" sz="1600" i="1" dirty="0"/>
              <a:t> https://kimblechartingsolutions.com/2017/06gold-bulls-wantnedd-support-hold/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3074" name="Picture 2" descr="VÃ½sledek obrÃ¡zku pro needs">
            <a:extLst>
              <a:ext uri="{FF2B5EF4-FFF2-40B4-BE49-F238E27FC236}">
                <a16:creationId xmlns:a16="http://schemas.microsoft.com/office/drawing/2014/main" id="{37B7FDAF-199E-49D3-9A5F-AA3C2AAA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033"/>
            <a:ext cx="7113563" cy="47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E0B46E-D00A-438C-9AAE-B6844E455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B5D9949-3C51-4263-868E-A0B82996A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00" y="1490795"/>
            <a:ext cx="3973442" cy="3668774"/>
          </a:xfrm>
        </p:spPr>
        <p:txBody>
          <a:bodyPr/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TASK:</a:t>
            </a:r>
          </a:p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pairs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talk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preparation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1st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counselling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session: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need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achieve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bring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do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each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paper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FA16B1-A8E6-469D-A6C4-FC8DE4F1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90" y="2793534"/>
            <a:ext cx="7024987" cy="3951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2 - monitoring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F8A5DD-290C-448F-8B07-E84F19FA6F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1487135"/>
            <a:ext cx="3178414" cy="47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F936BBE-BBD3-4DF3-AAD6-6255ABB6C396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85252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3 -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2050" name="Picture 2" descr="gray and white pathway between green plants on vast valley">
            <a:extLst>
              <a:ext uri="{FF2B5EF4-FFF2-40B4-BE49-F238E27FC236}">
                <a16:creationId xmlns:a16="http://schemas.microsoft.com/office/drawing/2014/main" id="{6D66EE39-636D-4154-BBC3-901EDD0F4F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10341"/>
            <a:ext cx="6651352" cy="37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FAD6143-EC99-4E52-8758-102E05E41210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6632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log/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pic>
        <p:nvPicPr>
          <p:cNvPr id="6" name="Obrázek 5" descr="Obsah obrázku osoba, brýle, interiér, hledání&#10;&#10;Popis byl vytvořen automaticky">
            <a:extLst>
              <a:ext uri="{FF2B5EF4-FFF2-40B4-BE49-F238E27FC236}">
                <a16:creationId xmlns:a16="http://schemas.microsoft.com/office/drawing/2014/main" id="{1E5DF4C4-554E-4C4A-B27D-438EC94D7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4" y="2064246"/>
            <a:ext cx="3447875" cy="2298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ázek 9" descr="Obsah obrázku interiér, stůl&#10;&#10;Popis byl vytvořen automaticky">
            <a:extLst>
              <a:ext uri="{FF2B5EF4-FFF2-40B4-BE49-F238E27FC236}">
                <a16:creationId xmlns:a16="http://schemas.microsoft.com/office/drawing/2014/main" id="{B10A5836-5837-4C06-B8C6-BCCCBE86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1628800"/>
            <a:ext cx="2842237" cy="1892930"/>
          </a:xfrm>
          <a:prstGeom prst="rect">
            <a:avLst/>
          </a:prstGeom>
        </p:spPr>
      </p:pic>
      <p:pic>
        <p:nvPicPr>
          <p:cNvPr id="12" name="Obrázek 11" descr="Obsah obrázku interiér, přenosný počítač, počítač, osoba&#10;&#10;Popis byl vytvořen automaticky">
            <a:extLst>
              <a:ext uri="{FF2B5EF4-FFF2-40B4-BE49-F238E27FC236}">
                <a16:creationId xmlns:a16="http://schemas.microsoft.com/office/drawing/2014/main" id="{01339752-C456-4D57-BA98-30BD81BC3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4" y="3844661"/>
            <a:ext cx="2925660" cy="1948490"/>
          </a:xfrm>
          <a:prstGeom prst="rect">
            <a:avLst/>
          </a:prstGeom>
        </p:spPr>
      </p:pic>
      <p:pic>
        <p:nvPicPr>
          <p:cNvPr id="14" name="Obrázek 13" descr="Obsah obrázku stůl, interiér, přenosný počítač, vsedě&#10;&#10;Popis byl vytvořen automaticky">
            <a:extLst>
              <a:ext uri="{FF2B5EF4-FFF2-40B4-BE49-F238E27FC236}">
                <a16:creationId xmlns:a16="http://schemas.microsoft.com/office/drawing/2014/main" id="{55223481-7C96-4CA6-88F2-DA39B033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2" y="4818906"/>
            <a:ext cx="2511128" cy="1883346"/>
          </a:xfrm>
          <a:prstGeom prst="rect">
            <a:avLst/>
          </a:prstGeom>
        </p:spPr>
      </p:pic>
      <p:pic>
        <p:nvPicPr>
          <p:cNvPr id="16" name="Obrázek 15" descr="Obsah obrázku osoba, stůl, budova&#10;&#10;Popis byl vytvořen automaticky">
            <a:extLst>
              <a:ext uri="{FF2B5EF4-FFF2-40B4-BE49-F238E27FC236}">
                <a16:creationId xmlns:a16="http://schemas.microsoft.com/office/drawing/2014/main" id="{C3594BEB-42F3-422F-9A4D-F053FAD30E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7965129" y="4002310"/>
            <a:ext cx="1816434" cy="2405901"/>
          </a:xfrm>
          <a:prstGeom prst="rect">
            <a:avLst/>
          </a:prstGeom>
        </p:spPr>
      </p:pic>
      <p:pic>
        <p:nvPicPr>
          <p:cNvPr id="18" name="Obrázek 17" descr="Obsah obrázku osoba, interiér, držení, muž&#10;&#10;Popis byl vytvořen automaticky">
            <a:extLst>
              <a:ext uri="{FF2B5EF4-FFF2-40B4-BE49-F238E27FC236}">
                <a16:creationId xmlns:a16="http://schemas.microsoft.com/office/drawing/2014/main" id="{3A8CA3CE-0508-4624-ACC1-65124CC5C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08" y="1922120"/>
            <a:ext cx="3018361" cy="178687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AA27F9E-FC40-4A33-B437-0189E95FED02}"/>
              </a:ext>
            </a:extLst>
          </p:cNvPr>
          <p:cNvSpPr/>
          <p:nvPr/>
        </p:nvSpPr>
        <p:spPr>
          <a:xfrm>
            <a:off x="973838" y="5976057"/>
            <a:ext cx="3749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1600" i="1" kern="0" dirty="0" err="1"/>
              <a:t>Images</a:t>
            </a:r>
            <a:r>
              <a:rPr lang="cs-CZ" sz="1600" i="1" kern="0" dirty="0"/>
              <a:t>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67074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037" y="1600201"/>
            <a:ext cx="10530319" cy="4525963"/>
          </a:xfrm>
        </p:spPr>
        <p:txBody>
          <a:bodyPr/>
          <a:lstStyle/>
          <a:p>
            <a:endParaRPr lang="cs-CZ" dirty="0"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University of Hull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very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Vancouver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Community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College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800" y="3847569"/>
            <a:ext cx="46038" cy="31227"/>
          </a:xfrm>
        </p:spPr>
      </p:pic>
      <p:pic>
        <p:nvPicPr>
          <p:cNvPr id="8" name="Zástupný symbol pro obsah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52" y="5800344"/>
            <a:ext cx="1069848" cy="1057656"/>
          </a:xfrm>
          <a:prstGeom prst="rect">
            <a:avLst/>
          </a:prstGeom>
        </p:spPr>
      </p:pic>
      <p:pic>
        <p:nvPicPr>
          <p:cNvPr id="1026" name="Picture 2" descr="http://www.kukatko.cz/wp-content/uploads/2015/05/film-ree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41" y="3671669"/>
            <a:ext cx="5718259" cy="31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umb image">
            <a:extLst>
              <a:ext uri="{FF2B5EF4-FFF2-40B4-BE49-F238E27FC236}">
                <a16:creationId xmlns:a16="http://schemas.microsoft.com/office/drawing/2014/main" id="{1B8D455C-0972-4238-BD3C-48CA907E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70" y="6505773"/>
            <a:ext cx="986904" cy="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>
                <a:latin typeface="Verdana"/>
                <a:ea typeface="Verdana"/>
                <a:cs typeface="Arial"/>
              </a:rPr>
              <a:t>Focus: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English</a:t>
            </a:r>
            <a:r>
              <a:rPr lang="cs-CZ" sz="2900" b="1" dirty="0">
                <a:latin typeface="Verdana"/>
                <a:ea typeface="Verdana"/>
                <a:cs typeface="Arial"/>
              </a:rPr>
              <a:t> learning</a:t>
            </a: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Activity</a:t>
            </a:r>
            <a:r>
              <a:rPr lang="cs-CZ" sz="2900" dirty="0">
                <a:latin typeface="Verdana"/>
                <a:ea typeface="Verdana"/>
                <a:cs typeface="Arial"/>
              </a:rPr>
              <a:t>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regular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dirty="0">
                <a:latin typeface="Verdana"/>
                <a:ea typeface="Verdana"/>
                <a:cs typeface="Arial"/>
              </a:rPr>
              <a:t> style: </a:t>
            </a:r>
            <a:r>
              <a:rPr lang="cs-CZ" sz="2900" b="1" dirty="0">
                <a:latin typeface="Verdana"/>
                <a:ea typeface="Verdana"/>
                <a:cs typeface="Arial"/>
              </a:rPr>
              <a:t>use I/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me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>
                <a:latin typeface="Verdana"/>
                <a:ea typeface="Verdana"/>
                <a:cs typeface="Arial"/>
              </a:rPr>
              <a:t>                   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structure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your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 (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before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during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after</a:t>
            </a:r>
            <a:r>
              <a:rPr lang="cs-CZ" sz="2900" b="1" dirty="0">
                <a:latin typeface="Verdana"/>
                <a:ea typeface="Verdana"/>
                <a:cs typeface="Arial"/>
              </a:rPr>
              <a:t>; event/learning/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what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how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why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next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time</a:t>
            </a:r>
            <a:r>
              <a:rPr lang="cs-CZ" sz="2900" b="1" dirty="0">
                <a:latin typeface="Verdana"/>
                <a:ea typeface="Verdana"/>
                <a:cs typeface="Arial"/>
              </a:rPr>
              <a:t>)</a:t>
            </a: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8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68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1" y="1628800"/>
            <a:ext cx="10208943" cy="424847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Tx/>
              <a:buChar char="-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Verdana"/>
                <a:ea typeface="Verdana"/>
                <a:cs typeface="Verdana"/>
              </a:rPr>
              <a:t>Form: </a:t>
            </a:r>
            <a:r>
              <a:rPr lang="en-US" sz="2900" b="1" dirty="0">
                <a:latin typeface="Verdana"/>
                <a:ea typeface="Verdana"/>
                <a:cs typeface="Verdana"/>
              </a:rPr>
              <a:t>online log, video log, audio log, hand-written log, portfolio, book...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b="1" dirty="0" err="1">
                <a:latin typeface="Verdana"/>
                <a:ea typeface="Verdana"/>
                <a:cs typeface="Verdana"/>
              </a:rPr>
              <a:t>language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history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(LLH) to start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with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endParaRPr lang="cs-CZ" sz="3200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743037"/>
            <a:ext cx="5169259" cy="3868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</a:t>
            </a:r>
            <a: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/>
            </a:r>
            <a:b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628800"/>
            <a:ext cx="9214048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055CA9-82DB-4D56-BFDF-559A078F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583" y="1875528"/>
            <a:ext cx="7182088" cy="4254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Finish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sentence: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Autonomous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English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am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really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good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/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feel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like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need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In EA,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…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Counselling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Modules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are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With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EA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materials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70144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3C8AE-BCF6-439B-BA48-A96E335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by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EE93-5E3B-4109-93BA-A29CB5C0E0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70EE8-2FE8-43F3-8736-F72979D8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001" y="2019302"/>
            <a:ext cx="10802100" cy="411056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2900" dirty="0">
              <a:latin typeface="Verdana"/>
              <a:ea typeface="Verdana"/>
              <a:cs typeface="Verdana"/>
            </a:endParaRPr>
          </a:p>
          <a:p>
            <a:r>
              <a:rPr lang="cs-CZ" sz="2900" dirty="0">
                <a:latin typeface="Verdana"/>
                <a:ea typeface="Verdana"/>
                <a:cs typeface="Verdana"/>
              </a:rPr>
              <a:t>Try to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reflect</a:t>
            </a:r>
            <a:r>
              <a:rPr lang="cs-CZ" sz="2900" dirty="0">
                <a:latin typeface="Verdana"/>
                <a:ea typeface="Verdana"/>
                <a:cs typeface="Verdana"/>
              </a:rPr>
              <a:t> on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your</a:t>
            </a:r>
            <a:r>
              <a:rPr lang="cs-CZ" sz="2900" dirty="0">
                <a:latin typeface="Verdana"/>
                <a:ea typeface="Verdana"/>
                <a:cs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recent</a:t>
            </a:r>
            <a:r>
              <a:rPr lang="cs-CZ" sz="2900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experience</a:t>
            </a:r>
            <a:r>
              <a:rPr lang="cs-CZ" sz="2900" dirty="0">
                <a:latin typeface="Verdana"/>
                <a:ea typeface="Verdana"/>
                <a:cs typeface="Verdana"/>
              </a:rPr>
              <a:t>.</a:t>
            </a:r>
            <a:endParaRPr lang="cs-CZ" dirty="0">
              <a:cs typeface="Arial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91FA50-EB89-4BE4-AF0D-5B8E63276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92941-9C35-4010-90E6-300CB64A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267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43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8979" y="1628800"/>
            <a:ext cx="10854222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 </a:t>
            </a: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last session…)</a:t>
            </a:r>
          </a:p>
          <a:p>
            <a:pPr>
              <a:lnSpc>
                <a:spcPct val="120000"/>
              </a:lnSpc>
            </a:pP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Self-reflection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sort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I?)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I?)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FILLED IN!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79574" cy="1036227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422" y="1879439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1109395" y="2072624"/>
            <a:ext cx="8064895" cy="6568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AE02AA-D6A5-4C07-8627-B3D9B1496148}"/>
              </a:ext>
            </a:extLst>
          </p:cNvPr>
          <p:cNvSpPr txBox="1"/>
          <p:nvPr/>
        </p:nvSpPr>
        <p:spPr>
          <a:xfrm>
            <a:off x="4087354" y="2117325"/>
            <a:ext cx="15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C6E10-2DDD-4278-9EED-289EB34DB226}"/>
              </a:ext>
            </a:extLst>
          </p:cNvPr>
          <p:cNvSpPr/>
          <p:nvPr/>
        </p:nvSpPr>
        <p:spPr bwMode="auto">
          <a:xfrm>
            <a:off x="1422177" y="3317811"/>
            <a:ext cx="1963081" cy="1378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latin typeface="Tahoma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3EB7CF-2494-4831-ACFC-6CE1516A85F8}"/>
              </a:ext>
            </a:extLst>
          </p:cNvPr>
          <p:cNvSpPr txBox="1"/>
          <p:nvPr/>
        </p:nvSpPr>
        <p:spPr>
          <a:xfrm>
            <a:off x="1553483" y="3536388"/>
            <a:ext cx="17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1st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counselling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E62B7-178A-4E3E-8FE2-47462D7FA896}"/>
              </a:ext>
            </a:extLst>
          </p:cNvPr>
          <p:cNvSpPr/>
          <p:nvPr/>
        </p:nvSpPr>
        <p:spPr bwMode="auto">
          <a:xfrm>
            <a:off x="4058077" y="3000918"/>
            <a:ext cx="2134542" cy="1259156"/>
          </a:xfrm>
          <a:prstGeom prst="ellipse">
            <a:avLst/>
          </a:prstGeom>
          <a:solidFill>
            <a:srgbClr val="38CD0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6A79C11-2653-4254-A145-292695F7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10" y="4419416"/>
            <a:ext cx="2145978" cy="127417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60A82F-4155-477D-866D-7B6318673A0D}"/>
              </a:ext>
            </a:extLst>
          </p:cNvPr>
          <p:cNvSpPr txBox="1"/>
          <p:nvPr/>
        </p:nvSpPr>
        <p:spPr>
          <a:xfrm>
            <a:off x="4510287" y="3437311"/>
            <a:ext cx="12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B727709-B9C2-41A9-9554-20373E1134FF}"/>
              </a:ext>
            </a:extLst>
          </p:cNvPr>
          <p:cNvSpPr/>
          <p:nvPr/>
        </p:nvSpPr>
        <p:spPr>
          <a:xfrm>
            <a:off x="4565830" y="473232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rgbClr val="00AF3F">
                    <a:lumMod val="50000"/>
                  </a:srgbClr>
                </a:solidFill>
              </a:rPr>
              <a:t>module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A34BC8C-6284-4D0B-B0CB-3057CFFF0593}"/>
              </a:ext>
            </a:extLst>
          </p:cNvPr>
          <p:cNvSpPr/>
          <p:nvPr/>
        </p:nvSpPr>
        <p:spPr bwMode="auto">
          <a:xfrm>
            <a:off x="9123378" y="2956271"/>
            <a:ext cx="2134542" cy="11602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93E2B4-4036-431D-8B14-72454FD38020}"/>
              </a:ext>
            </a:extLst>
          </p:cNvPr>
          <p:cNvSpPr txBox="1"/>
          <p:nvPr/>
        </p:nvSpPr>
        <p:spPr>
          <a:xfrm>
            <a:off x="9261908" y="3287264"/>
            <a:ext cx="18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study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buddy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BFB47A1-6686-47B5-8779-EC1216CE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671" y="4260074"/>
            <a:ext cx="2145978" cy="11705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C936BC-6BFC-48E7-BFFA-3571FA3726E8}"/>
              </a:ext>
            </a:extLst>
          </p:cNvPr>
          <p:cNvSpPr txBox="1"/>
          <p:nvPr/>
        </p:nvSpPr>
        <p:spPr>
          <a:xfrm>
            <a:off x="288234" y="6040647"/>
            <a:ext cx="1145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modules</a:t>
            </a:r>
            <a:r>
              <a:rPr lang="cs-CZ" dirty="0"/>
              <a:t> and </a:t>
            </a:r>
            <a:r>
              <a:rPr lang="cs-CZ" dirty="0" err="1"/>
              <a:t>showers</a:t>
            </a:r>
            <a:r>
              <a:rPr lang="cs-CZ" dirty="0"/>
              <a:t>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opened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1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675" y="706043"/>
            <a:ext cx="10788649" cy="1032196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showers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CC85006-8C5F-4AAA-B66B-33A5F1EF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2557" y="2534477"/>
            <a:ext cx="4113337" cy="2971801"/>
          </a:xfrm>
          <a:solidFill>
            <a:srgbClr val="B8E175"/>
          </a:solidFill>
        </p:spPr>
        <p:txBody>
          <a:bodyPr/>
          <a:lstStyle/>
          <a:p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Conversation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Public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Speaking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Module</a:t>
            </a: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Listening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to Brno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Architecture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Academic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Ambitious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Absolute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Vocabulary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Builder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Real-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German –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English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translations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Fear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Writing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Lab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Board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Games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7A24640-514C-4431-9B54-AEB538D0F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3793" y="3886200"/>
            <a:ext cx="3665704" cy="226575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fontAlgn="b"/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"/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"/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Stress Management</a:t>
            </a:r>
          </a:p>
          <a:p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Breakfast to learn English from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Let'sTalk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Safe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Tech</a:t>
            </a:r>
          </a:p>
          <a:p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Mindsets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Theatre Night: Frothing Mouths. Hungry Eyes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Sitting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Through</a:t>
            </a:r>
            <a:r>
              <a:rPr lang="cs-CZ" sz="1800" b="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1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Sitcom</a:t>
            </a:r>
            <a:endParaRPr lang="cs-CZ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9327789" y="2300393"/>
            <a:ext cx="3878113" cy="4110567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08609" y="1486001"/>
            <a:ext cx="18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18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4BAC96-C82E-47E9-91EC-4B2F606D8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FE850C-3A8C-4DCF-AF00-4AE6F291D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63E3EE6-CC02-4478-8843-74ECABBA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E74A8-1011-4A57-A5D1-CC3DDE9F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 session:)</a:t>
            </a:r>
          </a:p>
        </p:txBody>
      </p:sp>
    </p:spTree>
    <p:extLst>
      <p:ext uri="{BB962C8B-B14F-4D97-AF65-F5344CB8AC3E}">
        <p14:creationId xmlns:p14="http://schemas.microsoft.com/office/powerpoint/2010/main" val="73857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1" y="275401"/>
            <a:ext cx="9259604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bibliography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0" y="1629001"/>
            <a:ext cx="10560635" cy="4248000"/>
          </a:xfrm>
        </p:spPr>
        <p:txBody>
          <a:bodyPr/>
          <a:lstStyle/>
          <a:p>
            <a:pPr>
              <a:defRPr/>
            </a:pPr>
            <a:r>
              <a:rPr lang="en-US" altLang="cs-CZ" sz="2540" dirty="0" err="1"/>
              <a:t>Holec</a:t>
            </a:r>
            <a:r>
              <a:rPr lang="en-US" altLang="cs-CZ" sz="2540" dirty="0"/>
              <a:t>, Henri</a:t>
            </a:r>
            <a:r>
              <a:rPr lang="cs-CZ" altLang="cs-CZ" sz="2540" dirty="0"/>
              <a:t>:</a:t>
            </a:r>
            <a:r>
              <a:rPr lang="en-US" altLang="cs-CZ" sz="2540" dirty="0"/>
              <a:t> </a:t>
            </a:r>
            <a:r>
              <a:rPr lang="en-US" altLang="cs-CZ" sz="2540" i="1" dirty="0"/>
              <a:t>Autonomy and Foreign Language Learning</a:t>
            </a:r>
            <a:r>
              <a:rPr lang="cs-CZ" altLang="cs-CZ" sz="2540" dirty="0"/>
              <a:t>.</a:t>
            </a:r>
            <a:r>
              <a:rPr lang="en-US" altLang="cs-CZ" sz="2540" dirty="0"/>
              <a:t> Oxford</a:t>
            </a:r>
            <a:r>
              <a:rPr lang="cs-CZ" altLang="cs-CZ" sz="2540" dirty="0"/>
              <a:t>, 1981.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Little</a:t>
            </a:r>
            <a:r>
              <a:rPr lang="cs-CZ" altLang="cs-CZ" sz="2540" dirty="0"/>
              <a:t>, David: </a:t>
            </a:r>
            <a:r>
              <a:rPr lang="en-US" altLang="cs-CZ" sz="2540" i="1" dirty="0"/>
              <a:t>Learner autonomy 1: definitions, issues and problems</a:t>
            </a:r>
            <a:r>
              <a:rPr lang="en-US" altLang="cs-CZ" sz="2540" dirty="0"/>
              <a:t>.</a:t>
            </a:r>
            <a:r>
              <a:rPr lang="cs-CZ" altLang="cs-CZ" sz="2540" dirty="0"/>
              <a:t> Dublin, 1991.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Karlsson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Leena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Kjisik</a:t>
            </a:r>
            <a:r>
              <a:rPr lang="cs-CZ" altLang="cs-CZ" sz="2540" dirty="0"/>
              <a:t>, Felicity &amp; </a:t>
            </a:r>
            <a:r>
              <a:rPr lang="cs-CZ" altLang="cs-CZ" sz="2540" dirty="0" err="1"/>
              <a:t>Nordlund</a:t>
            </a:r>
            <a:r>
              <a:rPr lang="cs-CZ" altLang="cs-CZ" sz="2540" dirty="0"/>
              <a:t>, Joan: </a:t>
            </a:r>
            <a:r>
              <a:rPr lang="cs-CZ" altLang="cs-CZ" sz="2540" i="1" dirty="0" err="1"/>
              <a:t>From</a:t>
            </a:r>
            <a:r>
              <a:rPr lang="cs-CZ" altLang="cs-CZ" sz="2540" i="1" dirty="0"/>
              <a:t> </a:t>
            </a:r>
            <a:r>
              <a:rPr lang="cs-CZ" altLang="cs-CZ" sz="2540" i="1" dirty="0" err="1"/>
              <a:t>Here</a:t>
            </a:r>
            <a:r>
              <a:rPr lang="cs-CZ" altLang="cs-CZ" sz="2540" i="1" dirty="0"/>
              <a:t> To Autonomy</a:t>
            </a:r>
            <a:r>
              <a:rPr lang="cs-CZ" altLang="cs-CZ" sz="2540" dirty="0"/>
              <a:t>. </a:t>
            </a:r>
            <a:r>
              <a:rPr lang="cs-CZ" altLang="cs-CZ" sz="2540" dirty="0" err="1"/>
              <a:t>Helsinki</a:t>
            </a:r>
            <a:r>
              <a:rPr lang="cs-CZ" altLang="cs-CZ" sz="2540" dirty="0"/>
              <a:t>, 1997.</a:t>
            </a:r>
          </a:p>
          <a:p>
            <a:pPr>
              <a:defRPr/>
            </a:pPr>
            <a:endParaRPr lang="cs-CZ" sz="2540" dirty="0"/>
          </a:p>
          <a:p>
            <a:pPr>
              <a:defRPr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lang="cs-CZ" sz="2540" dirty="0"/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2BA159-3A1A-48B5-B289-0213ADBEE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897401"/>
            <a:ext cx="5169259" cy="23246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79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slido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B74370-6EA2-49B8-AF42-4D3AF4D97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5939" y="4885596"/>
            <a:ext cx="1895969" cy="1252404"/>
          </a:xfrm>
        </p:spPr>
        <p:txBody>
          <a:bodyPr/>
          <a:lstStyle/>
          <a:p>
            <a:r>
              <a:rPr lang="cs-CZ" dirty="0"/>
              <a:t>slido.com </a:t>
            </a:r>
          </a:p>
          <a:p>
            <a:r>
              <a:rPr lang="cs-CZ" b="1" dirty="0"/>
              <a:t>#EA2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7A41E0-4D64-4898-8B13-DA4B4450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04" y="234951"/>
            <a:ext cx="32480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1st part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5F120A5-C88A-4A7F-9C58-EB0A8ABF50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24460" y="2721044"/>
            <a:ext cx="2620219" cy="213197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E50DAC1-B5F8-4B8B-A2B9-3687E84AFCB3}"/>
              </a:ext>
            </a:extLst>
          </p:cNvPr>
          <p:cNvSpPr/>
          <p:nvPr/>
        </p:nvSpPr>
        <p:spPr bwMode="auto">
          <a:xfrm>
            <a:off x="1981199" y="2969703"/>
            <a:ext cx="1944849" cy="1560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E677FA-F234-4800-8558-18D5940557CE}"/>
              </a:ext>
            </a:extLst>
          </p:cNvPr>
          <p:cNvSpPr txBox="1"/>
          <p:nvPr/>
        </p:nvSpPr>
        <p:spPr>
          <a:xfrm>
            <a:off x="1981199" y="3500577"/>
            <a:ext cx="177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CONTRACT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3881068-669F-4CFB-9439-C3A6786FE5CE}"/>
              </a:ext>
            </a:extLst>
          </p:cNvPr>
          <p:cNvSpPr txBox="1"/>
          <p:nvPr/>
        </p:nvSpPr>
        <p:spPr>
          <a:xfrm>
            <a:off x="4588778" y="3560403"/>
            <a:ext cx="239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COUNSELLINGS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B7A1E50-6A87-43BD-8705-BF7272B38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322" y="2992590"/>
            <a:ext cx="1963082" cy="15972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2518C9-B155-4A17-A778-C5439D91B129}"/>
              </a:ext>
            </a:extLst>
          </p:cNvPr>
          <p:cNvSpPr txBox="1"/>
          <p:nvPr/>
        </p:nvSpPr>
        <p:spPr>
          <a:xfrm>
            <a:off x="7726431" y="3560403"/>
            <a:ext cx="138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2063552" y="5426765"/>
            <a:ext cx="7537648" cy="5269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80AF869-40EC-490D-8F0B-4D9CFA4ADFD2}"/>
              </a:ext>
            </a:extLst>
          </p:cNvPr>
          <p:cNvSpPr txBox="1"/>
          <p:nvPr/>
        </p:nvSpPr>
        <p:spPr>
          <a:xfrm>
            <a:off x="5425109" y="5462513"/>
            <a:ext cx="107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SLIDO</a:t>
            </a:r>
          </a:p>
        </p:txBody>
      </p:sp>
      <p:sp>
        <p:nvSpPr>
          <p:cNvPr id="15" name="Hvězda: šesticípá 14">
            <a:extLst>
              <a:ext uri="{FF2B5EF4-FFF2-40B4-BE49-F238E27FC236}">
                <a16:creationId xmlns:a16="http://schemas.microsoft.com/office/drawing/2014/main" id="{0D63BD32-90B9-4458-9CCE-AB7FA67DC3C0}"/>
              </a:ext>
            </a:extLst>
          </p:cNvPr>
          <p:cNvSpPr/>
          <p:nvPr/>
        </p:nvSpPr>
        <p:spPr bwMode="auto">
          <a:xfrm>
            <a:off x="9973815" y="2564296"/>
            <a:ext cx="1963081" cy="2594113"/>
          </a:xfrm>
          <a:prstGeom prst="star6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BDE9F8-429C-4B29-BD80-25FDF84517FD}"/>
              </a:ext>
            </a:extLst>
          </p:cNvPr>
          <p:cNvSpPr txBox="1"/>
          <p:nvPr/>
        </p:nvSpPr>
        <p:spPr>
          <a:xfrm>
            <a:off x="10360661" y="3630519"/>
            <a:ext cx="130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READINESS</a:t>
            </a:r>
          </a:p>
        </p:txBody>
      </p:sp>
    </p:spTree>
    <p:extLst>
      <p:ext uri="{BB962C8B-B14F-4D97-AF65-F5344CB8AC3E}">
        <p14:creationId xmlns:p14="http://schemas.microsoft.com/office/powerpoint/2010/main" val="51282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79574" cy="1036227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2nd part (7-7.20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422" y="1879439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1109395" y="2072624"/>
            <a:ext cx="8064895" cy="6568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AE02AA-D6A5-4C07-8627-B3D9B1496148}"/>
              </a:ext>
            </a:extLst>
          </p:cNvPr>
          <p:cNvSpPr txBox="1"/>
          <p:nvPr/>
        </p:nvSpPr>
        <p:spPr>
          <a:xfrm>
            <a:off x="4087354" y="2117325"/>
            <a:ext cx="15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C6E10-2DDD-4278-9EED-289EB34DB226}"/>
              </a:ext>
            </a:extLst>
          </p:cNvPr>
          <p:cNvSpPr/>
          <p:nvPr/>
        </p:nvSpPr>
        <p:spPr bwMode="auto">
          <a:xfrm>
            <a:off x="1422177" y="3317811"/>
            <a:ext cx="1963081" cy="1378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latin typeface="Tahoma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3EB7CF-2494-4831-ACFC-6CE1516A85F8}"/>
              </a:ext>
            </a:extLst>
          </p:cNvPr>
          <p:cNvSpPr txBox="1"/>
          <p:nvPr/>
        </p:nvSpPr>
        <p:spPr>
          <a:xfrm>
            <a:off x="1553483" y="3536388"/>
            <a:ext cx="17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1st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counselling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E62B7-178A-4E3E-8FE2-47462D7FA896}"/>
              </a:ext>
            </a:extLst>
          </p:cNvPr>
          <p:cNvSpPr/>
          <p:nvPr/>
        </p:nvSpPr>
        <p:spPr bwMode="auto">
          <a:xfrm>
            <a:off x="4058077" y="3000918"/>
            <a:ext cx="2134542" cy="1259156"/>
          </a:xfrm>
          <a:prstGeom prst="ellipse">
            <a:avLst/>
          </a:prstGeom>
          <a:solidFill>
            <a:srgbClr val="38CD0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6A79C11-2653-4254-A145-292695F7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10" y="4419416"/>
            <a:ext cx="2145978" cy="127417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60A82F-4155-477D-866D-7B6318673A0D}"/>
              </a:ext>
            </a:extLst>
          </p:cNvPr>
          <p:cNvSpPr txBox="1"/>
          <p:nvPr/>
        </p:nvSpPr>
        <p:spPr>
          <a:xfrm>
            <a:off x="4510287" y="3437311"/>
            <a:ext cx="12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B727709-B9C2-41A9-9554-20373E1134FF}"/>
              </a:ext>
            </a:extLst>
          </p:cNvPr>
          <p:cNvSpPr/>
          <p:nvPr/>
        </p:nvSpPr>
        <p:spPr>
          <a:xfrm>
            <a:off x="4565830" y="473232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rgbClr val="00AF3F">
                    <a:lumMod val="50000"/>
                  </a:srgbClr>
                </a:solidFill>
              </a:rPr>
              <a:t>module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A34BC8C-6284-4D0B-B0CB-3057CFFF0593}"/>
              </a:ext>
            </a:extLst>
          </p:cNvPr>
          <p:cNvSpPr/>
          <p:nvPr/>
        </p:nvSpPr>
        <p:spPr bwMode="auto">
          <a:xfrm>
            <a:off x="9123378" y="2956271"/>
            <a:ext cx="2134542" cy="11602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93E2B4-4036-431D-8B14-72454FD38020}"/>
              </a:ext>
            </a:extLst>
          </p:cNvPr>
          <p:cNvSpPr txBox="1"/>
          <p:nvPr/>
        </p:nvSpPr>
        <p:spPr>
          <a:xfrm>
            <a:off x="9261908" y="3287264"/>
            <a:ext cx="18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study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buddy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BFB47A1-6686-47B5-8779-EC1216CE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671" y="4260074"/>
            <a:ext cx="2145978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3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B74370-6EA2-49B8-AF42-4D3AF4D97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7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A53BFC-F3A6-4105-9CF3-7D71469F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" t="1976" r="4340" b="3074"/>
          <a:stretch/>
        </p:blipFill>
        <p:spPr>
          <a:xfrm>
            <a:off x="947956" y="830509"/>
            <a:ext cx="3934438" cy="53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F21B108-1399-4EEE-9FEB-9F6202EC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789" r="1847" b="6093"/>
          <a:stretch/>
        </p:blipFill>
        <p:spPr>
          <a:xfrm>
            <a:off x="922788" y="889233"/>
            <a:ext cx="4387443" cy="55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metacognition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autonomous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learning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EN.potx" id="{9354CC38-147E-4D76-BD28-D2AC18064E72}" vid="{1A505D1A-EE06-4AF2-B79B-5CE2F6B04F2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98EDB134341428AC9BAF58057673A" ma:contentTypeVersion="27" ma:contentTypeDescription="Vytvoří nový dokument" ma:contentTypeScope="" ma:versionID="7570356b0bf74f2fe22ece8e52cfcc69">
  <xsd:schema xmlns:xsd="http://www.w3.org/2001/XMLSchema" xmlns:xs="http://www.w3.org/2001/XMLSchema" xmlns:p="http://schemas.microsoft.com/office/2006/metadata/properties" xmlns:ns3="cfc98a97-29d2-444b-8c3e-011156c2de04" xmlns:ns4="4016f9b8-7f93-43d5-8882-338c4fc00976" targetNamespace="http://schemas.microsoft.com/office/2006/metadata/properties" ma:root="true" ma:fieldsID="bf3c836675e4972bfbdf587a7fefad8e" ns3:_="" ns4:_="">
    <xsd:import namespace="cfc98a97-29d2-444b-8c3e-011156c2de04"/>
    <xsd:import namespace="4016f9b8-7f93-43d5-8882-338c4fc009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8a97-29d2-444b-8c3e-011156c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6f9b8-7f93-43d5-8882-338c4fc009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cfc98a97-29d2-444b-8c3e-011156c2de04" xsi:nil="true"/>
    <Templates xmlns="cfc98a97-29d2-444b-8c3e-011156c2de04" xsi:nil="true"/>
    <Has_Teacher_Only_SectionGroup xmlns="cfc98a97-29d2-444b-8c3e-011156c2de04" xsi:nil="true"/>
    <AppVersion xmlns="cfc98a97-29d2-444b-8c3e-011156c2de04" xsi:nil="true"/>
    <CultureName xmlns="cfc98a97-29d2-444b-8c3e-011156c2de04" xsi:nil="true"/>
    <Is_Collaboration_Space_Locked xmlns="cfc98a97-29d2-444b-8c3e-011156c2de04" xsi:nil="true"/>
    <Owner xmlns="cfc98a97-29d2-444b-8c3e-011156c2de04">
      <UserInfo>
        <DisplayName/>
        <AccountId xsi:nil="true"/>
        <AccountType/>
      </UserInfo>
    </Owner>
    <DefaultSectionNames xmlns="cfc98a97-29d2-444b-8c3e-011156c2de04" xsi:nil="true"/>
    <LMS_Mappings xmlns="cfc98a97-29d2-444b-8c3e-011156c2de04" xsi:nil="true"/>
    <Invited_Teachers xmlns="cfc98a97-29d2-444b-8c3e-011156c2de04" xsi:nil="true"/>
    <NotebookType xmlns="cfc98a97-29d2-444b-8c3e-011156c2de04" xsi:nil="true"/>
    <Teachers xmlns="cfc98a97-29d2-444b-8c3e-011156c2de04">
      <UserInfo>
        <DisplayName/>
        <AccountId xsi:nil="true"/>
        <AccountType/>
      </UserInfo>
    </Teachers>
    <Students xmlns="cfc98a97-29d2-444b-8c3e-011156c2de04">
      <UserInfo>
        <DisplayName/>
        <AccountId xsi:nil="true"/>
        <AccountType/>
      </UserInfo>
    </Students>
    <Student_Groups xmlns="cfc98a97-29d2-444b-8c3e-011156c2de04">
      <UserInfo>
        <DisplayName/>
        <AccountId xsi:nil="true"/>
        <AccountType/>
      </UserInfo>
    </Student_Groups>
    <TeamsChannelId xmlns="cfc98a97-29d2-444b-8c3e-011156c2de04" xsi:nil="true"/>
    <Distribution_Groups xmlns="cfc98a97-29d2-444b-8c3e-011156c2de04" xsi:nil="true"/>
    <Math_Settings xmlns="cfc98a97-29d2-444b-8c3e-011156c2de04" xsi:nil="true"/>
    <Self_Registration_Enabled xmlns="cfc98a97-29d2-444b-8c3e-011156c2de04" xsi:nil="true"/>
    <Invited_Students xmlns="cfc98a97-29d2-444b-8c3e-011156c2de04" xsi:nil="true"/>
    <IsNotebookLocked xmlns="cfc98a97-29d2-444b-8c3e-011156c2de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CBBE9-695E-49C3-844B-B7EA300B5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98a97-29d2-444b-8c3e-011156c2de04"/>
    <ds:schemaRef ds:uri="4016f9b8-7f93-43d5-8882-338c4fc00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F3FF5-3F5E-4305-90BA-FBB6198ACBB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016f9b8-7f93-43d5-8882-338c4fc00976"/>
    <ds:schemaRef ds:uri="http://schemas.openxmlformats.org/package/2006/metadata/core-properties"/>
    <ds:schemaRef ds:uri="cfc98a97-29d2-444b-8c3e-011156c2de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4086C2-EBAD-4563-A24C-8347AAC084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Prezentace-CJV-EN</Template>
  <TotalTime>0</TotalTime>
  <Words>919</Words>
  <Application>Microsoft Office PowerPoint</Application>
  <PresentationFormat>Širokoúhlá obrazovka</PresentationFormat>
  <Paragraphs>259</Paragraphs>
  <Slides>26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DejaVu Sans</vt:lpstr>
      <vt:lpstr>Tahoma</vt:lpstr>
      <vt:lpstr>Times New Roman</vt:lpstr>
      <vt:lpstr>Verdana</vt:lpstr>
      <vt:lpstr>Wingdings</vt:lpstr>
      <vt:lpstr>Presentation_MU_EN</vt:lpstr>
      <vt:lpstr>English Autonomously Second Introductory Session Autumn 2020</vt:lpstr>
      <vt:lpstr>ENGLISH AUTONOMOUSLY checking understanding  </vt:lpstr>
      <vt:lpstr>ENGLISH AUTONOMOUSLY  slido</vt:lpstr>
      <vt:lpstr>ENGLISH AUTONOMOUSLY  plan for today – 1st part</vt:lpstr>
      <vt:lpstr>ENGLISH AUTONOMOUSLY  plan for today – 2nd part (7-7.20 pm)</vt:lpstr>
      <vt:lpstr>ENGLISH AUTONOMOUSLY  contract/ agreement </vt:lpstr>
      <vt:lpstr>ENGLISH AUTONOMOUSLY  contract/ plan/ agreement</vt:lpstr>
      <vt:lpstr>ENGLISH AUTONOMOUSLY  contract/ plan/ agreement</vt:lpstr>
      <vt:lpstr>ENGLISH AUTONOMOUSLY metacognition for autonomous learning </vt:lpstr>
      <vt:lpstr>ENGLISH AUTONOMOUSLY counselling sessions </vt:lpstr>
      <vt:lpstr>ENGLISH AUTONOMOUSLY counseling session 1 - planning </vt:lpstr>
      <vt:lpstr>ENGLISH AUTONOMOUSLY getting ready for 1st counselling</vt:lpstr>
      <vt:lpstr>ENGLISH AUTONOMOUSLY counseling session 2 - monitoring </vt:lpstr>
      <vt:lpstr>ENGLISH AUTONOMOUSLY counseling session 3 - evaluating </vt:lpstr>
      <vt:lpstr>ENGLISH AUTONOMOUSLY  learning diary/ log/ reflective writing </vt:lpstr>
      <vt:lpstr>ENGLISH AUTONOMOUSLY  reflective writing </vt:lpstr>
      <vt:lpstr>ENGLISH AUTONOMOUSLY  log writing </vt:lpstr>
      <vt:lpstr>ENGLISH AUTONOMOUSLY  log writing </vt:lpstr>
      <vt:lpstr>ENGLISH AUTONOMOUSLY  log writing </vt:lpstr>
      <vt:lpstr>ENGLISH AUTONOMOUSLY  learning by doing – writing a reflection</vt:lpstr>
      <vt:lpstr>ENGLISH AUTONOMOUSLY  log writing </vt:lpstr>
      <vt:lpstr>ENGLISH AUTONOMOUSLY  </vt:lpstr>
      <vt:lpstr>ENGLISH AUTONOMOUSLY  FAIR</vt:lpstr>
      <vt:lpstr>ENGLISH AUTONOMOUSLY modules and showers</vt:lpstr>
      <vt:lpstr>ENGLISH AUTONOMOUSLY</vt:lpstr>
      <vt:lpstr>ENGLISH AUTONOMOUSLY bibliography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of Language Programmes at European Higher Education Institutions Trnava, 14. – 15. 6. 2018</dc:title>
  <dc:creator>Martina Šindelářová Skupeňová</dc:creator>
  <cp:lastModifiedBy>Martina Šindelářová Skupeňová</cp:lastModifiedBy>
  <cp:revision>281</cp:revision>
  <cp:lastPrinted>2020-03-02T11:10:07Z</cp:lastPrinted>
  <dcterms:created xsi:type="dcterms:W3CDTF">2019-01-14T10:39:19Z</dcterms:created>
  <dcterms:modified xsi:type="dcterms:W3CDTF">2020-10-21T09:46:47Z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0x010100DEF98EDB134341428AC9BAF58057673A</vt:lpwstr>
  </property>
</Properties>
</file>