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65" r:id="rId3"/>
    <p:sldId id="271" r:id="rId4"/>
    <p:sldId id="288" r:id="rId5"/>
    <p:sldId id="258" r:id="rId6"/>
    <p:sldId id="298" r:id="rId7"/>
    <p:sldId id="287" r:id="rId8"/>
    <p:sldId id="303" r:id="rId9"/>
    <p:sldId id="305" r:id="rId10"/>
    <p:sldId id="256" r:id="rId11"/>
    <p:sldId id="289" r:id="rId12"/>
    <p:sldId id="257" r:id="rId13"/>
    <p:sldId id="294" r:id="rId14"/>
    <p:sldId id="286" r:id="rId15"/>
    <p:sldId id="266" r:id="rId16"/>
    <p:sldId id="290" r:id="rId17"/>
    <p:sldId id="293" r:id="rId18"/>
    <p:sldId id="296" r:id="rId19"/>
    <p:sldId id="260" r:id="rId20"/>
    <p:sldId id="283" r:id="rId21"/>
    <p:sldId id="263" r:id="rId22"/>
    <p:sldId id="307" r:id="rId23"/>
    <p:sldId id="291" r:id="rId24"/>
    <p:sldId id="297" r:id="rId25"/>
    <p:sldId id="261" r:id="rId26"/>
    <p:sldId id="259" r:id="rId27"/>
    <p:sldId id="306" r:id="rId28"/>
    <p:sldId id="292" r:id="rId29"/>
    <p:sldId id="295" r:id="rId30"/>
    <p:sldId id="268" r:id="rId31"/>
    <p:sldId id="270" r:id="rId32"/>
    <p:sldId id="262" r:id="rId33"/>
    <p:sldId id="264" r:id="rId34"/>
    <p:sldId id="267" r:id="rId35"/>
    <p:sldId id="269" r:id="rId36"/>
    <p:sldId id="272" r:id="rId37"/>
    <p:sldId id="308" r:id="rId38"/>
    <p:sldId id="273" r:id="rId39"/>
    <p:sldId id="309" r:id="rId40"/>
    <p:sldId id="277" r:id="rId41"/>
    <p:sldId id="276" r:id="rId42"/>
    <p:sldId id="274" r:id="rId43"/>
    <p:sldId id="275" r:id="rId44"/>
    <p:sldId id="278" r:id="rId45"/>
    <p:sldId id="281" r:id="rId46"/>
    <p:sldId id="279" r:id="rId47"/>
    <p:sldId id="302" r:id="rId48"/>
    <p:sldId id="280" r:id="rId49"/>
    <p:sldId id="282" r:id="rId50"/>
    <p:sldId id="299" r:id="rId51"/>
    <p:sldId id="300" r:id="rId52"/>
    <p:sldId id="301" r:id="rId5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043" autoAdjust="0"/>
    <p:restoredTop sz="94660"/>
  </p:normalViewPr>
  <p:slideViewPr>
    <p:cSldViewPr snapToGrid="0">
      <p:cViewPr varScale="1">
        <p:scale>
          <a:sx n="68" d="100"/>
          <a:sy n="68" d="100"/>
        </p:scale>
        <p:origin x="72" y="996"/>
      </p:cViewPr>
      <p:guideLst/>
    </p:cSldViewPr>
  </p:slideViewPr>
  <p:notesTextViewPr>
    <p:cViewPr>
      <p:scale>
        <a:sx n="1" d="1"/>
        <a:sy n="1" d="1"/>
      </p:scale>
      <p:origin x="0" y="0"/>
    </p:cViewPr>
  </p:notesTextViewPr>
  <p:sorterViewPr>
    <p:cViewPr>
      <p:scale>
        <a:sx n="100" d="100"/>
        <a:sy n="100" d="100"/>
      </p:scale>
      <p:origin x="0" y="-41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C74B1E-6FDD-4F27-8F4B-2E512797557F}"/>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54333A2-C559-4A65-888F-BE615B40FF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A7030E0-04A1-4D6B-B10D-0CAEDBF6CA57}"/>
              </a:ext>
            </a:extLst>
          </p:cNvPr>
          <p:cNvSpPr>
            <a:spLocks noGrp="1"/>
          </p:cNvSpPr>
          <p:nvPr>
            <p:ph type="dt" sz="half" idx="10"/>
          </p:nvPr>
        </p:nvSpPr>
        <p:spPr/>
        <p:txBody>
          <a:bodyPr/>
          <a:lstStyle/>
          <a:p>
            <a:fld id="{6DFC9940-8AB7-48D7-991C-E2800266ED98}" type="datetimeFigureOut">
              <a:rPr lang="cs-CZ" smtClean="0"/>
              <a:t>12.10.2020</a:t>
            </a:fld>
            <a:endParaRPr lang="cs-CZ"/>
          </a:p>
        </p:txBody>
      </p:sp>
      <p:sp>
        <p:nvSpPr>
          <p:cNvPr id="5" name="Zástupný symbol pro zápatí 4">
            <a:extLst>
              <a:ext uri="{FF2B5EF4-FFF2-40B4-BE49-F238E27FC236}">
                <a16:creationId xmlns:a16="http://schemas.microsoft.com/office/drawing/2014/main" id="{5FEB45BC-CF20-41D5-A470-680BB99A1A3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4084669-06C0-4D4D-8339-C6D497FAB24E}"/>
              </a:ext>
            </a:extLst>
          </p:cNvPr>
          <p:cNvSpPr>
            <a:spLocks noGrp="1"/>
          </p:cNvSpPr>
          <p:nvPr>
            <p:ph type="sldNum" sz="quarter" idx="12"/>
          </p:nvPr>
        </p:nvSpPr>
        <p:spPr/>
        <p:txBody>
          <a:bodyPr/>
          <a:lstStyle/>
          <a:p>
            <a:fld id="{90F75664-5ECF-4F2A-BB03-09FB2C45656C}" type="slidenum">
              <a:rPr lang="cs-CZ" smtClean="0"/>
              <a:t>‹#›</a:t>
            </a:fld>
            <a:endParaRPr lang="cs-CZ"/>
          </a:p>
        </p:txBody>
      </p:sp>
    </p:spTree>
    <p:extLst>
      <p:ext uri="{BB962C8B-B14F-4D97-AF65-F5344CB8AC3E}">
        <p14:creationId xmlns:p14="http://schemas.microsoft.com/office/powerpoint/2010/main" val="353619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97CEB9-C308-4CA8-9793-D52383E3855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AE06B38-1027-4BE5-A4B1-E043E35F0D2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8261DE0-CD27-40A9-A670-9910C8FC00ED}"/>
              </a:ext>
            </a:extLst>
          </p:cNvPr>
          <p:cNvSpPr>
            <a:spLocks noGrp="1"/>
          </p:cNvSpPr>
          <p:nvPr>
            <p:ph type="dt" sz="half" idx="10"/>
          </p:nvPr>
        </p:nvSpPr>
        <p:spPr/>
        <p:txBody>
          <a:bodyPr/>
          <a:lstStyle/>
          <a:p>
            <a:fld id="{6DFC9940-8AB7-48D7-991C-E2800266ED98}" type="datetimeFigureOut">
              <a:rPr lang="cs-CZ" smtClean="0"/>
              <a:t>12.10.2020</a:t>
            </a:fld>
            <a:endParaRPr lang="cs-CZ"/>
          </a:p>
        </p:txBody>
      </p:sp>
      <p:sp>
        <p:nvSpPr>
          <p:cNvPr id="5" name="Zástupný symbol pro zápatí 4">
            <a:extLst>
              <a:ext uri="{FF2B5EF4-FFF2-40B4-BE49-F238E27FC236}">
                <a16:creationId xmlns:a16="http://schemas.microsoft.com/office/drawing/2014/main" id="{5EBF90F4-8E9B-4AEE-A137-C7CC4F06D33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1096438-04FE-4CD7-8EEF-E85DA10D207F}"/>
              </a:ext>
            </a:extLst>
          </p:cNvPr>
          <p:cNvSpPr>
            <a:spLocks noGrp="1"/>
          </p:cNvSpPr>
          <p:nvPr>
            <p:ph type="sldNum" sz="quarter" idx="12"/>
          </p:nvPr>
        </p:nvSpPr>
        <p:spPr/>
        <p:txBody>
          <a:bodyPr/>
          <a:lstStyle/>
          <a:p>
            <a:fld id="{90F75664-5ECF-4F2A-BB03-09FB2C45656C}" type="slidenum">
              <a:rPr lang="cs-CZ" smtClean="0"/>
              <a:t>‹#›</a:t>
            </a:fld>
            <a:endParaRPr lang="cs-CZ"/>
          </a:p>
        </p:txBody>
      </p:sp>
    </p:spTree>
    <p:extLst>
      <p:ext uri="{BB962C8B-B14F-4D97-AF65-F5344CB8AC3E}">
        <p14:creationId xmlns:p14="http://schemas.microsoft.com/office/powerpoint/2010/main" val="2944347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D560C927-0708-4B60-9B9A-C457916EC613}"/>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8408871-BE92-4AF6-A281-C7BB134CEEE8}"/>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8A0040B-6B09-46DE-BBC3-BA16940D35EB}"/>
              </a:ext>
            </a:extLst>
          </p:cNvPr>
          <p:cNvSpPr>
            <a:spLocks noGrp="1"/>
          </p:cNvSpPr>
          <p:nvPr>
            <p:ph type="dt" sz="half" idx="10"/>
          </p:nvPr>
        </p:nvSpPr>
        <p:spPr/>
        <p:txBody>
          <a:bodyPr/>
          <a:lstStyle/>
          <a:p>
            <a:fld id="{6DFC9940-8AB7-48D7-991C-E2800266ED98}" type="datetimeFigureOut">
              <a:rPr lang="cs-CZ" smtClean="0"/>
              <a:t>12.10.2020</a:t>
            </a:fld>
            <a:endParaRPr lang="cs-CZ"/>
          </a:p>
        </p:txBody>
      </p:sp>
      <p:sp>
        <p:nvSpPr>
          <p:cNvPr id="5" name="Zástupný symbol pro zápatí 4">
            <a:extLst>
              <a:ext uri="{FF2B5EF4-FFF2-40B4-BE49-F238E27FC236}">
                <a16:creationId xmlns:a16="http://schemas.microsoft.com/office/drawing/2014/main" id="{B05A00F6-F958-4BDA-B758-DEEF0B4A213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255FA34-71BA-40F9-B8C7-C4B455A93BC6}"/>
              </a:ext>
            </a:extLst>
          </p:cNvPr>
          <p:cNvSpPr>
            <a:spLocks noGrp="1"/>
          </p:cNvSpPr>
          <p:nvPr>
            <p:ph type="sldNum" sz="quarter" idx="12"/>
          </p:nvPr>
        </p:nvSpPr>
        <p:spPr/>
        <p:txBody>
          <a:bodyPr/>
          <a:lstStyle/>
          <a:p>
            <a:fld id="{90F75664-5ECF-4F2A-BB03-09FB2C45656C}" type="slidenum">
              <a:rPr lang="cs-CZ" smtClean="0"/>
              <a:t>‹#›</a:t>
            </a:fld>
            <a:endParaRPr lang="cs-CZ"/>
          </a:p>
        </p:txBody>
      </p:sp>
    </p:spTree>
    <p:extLst>
      <p:ext uri="{BB962C8B-B14F-4D97-AF65-F5344CB8AC3E}">
        <p14:creationId xmlns:p14="http://schemas.microsoft.com/office/powerpoint/2010/main" val="1225003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85A106-F14D-4A42-81B3-D5E46A95F23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46D01FA-CB97-4F4A-9C8C-183B86AAEE53}"/>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12DE24F-3557-4FDC-94EC-54BB3E2B51EB}"/>
              </a:ext>
            </a:extLst>
          </p:cNvPr>
          <p:cNvSpPr>
            <a:spLocks noGrp="1"/>
          </p:cNvSpPr>
          <p:nvPr>
            <p:ph type="dt" sz="half" idx="10"/>
          </p:nvPr>
        </p:nvSpPr>
        <p:spPr/>
        <p:txBody>
          <a:bodyPr/>
          <a:lstStyle/>
          <a:p>
            <a:fld id="{6DFC9940-8AB7-48D7-991C-E2800266ED98}" type="datetimeFigureOut">
              <a:rPr lang="cs-CZ" smtClean="0"/>
              <a:t>12.10.2020</a:t>
            </a:fld>
            <a:endParaRPr lang="cs-CZ"/>
          </a:p>
        </p:txBody>
      </p:sp>
      <p:sp>
        <p:nvSpPr>
          <p:cNvPr id="5" name="Zástupný symbol pro zápatí 4">
            <a:extLst>
              <a:ext uri="{FF2B5EF4-FFF2-40B4-BE49-F238E27FC236}">
                <a16:creationId xmlns:a16="http://schemas.microsoft.com/office/drawing/2014/main" id="{6BB9FB10-E4DD-456B-BE79-6B61994B196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B804CDE-DA85-4E31-B4D1-D5DAB59FA189}"/>
              </a:ext>
            </a:extLst>
          </p:cNvPr>
          <p:cNvSpPr>
            <a:spLocks noGrp="1"/>
          </p:cNvSpPr>
          <p:nvPr>
            <p:ph type="sldNum" sz="quarter" idx="12"/>
          </p:nvPr>
        </p:nvSpPr>
        <p:spPr/>
        <p:txBody>
          <a:bodyPr/>
          <a:lstStyle/>
          <a:p>
            <a:fld id="{90F75664-5ECF-4F2A-BB03-09FB2C45656C}" type="slidenum">
              <a:rPr lang="cs-CZ" smtClean="0"/>
              <a:t>‹#›</a:t>
            </a:fld>
            <a:endParaRPr lang="cs-CZ"/>
          </a:p>
        </p:txBody>
      </p:sp>
    </p:spTree>
    <p:extLst>
      <p:ext uri="{BB962C8B-B14F-4D97-AF65-F5344CB8AC3E}">
        <p14:creationId xmlns:p14="http://schemas.microsoft.com/office/powerpoint/2010/main" val="217278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C83F7D-CD27-4FE0-98BD-74C695A2D9A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38169EED-7D8C-4F8B-9443-8693973648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56AB281-F962-4E7E-B57E-AB7BF8A68785}"/>
              </a:ext>
            </a:extLst>
          </p:cNvPr>
          <p:cNvSpPr>
            <a:spLocks noGrp="1"/>
          </p:cNvSpPr>
          <p:nvPr>
            <p:ph type="dt" sz="half" idx="10"/>
          </p:nvPr>
        </p:nvSpPr>
        <p:spPr/>
        <p:txBody>
          <a:bodyPr/>
          <a:lstStyle/>
          <a:p>
            <a:fld id="{6DFC9940-8AB7-48D7-991C-E2800266ED98}" type="datetimeFigureOut">
              <a:rPr lang="cs-CZ" smtClean="0"/>
              <a:t>12.10.2020</a:t>
            </a:fld>
            <a:endParaRPr lang="cs-CZ"/>
          </a:p>
        </p:txBody>
      </p:sp>
      <p:sp>
        <p:nvSpPr>
          <p:cNvPr id="5" name="Zástupný symbol pro zápatí 4">
            <a:extLst>
              <a:ext uri="{FF2B5EF4-FFF2-40B4-BE49-F238E27FC236}">
                <a16:creationId xmlns:a16="http://schemas.microsoft.com/office/drawing/2014/main" id="{3BC54651-0171-4547-BB1B-D8DEB33A4DE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224771D-EC04-4850-889F-743BB7631BCA}"/>
              </a:ext>
            </a:extLst>
          </p:cNvPr>
          <p:cNvSpPr>
            <a:spLocks noGrp="1"/>
          </p:cNvSpPr>
          <p:nvPr>
            <p:ph type="sldNum" sz="quarter" idx="12"/>
          </p:nvPr>
        </p:nvSpPr>
        <p:spPr/>
        <p:txBody>
          <a:bodyPr/>
          <a:lstStyle/>
          <a:p>
            <a:fld id="{90F75664-5ECF-4F2A-BB03-09FB2C45656C}" type="slidenum">
              <a:rPr lang="cs-CZ" smtClean="0"/>
              <a:t>‹#›</a:t>
            </a:fld>
            <a:endParaRPr lang="cs-CZ"/>
          </a:p>
        </p:txBody>
      </p:sp>
    </p:spTree>
    <p:extLst>
      <p:ext uri="{BB962C8B-B14F-4D97-AF65-F5344CB8AC3E}">
        <p14:creationId xmlns:p14="http://schemas.microsoft.com/office/powerpoint/2010/main" val="1519101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1EEC3F-E011-49AB-9FD4-DA046785AD6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7E3080B-3E67-4347-8F49-EEBA190AE96F}"/>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26E2B743-69D5-417D-8955-429EE2E74762}"/>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6C2218D2-2430-4DA3-B8AE-5B23082493ED}"/>
              </a:ext>
            </a:extLst>
          </p:cNvPr>
          <p:cNvSpPr>
            <a:spLocks noGrp="1"/>
          </p:cNvSpPr>
          <p:nvPr>
            <p:ph type="dt" sz="half" idx="10"/>
          </p:nvPr>
        </p:nvSpPr>
        <p:spPr/>
        <p:txBody>
          <a:bodyPr/>
          <a:lstStyle/>
          <a:p>
            <a:fld id="{6DFC9940-8AB7-48D7-991C-E2800266ED98}" type="datetimeFigureOut">
              <a:rPr lang="cs-CZ" smtClean="0"/>
              <a:t>12.10.2020</a:t>
            </a:fld>
            <a:endParaRPr lang="cs-CZ"/>
          </a:p>
        </p:txBody>
      </p:sp>
      <p:sp>
        <p:nvSpPr>
          <p:cNvPr id="6" name="Zástupný symbol pro zápatí 5">
            <a:extLst>
              <a:ext uri="{FF2B5EF4-FFF2-40B4-BE49-F238E27FC236}">
                <a16:creationId xmlns:a16="http://schemas.microsoft.com/office/drawing/2014/main" id="{4A51A080-79F7-47D3-A9E0-6BAAB2EC005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715640C-6ECD-459B-8EC9-B2B7682D13F4}"/>
              </a:ext>
            </a:extLst>
          </p:cNvPr>
          <p:cNvSpPr>
            <a:spLocks noGrp="1"/>
          </p:cNvSpPr>
          <p:nvPr>
            <p:ph type="sldNum" sz="quarter" idx="12"/>
          </p:nvPr>
        </p:nvSpPr>
        <p:spPr/>
        <p:txBody>
          <a:bodyPr/>
          <a:lstStyle/>
          <a:p>
            <a:fld id="{90F75664-5ECF-4F2A-BB03-09FB2C45656C}" type="slidenum">
              <a:rPr lang="cs-CZ" smtClean="0"/>
              <a:t>‹#›</a:t>
            </a:fld>
            <a:endParaRPr lang="cs-CZ"/>
          </a:p>
        </p:txBody>
      </p:sp>
    </p:spTree>
    <p:extLst>
      <p:ext uri="{BB962C8B-B14F-4D97-AF65-F5344CB8AC3E}">
        <p14:creationId xmlns:p14="http://schemas.microsoft.com/office/powerpoint/2010/main" val="3215891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B32E1A-B584-406C-B387-DB5FCAFB69B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61D738E5-7152-4446-A67F-EB7281FE61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F8C7DE4-C49A-46AC-8D90-EF99010AD10F}"/>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13ABB385-6417-4E55-B756-EC2603EF9B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7A0CFA1-250D-425D-99D8-56BAFD33FA14}"/>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F62C2340-863A-4E94-BC27-9737BA984BDC}"/>
              </a:ext>
            </a:extLst>
          </p:cNvPr>
          <p:cNvSpPr>
            <a:spLocks noGrp="1"/>
          </p:cNvSpPr>
          <p:nvPr>
            <p:ph type="dt" sz="half" idx="10"/>
          </p:nvPr>
        </p:nvSpPr>
        <p:spPr/>
        <p:txBody>
          <a:bodyPr/>
          <a:lstStyle/>
          <a:p>
            <a:fld id="{6DFC9940-8AB7-48D7-991C-E2800266ED98}" type="datetimeFigureOut">
              <a:rPr lang="cs-CZ" smtClean="0"/>
              <a:t>12.10.2020</a:t>
            </a:fld>
            <a:endParaRPr lang="cs-CZ"/>
          </a:p>
        </p:txBody>
      </p:sp>
      <p:sp>
        <p:nvSpPr>
          <p:cNvPr id="8" name="Zástupný symbol pro zápatí 7">
            <a:extLst>
              <a:ext uri="{FF2B5EF4-FFF2-40B4-BE49-F238E27FC236}">
                <a16:creationId xmlns:a16="http://schemas.microsoft.com/office/drawing/2014/main" id="{BC91AB61-D69A-4226-9387-FEA70BCC9AF7}"/>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AC6779B4-C8D6-4DCD-98D6-B1D3B906A50E}"/>
              </a:ext>
            </a:extLst>
          </p:cNvPr>
          <p:cNvSpPr>
            <a:spLocks noGrp="1"/>
          </p:cNvSpPr>
          <p:nvPr>
            <p:ph type="sldNum" sz="quarter" idx="12"/>
          </p:nvPr>
        </p:nvSpPr>
        <p:spPr/>
        <p:txBody>
          <a:bodyPr/>
          <a:lstStyle/>
          <a:p>
            <a:fld id="{90F75664-5ECF-4F2A-BB03-09FB2C45656C}" type="slidenum">
              <a:rPr lang="cs-CZ" smtClean="0"/>
              <a:t>‹#›</a:t>
            </a:fld>
            <a:endParaRPr lang="cs-CZ"/>
          </a:p>
        </p:txBody>
      </p:sp>
    </p:spTree>
    <p:extLst>
      <p:ext uri="{BB962C8B-B14F-4D97-AF65-F5344CB8AC3E}">
        <p14:creationId xmlns:p14="http://schemas.microsoft.com/office/powerpoint/2010/main" val="423924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E70CA1-4AD9-48D1-AF76-F9DAB2788A43}"/>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625059F3-16D3-42D8-9E7E-3662ED4B385B}"/>
              </a:ext>
            </a:extLst>
          </p:cNvPr>
          <p:cNvSpPr>
            <a:spLocks noGrp="1"/>
          </p:cNvSpPr>
          <p:nvPr>
            <p:ph type="dt" sz="half" idx="10"/>
          </p:nvPr>
        </p:nvSpPr>
        <p:spPr/>
        <p:txBody>
          <a:bodyPr/>
          <a:lstStyle/>
          <a:p>
            <a:fld id="{6DFC9940-8AB7-48D7-991C-E2800266ED98}" type="datetimeFigureOut">
              <a:rPr lang="cs-CZ" smtClean="0"/>
              <a:t>12.10.2020</a:t>
            </a:fld>
            <a:endParaRPr lang="cs-CZ"/>
          </a:p>
        </p:txBody>
      </p:sp>
      <p:sp>
        <p:nvSpPr>
          <p:cNvPr id="4" name="Zástupný symbol pro zápatí 3">
            <a:extLst>
              <a:ext uri="{FF2B5EF4-FFF2-40B4-BE49-F238E27FC236}">
                <a16:creationId xmlns:a16="http://schemas.microsoft.com/office/drawing/2014/main" id="{52224B98-8885-4B9E-B8B7-F1C1529A30FA}"/>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FE4E19F-925D-4E37-BEEF-C37DFA6D2527}"/>
              </a:ext>
            </a:extLst>
          </p:cNvPr>
          <p:cNvSpPr>
            <a:spLocks noGrp="1"/>
          </p:cNvSpPr>
          <p:nvPr>
            <p:ph type="sldNum" sz="quarter" idx="12"/>
          </p:nvPr>
        </p:nvSpPr>
        <p:spPr/>
        <p:txBody>
          <a:bodyPr/>
          <a:lstStyle/>
          <a:p>
            <a:fld id="{90F75664-5ECF-4F2A-BB03-09FB2C45656C}" type="slidenum">
              <a:rPr lang="cs-CZ" smtClean="0"/>
              <a:t>‹#›</a:t>
            </a:fld>
            <a:endParaRPr lang="cs-CZ"/>
          </a:p>
        </p:txBody>
      </p:sp>
    </p:spTree>
    <p:extLst>
      <p:ext uri="{BB962C8B-B14F-4D97-AF65-F5344CB8AC3E}">
        <p14:creationId xmlns:p14="http://schemas.microsoft.com/office/powerpoint/2010/main" val="70008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2EE3195-65DE-4A31-A6D7-A2ACF56742E0}"/>
              </a:ext>
            </a:extLst>
          </p:cNvPr>
          <p:cNvSpPr>
            <a:spLocks noGrp="1"/>
          </p:cNvSpPr>
          <p:nvPr>
            <p:ph type="dt" sz="half" idx="10"/>
          </p:nvPr>
        </p:nvSpPr>
        <p:spPr/>
        <p:txBody>
          <a:bodyPr/>
          <a:lstStyle/>
          <a:p>
            <a:fld id="{6DFC9940-8AB7-48D7-991C-E2800266ED98}" type="datetimeFigureOut">
              <a:rPr lang="cs-CZ" smtClean="0"/>
              <a:t>12.10.2020</a:t>
            </a:fld>
            <a:endParaRPr lang="cs-CZ"/>
          </a:p>
        </p:txBody>
      </p:sp>
      <p:sp>
        <p:nvSpPr>
          <p:cNvPr id="3" name="Zástupný symbol pro zápatí 2">
            <a:extLst>
              <a:ext uri="{FF2B5EF4-FFF2-40B4-BE49-F238E27FC236}">
                <a16:creationId xmlns:a16="http://schemas.microsoft.com/office/drawing/2014/main" id="{5992EC55-4DCB-48CA-BC2F-47A00A4FD23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85170BB7-272F-4008-93F2-25A1D3610A1F}"/>
              </a:ext>
            </a:extLst>
          </p:cNvPr>
          <p:cNvSpPr>
            <a:spLocks noGrp="1"/>
          </p:cNvSpPr>
          <p:nvPr>
            <p:ph type="sldNum" sz="quarter" idx="12"/>
          </p:nvPr>
        </p:nvSpPr>
        <p:spPr/>
        <p:txBody>
          <a:bodyPr/>
          <a:lstStyle/>
          <a:p>
            <a:fld id="{90F75664-5ECF-4F2A-BB03-09FB2C45656C}" type="slidenum">
              <a:rPr lang="cs-CZ" smtClean="0"/>
              <a:t>‹#›</a:t>
            </a:fld>
            <a:endParaRPr lang="cs-CZ"/>
          </a:p>
        </p:txBody>
      </p:sp>
    </p:spTree>
    <p:extLst>
      <p:ext uri="{BB962C8B-B14F-4D97-AF65-F5344CB8AC3E}">
        <p14:creationId xmlns:p14="http://schemas.microsoft.com/office/powerpoint/2010/main" val="115174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23E84C-97BA-448D-93B9-FF2D7193B74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62CBC363-B1CE-4778-97EE-E7D281B790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D74F872E-46F4-465E-B7CD-C6D5E496E4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6E92143-7869-4204-A4E3-BAC43408824B}"/>
              </a:ext>
            </a:extLst>
          </p:cNvPr>
          <p:cNvSpPr>
            <a:spLocks noGrp="1"/>
          </p:cNvSpPr>
          <p:nvPr>
            <p:ph type="dt" sz="half" idx="10"/>
          </p:nvPr>
        </p:nvSpPr>
        <p:spPr/>
        <p:txBody>
          <a:bodyPr/>
          <a:lstStyle/>
          <a:p>
            <a:fld id="{6DFC9940-8AB7-48D7-991C-E2800266ED98}" type="datetimeFigureOut">
              <a:rPr lang="cs-CZ" smtClean="0"/>
              <a:t>12.10.2020</a:t>
            </a:fld>
            <a:endParaRPr lang="cs-CZ"/>
          </a:p>
        </p:txBody>
      </p:sp>
      <p:sp>
        <p:nvSpPr>
          <p:cNvPr id="6" name="Zástupný symbol pro zápatí 5">
            <a:extLst>
              <a:ext uri="{FF2B5EF4-FFF2-40B4-BE49-F238E27FC236}">
                <a16:creationId xmlns:a16="http://schemas.microsoft.com/office/drawing/2014/main" id="{973AE543-1963-4D57-9703-4720F7E65BC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CB61E7B-BC6D-4D4D-8B70-1E29E30921CD}"/>
              </a:ext>
            </a:extLst>
          </p:cNvPr>
          <p:cNvSpPr>
            <a:spLocks noGrp="1"/>
          </p:cNvSpPr>
          <p:nvPr>
            <p:ph type="sldNum" sz="quarter" idx="12"/>
          </p:nvPr>
        </p:nvSpPr>
        <p:spPr/>
        <p:txBody>
          <a:bodyPr/>
          <a:lstStyle/>
          <a:p>
            <a:fld id="{90F75664-5ECF-4F2A-BB03-09FB2C45656C}" type="slidenum">
              <a:rPr lang="cs-CZ" smtClean="0"/>
              <a:t>‹#›</a:t>
            </a:fld>
            <a:endParaRPr lang="cs-CZ"/>
          </a:p>
        </p:txBody>
      </p:sp>
    </p:spTree>
    <p:extLst>
      <p:ext uri="{BB962C8B-B14F-4D97-AF65-F5344CB8AC3E}">
        <p14:creationId xmlns:p14="http://schemas.microsoft.com/office/powerpoint/2010/main" val="1718516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3C28B6-9F4C-404C-A35A-CEC745BB4F4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A61A2690-8CB7-4500-BA41-3ECC1CC7FF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FE25DCD-9B4C-4AB9-A3B5-4BEB7E6B81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7C091EE-3A07-42C1-9374-CBD2970CCB9E}"/>
              </a:ext>
            </a:extLst>
          </p:cNvPr>
          <p:cNvSpPr>
            <a:spLocks noGrp="1"/>
          </p:cNvSpPr>
          <p:nvPr>
            <p:ph type="dt" sz="half" idx="10"/>
          </p:nvPr>
        </p:nvSpPr>
        <p:spPr/>
        <p:txBody>
          <a:bodyPr/>
          <a:lstStyle/>
          <a:p>
            <a:fld id="{6DFC9940-8AB7-48D7-991C-E2800266ED98}" type="datetimeFigureOut">
              <a:rPr lang="cs-CZ" smtClean="0"/>
              <a:t>12.10.2020</a:t>
            </a:fld>
            <a:endParaRPr lang="cs-CZ"/>
          </a:p>
        </p:txBody>
      </p:sp>
      <p:sp>
        <p:nvSpPr>
          <p:cNvPr id="6" name="Zástupný symbol pro zápatí 5">
            <a:extLst>
              <a:ext uri="{FF2B5EF4-FFF2-40B4-BE49-F238E27FC236}">
                <a16:creationId xmlns:a16="http://schemas.microsoft.com/office/drawing/2014/main" id="{195E6212-F95E-469F-8E9E-AF71E3BBEA3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385B383-B107-429D-A0E8-09EA99BCA9AA}"/>
              </a:ext>
            </a:extLst>
          </p:cNvPr>
          <p:cNvSpPr>
            <a:spLocks noGrp="1"/>
          </p:cNvSpPr>
          <p:nvPr>
            <p:ph type="sldNum" sz="quarter" idx="12"/>
          </p:nvPr>
        </p:nvSpPr>
        <p:spPr/>
        <p:txBody>
          <a:bodyPr/>
          <a:lstStyle/>
          <a:p>
            <a:fld id="{90F75664-5ECF-4F2A-BB03-09FB2C45656C}" type="slidenum">
              <a:rPr lang="cs-CZ" smtClean="0"/>
              <a:t>‹#›</a:t>
            </a:fld>
            <a:endParaRPr lang="cs-CZ"/>
          </a:p>
        </p:txBody>
      </p:sp>
    </p:spTree>
    <p:extLst>
      <p:ext uri="{BB962C8B-B14F-4D97-AF65-F5344CB8AC3E}">
        <p14:creationId xmlns:p14="http://schemas.microsoft.com/office/powerpoint/2010/main" val="932302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11FE3D51-F4FF-4CC6-BBE5-C93F70D272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86B5316A-4D76-40AC-8550-FF1B71C4E5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BF44BCD-15FF-48B6-B4A5-8018478260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C9940-8AB7-48D7-991C-E2800266ED98}" type="datetimeFigureOut">
              <a:rPr lang="cs-CZ" smtClean="0"/>
              <a:t>12.10.2020</a:t>
            </a:fld>
            <a:endParaRPr lang="cs-CZ"/>
          </a:p>
        </p:txBody>
      </p:sp>
      <p:sp>
        <p:nvSpPr>
          <p:cNvPr id="5" name="Zástupný symbol pro zápatí 4">
            <a:extLst>
              <a:ext uri="{FF2B5EF4-FFF2-40B4-BE49-F238E27FC236}">
                <a16:creationId xmlns:a16="http://schemas.microsoft.com/office/drawing/2014/main" id="{A3907024-58F5-4156-87EC-BD49FFE99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ADE8C361-D5B0-409C-B732-CACCBFF5C7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75664-5ECF-4F2A-BB03-09FB2C45656C}" type="slidenum">
              <a:rPr lang="cs-CZ" smtClean="0"/>
              <a:t>‹#›</a:t>
            </a:fld>
            <a:endParaRPr lang="cs-CZ"/>
          </a:p>
        </p:txBody>
      </p:sp>
    </p:spTree>
    <p:extLst>
      <p:ext uri="{BB962C8B-B14F-4D97-AF65-F5344CB8AC3E}">
        <p14:creationId xmlns:p14="http://schemas.microsoft.com/office/powerpoint/2010/main" val="2740447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4.xml"/><Relationship Id="rId4" Type="http://schemas.openxmlformats.org/officeDocument/2006/relationships/hyperlink" Target="https://whitney.org/Exhibitions/GeorgiaOKeeff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4.xml"/><Relationship Id="rId4" Type="http://schemas.openxmlformats.org/officeDocument/2006/relationships/image" Target="../media/image7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5C669A-8CEE-4C94-A809-F4E12642422E}"/>
              </a:ext>
            </a:extLst>
          </p:cNvPr>
          <p:cNvSpPr>
            <a:spLocks noGrp="1"/>
          </p:cNvSpPr>
          <p:nvPr>
            <p:ph type="title"/>
          </p:nvPr>
        </p:nvSpPr>
        <p:spPr/>
        <p:txBody>
          <a:bodyPr/>
          <a:lstStyle/>
          <a:p>
            <a:r>
              <a:rPr lang="cs-CZ" dirty="0"/>
              <a:t>Abstraktní a nezobrazivé tendence v umění I. poloviny 20.století</a:t>
            </a:r>
          </a:p>
        </p:txBody>
      </p:sp>
      <p:sp>
        <p:nvSpPr>
          <p:cNvPr id="3" name="Zástupný obsah 2">
            <a:extLst>
              <a:ext uri="{FF2B5EF4-FFF2-40B4-BE49-F238E27FC236}">
                <a16:creationId xmlns:a16="http://schemas.microsoft.com/office/drawing/2014/main" id="{E7C89E60-DC8A-4B00-A5F4-674EF8318F3A}"/>
              </a:ext>
            </a:extLst>
          </p:cNvPr>
          <p:cNvSpPr>
            <a:spLocks noGrp="1"/>
          </p:cNvSpPr>
          <p:nvPr>
            <p:ph sz="half" idx="1"/>
          </p:nvPr>
        </p:nvSpPr>
        <p:spPr/>
        <p:txBody>
          <a:bodyPr/>
          <a:lstStyle/>
          <a:p>
            <a:r>
              <a:rPr lang="cs-CZ" dirty="0"/>
              <a:t>Futurismus</a:t>
            </a:r>
          </a:p>
          <a:p>
            <a:r>
              <a:rPr lang="cs-CZ" dirty="0"/>
              <a:t>Orfismus</a:t>
            </a:r>
          </a:p>
          <a:p>
            <a:r>
              <a:rPr lang="cs-CZ" dirty="0"/>
              <a:t>Neo-plasticismus (De </a:t>
            </a:r>
            <a:r>
              <a:rPr lang="cs-CZ" dirty="0" err="1"/>
              <a:t>Stijl</a:t>
            </a:r>
            <a:r>
              <a:rPr lang="cs-CZ" dirty="0"/>
              <a:t>)</a:t>
            </a:r>
          </a:p>
          <a:p>
            <a:r>
              <a:rPr lang="cs-CZ" dirty="0"/>
              <a:t>Suprematismus</a:t>
            </a:r>
          </a:p>
          <a:p>
            <a:r>
              <a:rPr lang="cs-CZ" dirty="0"/>
              <a:t>Konstruktivismus</a:t>
            </a:r>
          </a:p>
        </p:txBody>
      </p:sp>
      <p:sp>
        <p:nvSpPr>
          <p:cNvPr id="4" name="Zástupný obsah 3">
            <a:extLst>
              <a:ext uri="{FF2B5EF4-FFF2-40B4-BE49-F238E27FC236}">
                <a16:creationId xmlns:a16="http://schemas.microsoft.com/office/drawing/2014/main" id="{218616CB-EB35-44AE-B12E-412966D1ABAB}"/>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278336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341C71-1E52-4BB0-A6E2-BA6355C5242E}"/>
              </a:ext>
            </a:extLst>
          </p:cNvPr>
          <p:cNvSpPr>
            <a:spLocks noGrp="1"/>
          </p:cNvSpPr>
          <p:nvPr>
            <p:ph type="ctrTitle"/>
          </p:nvPr>
        </p:nvSpPr>
        <p:spPr>
          <a:xfrm>
            <a:off x="1524000" y="173039"/>
            <a:ext cx="9144000" cy="1655762"/>
          </a:xfrm>
        </p:spPr>
        <p:txBody>
          <a:bodyPr>
            <a:normAutofit/>
          </a:bodyPr>
          <a:lstStyle/>
          <a:p>
            <a:r>
              <a:rPr lang="cs-CZ" dirty="0"/>
              <a:t> </a:t>
            </a:r>
          </a:p>
        </p:txBody>
      </p:sp>
      <p:sp>
        <p:nvSpPr>
          <p:cNvPr id="3" name="Podnadpis 2">
            <a:extLst>
              <a:ext uri="{FF2B5EF4-FFF2-40B4-BE49-F238E27FC236}">
                <a16:creationId xmlns:a16="http://schemas.microsoft.com/office/drawing/2014/main" id="{41F8817E-1C13-4D4C-B36B-81CCE0A2C8B6}"/>
              </a:ext>
            </a:extLst>
          </p:cNvPr>
          <p:cNvSpPr>
            <a:spLocks noGrp="1"/>
          </p:cNvSpPr>
          <p:nvPr>
            <p:ph type="subTitle" idx="1"/>
          </p:nvPr>
        </p:nvSpPr>
        <p:spPr/>
        <p:txBody>
          <a:bodyPr/>
          <a:lstStyle/>
          <a:p>
            <a:endParaRPr lang="cs-CZ"/>
          </a:p>
        </p:txBody>
      </p:sp>
      <p:pic>
        <p:nvPicPr>
          <p:cNvPr id="7" name="Obrázek 6" descr="Obsah obrázku hodiny, graffiti&#10;&#10;Popis byl vytvořen automaticky">
            <a:extLst>
              <a:ext uri="{FF2B5EF4-FFF2-40B4-BE49-F238E27FC236}">
                <a16:creationId xmlns:a16="http://schemas.microsoft.com/office/drawing/2014/main" id="{8D416969-4CFE-4EBB-A72F-60D6C2AEB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07" y="173038"/>
            <a:ext cx="8553402" cy="6588109"/>
          </a:xfrm>
          <a:prstGeom prst="rect">
            <a:avLst/>
          </a:prstGeom>
        </p:spPr>
      </p:pic>
      <p:sp>
        <p:nvSpPr>
          <p:cNvPr id="8" name="TextovéPole 7">
            <a:extLst>
              <a:ext uri="{FF2B5EF4-FFF2-40B4-BE49-F238E27FC236}">
                <a16:creationId xmlns:a16="http://schemas.microsoft.com/office/drawing/2014/main" id="{1AE56820-F6D1-4D60-A703-EFEF13ABA943}"/>
              </a:ext>
            </a:extLst>
          </p:cNvPr>
          <p:cNvSpPr txBox="1"/>
          <p:nvPr/>
        </p:nvSpPr>
        <p:spPr>
          <a:xfrm>
            <a:off x="8922327" y="5874327"/>
            <a:ext cx="3519055" cy="369332"/>
          </a:xfrm>
          <a:prstGeom prst="rect">
            <a:avLst/>
          </a:prstGeom>
          <a:noFill/>
        </p:spPr>
        <p:txBody>
          <a:bodyPr wrap="square" rtlCol="0">
            <a:spAutoFit/>
          </a:bodyPr>
          <a:lstStyle/>
          <a:p>
            <a:r>
              <a:rPr lang="cs-CZ" dirty="0"/>
              <a:t>Černá a fialová 1923</a:t>
            </a:r>
          </a:p>
        </p:txBody>
      </p:sp>
    </p:spTree>
    <p:extLst>
      <p:ext uri="{BB962C8B-B14F-4D97-AF65-F5344CB8AC3E}">
        <p14:creationId xmlns:p14="http://schemas.microsoft.com/office/powerpoint/2010/main" val="2927927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8D7AA9-015A-4756-9282-763511CACFEF}"/>
              </a:ext>
            </a:extLst>
          </p:cNvPr>
          <p:cNvSpPr>
            <a:spLocks noGrp="1"/>
          </p:cNvSpPr>
          <p:nvPr>
            <p:ph type="title"/>
          </p:nvPr>
        </p:nvSpPr>
        <p:spPr>
          <a:xfrm>
            <a:off x="838200" y="1"/>
            <a:ext cx="10515600" cy="861789"/>
          </a:xfrm>
        </p:spPr>
        <p:txBody>
          <a:bodyPr/>
          <a:lstStyle/>
          <a:p>
            <a:r>
              <a:rPr lang="cs-CZ" dirty="0"/>
              <a:t>Francis </a:t>
            </a:r>
            <a:r>
              <a:rPr lang="cs-CZ" dirty="0" err="1"/>
              <a:t>Picabia</a:t>
            </a:r>
            <a:r>
              <a:rPr lang="cs-CZ" dirty="0"/>
              <a:t> 1879-1953</a:t>
            </a:r>
          </a:p>
        </p:txBody>
      </p:sp>
      <p:pic>
        <p:nvPicPr>
          <p:cNvPr id="6" name="Zástupný obsah 5" descr="Obsah obrázku budova, muž, velké, okno&#10;&#10;Popis byl vytvořen automaticky">
            <a:extLst>
              <a:ext uri="{FF2B5EF4-FFF2-40B4-BE49-F238E27FC236}">
                <a16:creationId xmlns:a16="http://schemas.microsoft.com/office/drawing/2014/main" id="{BA33179C-11F1-40B3-B950-D245CD8225B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463" y="734291"/>
            <a:ext cx="7664982" cy="5902036"/>
          </a:xfrm>
        </p:spPr>
      </p:pic>
      <p:sp>
        <p:nvSpPr>
          <p:cNvPr id="7" name="Rectangle 1">
            <a:extLst>
              <a:ext uri="{FF2B5EF4-FFF2-40B4-BE49-F238E27FC236}">
                <a16:creationId xmlns:a16="http://schemas.microsoft.com/office/drawing/2014/main" id="{B945D715-B823-4DC2-9BFB-6CE364113D9C}"/>
              </a:ext>
            </a:extLst>
          </p:cNvPr>
          <p:cNvSpPr>
            <a:spLocks noGrp="1" noChangeArrowheads="1"/>
          </p:cNvSpPr>
          <p:nvPr>
            <p:ph sz="half" idx="2"/>
          </p:nvPr>
        </p:nvSpPr>
        <p:spPr bwMode="auto">
          <a:xfrm>
            <a:off x="8312726" y="5062591"/>
            <a:ext cx="30410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1" u="none" strike="noStrike" cap="none" normalizeH="0" baseline="0" dirty="0" err="1">
                <a:ln>
                  <a:noFill/>
                </a:ln>
                <a:solidFill>
                  <a:schemeClr val="tx1"/>
                </a:solidFill>
                <a:effectLst/>
                <a:latin typeface="Arial" panose="020B0604020202020204" pitchFamily="34" charset="0"/>
              </a:rPr>
              <a:t>Caoutchouc</a:t>
            </a:r>
            <a:r>
              <a:rPr kumimoji="0" lang="cs-CZ" altLang="cs-CZ" sz="1800" b="0" i="1" u="none" strike="noStrike" cap="none" normalizeH="0" baseline="0" dirty="0">
                <a:ln>
                  <a:noFill/>
                </a:ln>
                <a:solidFill>
                  <a:schemeClr val="tx1"/>
                </a:solidFill>
                <a:effectLst/>
                <a:latin typeface="Arial" panose="020B0604020202020204" pitchFamily="34" charset="0"/>
              </a:rPr>
              <a:t>, (Guma) 1909.</a:t>
            </a:r>
            <a:r>
              <a:rPr kumimoji="0" lang="cs-CZ" altLang="cs-CZ"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2985255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81CEC1-C64C-480E-9508-EB5341FF1984}"/>
              </a:ext>
            </a:extLst>
          </p:cNvPr>
          <p:cNvSpPr>
            <a:spLocks noGrp="1"/>
          </p:cNvSpPr>
          <p:nvPr>
            <p:ph type="title"/>
          </p:nvPr>
        </p:nvSpPr>
        <p:spPr>
          <a:xfrm>
            <a:off x="838200" y="365125"/>
            <a:ext cx="10515600" cy="660111"/>
          </a:xfrm>
        </p:spPr>
        <p:txBody>
          <a:bodyPr>
            <a:normAutofit fontScale="90000"/>
          </a:bodyPr>
          <a:lstStyle/>
          <a:p>
            <a:r>
              <a:rPr lang="cs-CZ" dirty="0"/>
              <a:t>František Kupka, 1871-1957</a:t>
            </a:r>
          </a:p>
        </p:txBody>
      </p:sp>
      <p:pic>
        <p:nvPicPr>
          <p:cNvPr id="6" name="Zástupný obsah 5" descr="Obsah obrázku modrá, nakreslené, slon, kůň&#10;&#10;Popis byl vytvořen automaticky">
            <a:extLst>
              <a:ext uri="{FF2B5EF4-FFF2-40B4-BE49-F238E27FC236}">
                <a16:creationId xmlns:a16="http://schemas.microsoft.com/office/drawing/2014/main" id="{B63A2F84-41FC-43BA-9943-68BA7FE8FAC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1891" y="1108464"/>
            <a:ext cx="5860473" cy="5626055"/>
          </a:xfrm>
        </p:spPr>
      </p:pic>
      <p:sp>
        <p:nvSpPr>
          <p:cNvPr id="4" name="Zástupný obsah 3">
            <a:extLst>
              <a:ext uri="{FF2B5EF4-FFF2-40B4-BE49-F238E27FC236}">
                <a16:creationId xmlns:a16="http://schemas.microsoft.com/office/drawing/2014/main" id="{651DA2BA-BCAC-46D1-B613-DFE91A02D9F0}"/>
              </a:ext>
            </a:extLst>
          </p:cNvPr>
          <p:cNvSpPr>
            <a:spLocks noGrp="1"/>
          </p:cNvSpPr>
          <p:nvPr>
            <p:ph sz="half" idx="2"/>
          </p:nvPr>
        </p:nvSpPr>
        <p:spPr>
          <a:xfrm>
            <a:off x="7315200" y="1825625"/>
            <a:ext cx="4038600" cy="4351338"/>
          </a:xfrm>
        </p:spPr>
        <p:txBody>
          <a:bodyPr/>
          <a:lstStyle/>
          <a:p>
            <a:endParaRPr lang="cs-CZ" dirty="0"/>
          </a:p>
          <a:p>
            <a:endParaRPr lang="cs-CZ" dirty="0"/>
          </a:p>
          <a:p>
            <a:endParaRPr lang="cs-CZ" dirty="0"/>
          </a:p>
          <a:p>
            <a:endParaRPr lang="cs-CZ" dirty="0"/>
          </a:p>
          <a:p>
            <a:endParaRPr lang="cs-CZ" dirty="0"/>
          </a:p>
          <a:p>
            <a:endParaRPr lang="cs-CZ" dirty="0"/>
          </a:p>
          <a:p>
            <a:endParaRPr lang="cs-CZ" sz="1800" dirty="0"/>
          </a:p>
          <a:p>
            <a:pPr marL="0" indent="0">
              <a:buNone/>
            </a:pPr>
            <a:r>
              <a:rPr lang="cs-CZ" sz="1800" dirty="0" err="1"/>
              <a:t>Amorfa</a:t>
            </a:r>
            <a:r>
              <a:rPr lang="cs-CZ" sz="1800" dirty="0"/>
              <a:t>, dvoubarevná fuga 1912</a:t>
            </a:r>
          </a:p>
        </p:txBody>
      </p:sp>
    </p:spTree>
    <p:extLst>
      <p:ext uri="{BB962C8B-B14F-4D97-AF65-F5344CB8AC3E}">
        <p14:creationId xmlns:p14="http://schemas.microsoft.com/office/powerpoint/2010/main" val="240353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6C69E3-2CF7-4F4B-8FEC-66CAC5BC0C13}"/>
              </a:ext>
            </a:extLst>
          </p:cNvPr>
          <p:cNvSpPr>
            <a:spLocks noGrp="1"/>
          </p:cNvSpPr>
          <p:nvPr>
            <p:ph type="title"/>
          </p:nvPr>
        </p:nvSpPr>
        <p:spPr/>
        <p:txBody>
          <a:bodyPr/>
          <a:lstStyle/>
          <a:p>
            <a:endParaRPr lang="cs-CZ"/>
          </a:p>
        </p:txBody>
      </p:sp>
      <p:pic>
        <p:nvPicPr>
          <p:cNvPr id="6" name="Zástupný obsah 5" descr="Obsah obrázku barevné, objekt, vsedě, oranžová&#10;&#10;Popis byl vytvořen automaticky">
            <a:extLst>
              <a:ext uri="{FF2B5EF4-FFF2-40B4-BE49-F238E27FC236}">
                <a16:creationId xmlns:a16="http://schemas.microsoft.com/office/drawing/2014/main" id="{F1E131BC-DC11-4FC5-9F3B-C78AF2D4B4E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40131" y="137836"/>
            <a:ext cx="4886774" cy="6582328"/>
          </a:xfrm>
        </p:spPr>
      </p:pic>
      <p:sp>
        <p:nvSpPr>
          <p:cNvPr id="4" name="Zástupný obsah 3">
            <a:extLst>
              <a:ext uri="{FF2B5EF4-FFF2-40B4-BE49-F238E27FC236}">
                <a16:creationId xmlns:a16="http://schemas.microsoft.com/office/drawing/2014/main" id="{B8FD1210-29B4-409A-BAB3-7D668093D664}"/>
              </a:ext>
            </a:extLst>
          </p:cNvPr>
          <p:cNvSpPr>
            <a:spLocks noGrp="1"/>
          </p:cNvSpPr>
          <p:nvPr>
            <p:ph sz="half" idx="2"/>
          </p:nvPr>
        </p:nvSpPr>
        <p:spPr>
          <a:xfrm>
            <a:off x="7680960" y="1825625"/>
            <a:ext cx="3672840" cy="4351338"/>
          </a:xfrm>
        </p:spPr>
        <p:txBody>
          <a:bodyPr>
            <a:normAutofit lnSpcReduction="10000"/>
          </a:bodyPr>
          <a:lstStyle/>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r>
              <a:rPr lang="cs-CZ" sz="1900" dirty="0"/>
              <a:t>Newtonovy kruhy 1911-12</a:t>
            </a:r>
          </a:p>
        </p:txBody>
      </p:sp>
    </p:spTree>
    <p:extLst>
      <p:ext uri="{BB962C8B-B14F-4D97-AF65-F5344CB8AC3E}">
        <p14:creationId xmlns:p14="http://schemas.microsoft.com/office/powerpoint/2010/main" val="3119948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818020-2103-49CA-9967-91E22FF4B005}"/>
              </a:ext>
            </a:extLst>
          </p:cNvPr>
          <p:cNvSpPr>
            <a:spLocks noGrp="1"/>
          </p:cNvSpPr>
          <p:nvPr>
            <p:ph type="title"/>
          </p:nvPr>
        </p:nvSpPr>
        <p:spPr/>
        <p:txBody>
          <a:bodyPr/>
          <a:lstStyle/>
          <a:p>
            <a:endParaRPr lang="cs-CZ"/>
          </a:p>
        </p:txBody>
      </p:sp>
      <p:pic>
        <p:nvPicPr>
          <p:cNvPr id="6" name="Zástupný obsah 5" descr="Obsah obrázku oblečení, interiér, muž, fotka&#10;&#10;Popis byl vytvořen automaticky">
            <a:extLst>
              <a:ext uri="{FF2B5EF4-FFF2-40B4-BE49-F238E27FC236}">
                <a16:creationId xmlns:a16="http://schemas.microsoft.com/office/drawing/2014/main" id="{7BABB852-162B-4D3E-AD23-6800D513B84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4706" y="-68532"/>
            <a:ext cx="6811088" cy="6926532"/>
          </a:xfrm>
        </p:spPr>
      </p:pic>
      <p:sp>
        <p:nvSpPr>
          <p:cNvPr id="4" name="Zástupný obsah 3">
            <a:extLst>
              <a:ext uri="{FF2B5EF4-FFF2-40B4-BE49-F238E27FC236}">
                <a16:creationId xmlns:a16="http://schemas.microsoft.com/office/drawing/2014/main" id="{DF090A0A-91D2-4C0D-AA9C-ADD2C733E851}"/>
              </a:ext>
            </a:extLst>
          </p:cNvPr>
          <p:cNvSpPr>
            <a:spLocks noGrp="1"/>
          </p:cNvSpPr>
          <p:nvPr>
            <p:ph sz="half" idx="2"/>
          </p:nvPr>
        </p:nvSpPr>
        <p:spPr>
          <a:xfrm>
            <a:off x="8492836" y="1825625"/>
            <a:ext cx="2860964" cy="4351338"/>
          </a:xfrm>
        </p:spPr>
        <p:txBody>
          <a:bodyPr>
            <a:normAutofit fontScale="775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marL="0" indent="0">
              <a:buNone/>
            </a:pPr>
            <a:r>
              <a:rPr lang="cs-CZ" dirty="0"/>
              <a:t>Teplá chromatika 1911</a:t>
            </a:r>
          </a:p>
        </p:txBody>
      </p:sp>
    </p:spTree>
    <p:extLst>
      <p:ext uri="{BB962C8B-B14F-4D97-AF65-F5344CB8AC3E}">
        <p14:creationId xmlns:p14="http://schemas.microsoft.com/office/powerpoint/2010/main" val="3792895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07F531-2676-420C-AF0C-4F5EB6A2A08D}"/>
              </a:ext>
            </a:extLst>
          </p:cNvPr>
          <p:cNvSpPr>
            <a:spLocks noGrp="1"/>
          </p:cNvSpPr>
          <p:nvPr>
            <p:ph type="title"/>
          </p:nvPr>
        </p:nvSpPr>
        <p:spPr>
          <a:xfrm>
            <a:off x="914400" y="346837"/>
            <a:ext cx="10515600" cy="470581"/>
          </a:xfrm>
        </p:spPr>
        <p:txBody>
          <a:bodyPr>
            <a:normAutofit fontScale="90000"/>
          </a:bodyPr>
          <a:lstStyle/>
          <a:p>
            <a:r>
              <a:rPr lang="cs-CZ" dirty="0"/>
              <a:t>Luigi </a:t>
            </a:r>
            <a:r>
              <a:rPr lang="cs-CZ" dirty="0" err="1"/>
              <a:t>Russolo</a:t>
            </a:r>
            <a:r>
              <a:rPr lang="cs-CZ" dirty="0"/>
              <a:t>  1885-1947</a:t>
            </a:r>
          </a:p>
        </p:txBody>
      </p:sp>
      <p:pic>
        <p:nvPicPr>
          <p:cNvPr id="6" name="Zástupný obsah 5" descr="Obsah obrázku barevné, malované&#10;&#10;Popis byl vytvořen automaticky">
            <a:extLst>
              <a:ext uri="{FF2B5EF4-FFF2-40B4-BE49-F238E27FC236}">
                <a16:creationId xmlns:a16="http://schemas.microsoft.com/office/drawing/2014/main" id="{524C0BAC-D195-4987-9174-CC7BE62D2E8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878" y="1122218"/>
            <a:ext cx="8403812" cy="5388945"/>
          </a:xfrm>
        </p:spPr>
      </p:pic>
      <p:sp>
        <p:nvSpPr>
          <p:cNvPr id="4" name="Zástupný obsah 3">
            <a:extLst>
              <a:ext uri="{FF2B5EF4-FFF2-40B4-BE49-F238E27FC236}">
                <a16:creationId xmlns:a16="http://schemas.microsoft.com/office/drawing/2014/main" id="{89CA0681-EAA4-4526-B7E9-89DEDBB6C997}"/>
              </a:ext>
            </a:extLst>
          </p:cNvPr>
          <p:cNvSpPr>
            <a:spLocks noGrp="1"/>
          </p:cNvSpPr>
          <p:nvPr>
            <p:ph sz="half" idx="2"/>
          </p:nvPr>
        </p:nvSpPr>
        <p:spPr>
          <a:xfrm>
            <a:off x="8589818" y="1825625"/>
            <a:ext cx="2763982" cy="4351338"/>
          </a:xfrm>
        </p:spPr>
        <p:txBody>
          <a:bodyPr>
            <a:normAutofit lnSpcReduction="1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marL="0" indent="0">
              <a:buNone/>
            </a:pPr>
            <a:r>
              <a:rPr lang="cs-CZ" sz="1800" dirty="0"/>
              <a:t>Revolta 1911</a:t>
            </a:r>
          </a:p>
        </p:txBody>
      </p:sp>
    </p:spTree>
    <p:extLst>
      <p:ext uri="{BB962C8B-B14F-4D97-AF65-F5344CB8AC3E}">
        <p14:creationId xmlns:p14="http://schemas.microsoft.com/office/powerpoint/2010/main" val="1541287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DB2FA3-6635-4AF5-A5C0-C9AE8A912F9B}"/>
              </a:ext>
            </a:extLst>
          </p:cNvPr>
          <p:cNvSpPr>
            <a:spLocks noGrp="1"/>
          </p:cNvSpPr>
          <p:nvPr>
            <p:ph type="title"/>
          </p:nvPr>
        </p:nvSpPr>
        <p:spPr>
          <a:xfrm>
            <a:off x="838200" y="172688"/>
            <a:ext cx="10515600" cy="353786"/>
          </a:xfrm>
        </p:spPr>
        <p:txBody>
          <a:bodyPr>
            <a:normAutofit fontScale="90000"/>
          </a:bodyPr>
          <a:lstStyle/>
          <a:p>
            <a:r>
              <a:rPr lang="cs-CZ" dirty="0"/>
              <a:t>Umberto </a:t>
            </a:r>
            <a:r>
              <a:rPr lang="cs-CZ" dirty="0" err="1"/>
              <a:t>Boccioni</a:t>
            </a:r>
            <a:r>
              <a:rPr lang="cs-CZ" dirty="0"/>
              <a:t> 1882-1916 </a:t>
            </a:r>
          </a:p>
        </p:txBody>
      </p:sp>
      <p:pic>
        <p:nvPicPr>
          <p:cNvPr id="6" name="Zástupný obsah 5" descr="Obsah obrázku tetování, graffiti&#10;&#10;Popis byl vytvořen automaticky">
            <a:extLst>
              <a:ext uri="{FF2B5EF4-FFF2-40B4-BE49-F238E27FC236}">
                <a16:creationId xmlns:a16="http://schemas.microsoft.com/office/drawing/2014/main" id="{7FB3C62F-3B84-4899-8F66-0D7193D5504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5939" y="789708"/>
            <a:ext cx="8140643" cy="5895604"/>
          </a:xfrm>
        </p:spPr>
      </p:pic>
      <p:sp>
        <p:nvSpPr>
          <p:cNvPr id="4" name="Zástupný obsah 3">
            <a:extLst>
              <a:ext uri="{FF2B5EF4-FFF2-40B4-BE49-F238E27FC236}">
                <a16:creationId xmlns:a16="http://schemas.microsoft.com/office/drawing/2014/main" id="{6560113F-E511-40A1-8196-DB6A13E4935C}"/>
              </a:ext>
            </a:extLst>
          </p:cNvPr>
          <p:cNvSpPr>
            <a:spLocks noGrp="1"/>
          </p:cNvSpPr>
          <p:nvPr>
            <p:ph sz="half" idx="2"/>
          </p:nvPr>
        </p:nvSpPr>
        <p:spPr>
          <a:xfrm>
            <a:off x="8326582" y="1825625"/>
            <a:ext cx="3027218" cy="4667250"/>
          </a:xfrm>
        </p:spPr>
        <p:txBody>
          <a:bodyPr>
            <a:normAutofit/>
          </a:bodyPr>
          <a:lstStyle/>
          <a:p>
            <a:endParaRPr lang="cs-CZ" dirty="0"/>
          </a:p>
          <a:p>
            <a:endParaRPr lang="cs-CZ" dirty="0"/>
          </a:p>
          <a:p>
            <a:endParaRPr lang="cs-CZ" dirty="0"/>
          </a:p>
          <a:p>
            <a:endParaRPr lang="cs-CZ" dirty="0"/>
          </a:p>
          <a:p>
            <a:endParaRPr lang="cs-CZ" dirty="0"/>
          </a:p>
          <a:p>
            <a:endParaRPr lang="cs-CZ" dirty="0"/>
          </a:p>
          <a:p>
            <a:endParaRPr lang="cs-CZ" dirty="0"/>
          </a:p>
          <a:p>
            <a:pPr marL="0" indent="0">
              <a:buNone/>
            </a:pPr>
            <a:endParaRPr lang="cs-CZ" dirty="0"/>
          </a:p>
          <a:p>
            <a:pPr marL="0" indent="0">
              <a:buNone/>
            </a:pPr>
            <a:r>
              <a:rPr lang="cs-CZ" sz="1800" dirty="0"/>
              <a:t>Dynamika cyklisty 1913</a:t>
            </a:r>
          </a:p>
        </p:txBody>
      </p:sp>
    </p:spTree>
    <p:extLst>
      <p:ext uri="{BB962C8B-B14F-4D97-AF65-F5344CB8AC3E}">
        <p14:creationId xmlns:p14="http://schemas.microsoft.com/office/powerpoint/2010/main" val="529472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71492A-1370-43BE-97E9-76BEF720C041}"/>
              </a:ext>
            </a:extLst>
          </p:cNvPr>
          <p:cNvSpPr>
            <a:spLocks noGrp="1"/>
          </p:cNvSpPr>
          <p:nvPr>
            <p:ph type="title"/>
          </p:nvPr>
        </p:nvSpPr>
        <p:spPr>
          <a:xfrm>
            <a:off x="8820442" y="365125"/>
            <a:ext cx="3052690" cy="1325563"/>
          </a:xfrm>
        </p:spPr>
        <p:txBody>
          <a:bodyPr/>
          <a:lstStyle/>
          <a:p>
            <a:r>
              <a:rPr lang="cs-CZ" dirty="0"/>
              <a:t>Piet </a:t>
            </a:r>
            <a:r>
              <a:rPr lang="cs-CZ" dirty="0" err="1"/>
              <a:t>Mondrian</a:t>
            </a:r>
            <a:endParaRPr lang="cs-CZ" dirty="0"/>
          </a:p>
        </p:txBody>
      </p:sp>
      <p:pic>
        <p:nvPicPr>
          <p:cNvPr id="6" name="Zástupný obsah 5" descr="Obsah obrázku budova, graffiti, okno&#10;&#10;Popis byl vytvořen automaticky">
            <a:extLst>
              <a:ext uri="{FF2B5EF4-FFF2-40B4-BE49-F238E27FC236}">
                <a16:creationId xmlns:a16="http://schemas.microsoft.com/office/drawing/2014/main" id="{8333F177-8436-4115-9F89-F5BB50920AD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548005"/>
            <a:ext cx="8643829" cy="6309995"/>
          </a:xfrm>
        </p:spPr>
      </p:pic>
      <p:sp>
        <p:nvSpPr>
          <p:cNvPr id="4" name="Zástupný obsah 3">
            <a:extLst>
              <a:ext uri="{FF2B5EF4-FFF2-40B4-BE49-F238E27FC236}">
                <a16:creationId xmlns:a16="http://schemas.microsoft.com/office/drawing/2014/main" id="{CA8BFF01-0C97-4877-A490-C7394D063C7F}"/>
              </a:ext>
            </a:extLst>
          </p:cNvPr>
          <p:cNvSpPr>
            <a:spLocks noGrp="1"/>
          </p:cNvSpPr>
          <p:nvPr>
            <p:ph sz="half" idx="2"/>
          </p:nvPr>
        </p:nvSpPr>
        <p:spPr>
          <a:xfrm>
            <a:off x="8995410" y="1825625"/>
            <a:ext cx="2358390" cy="4351338"/>
          </a:xfrm>
        </p:spPr>
        <p:txBody>
          <a:bodyPr>
            <a:normAutofit/>
          </a:bodyPr>
          <a:lstStyle/>
          <a:p>
            <a:endParaRPr lang="cs-CZ" dirty="0"/>
          </a:p>
          <a:p>
            <a:endParaRPr lang="cs-CZ" dirty="0"/>
          </a:p>
          <a:p>
            <a:endParaRPr lang="cs-CZ" dirty="0"/>
          </a:p>
          <a:p>
            <a:endParaRPr lang="cs-CZ" dirty="0"/>
          </a:p>
          <a:p>
            <a:endParaRPr lang="cs-CZ" dirty="0"/>
          </a:p>
          <a:p>
            <a:endParaRPr lang="cs-CZ" dirty="0"/>
          </a:p>
          <a:p>
            <a:endParaRPr lang="cs-CZ" dirty="0"/>
          </a:p>
          <a:p>
            <a:pPr marL="0" indent="0">
              <a:buNone/>
            </a:pPr>
            <a:r>
              <a:rPr lang="cs-CZ" sz="1800" dirty="0"/>
              <a:t>Jabloň v květu  1912</a:t>
            </a:r>
          </a:p>
        </p:txBody>
      </p:sp>
    </p:spTree>
    <p:extLst>
      <p:ext uri="{BB962C8B-B14F-4D97-AF65-F5344CB8AC3E}">
        <p14:creationId xmlns:p14="http://schemas.microsoft.com/office/powerpoint/2010/main" val="2769625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635FA2-7EF4-4192-98F3-C576CAD52C6B}"/>
              </a:ext>
            </a:extLst>
          </p:cNvPr>
          <p:cNvSpPr>
            <a:spLocks noGrp="1"/>
          </p:cNvSpPr>
          <p:nvPr>
            <p:ph type="title"/>
          </p:nvPr>
        </p:nvSpPr>
        <p:spPr/>
        <p:txBody>
          <a:bodyPr/>
          <a:lstStyle/>
          <a:p>
            <a:endParaRPr lang="cs-CZ" dirty="0"/>
          </a:p>
        </p:txBody>
      </p:sp>
      <p:pic>
        <p:nvPicPr>
          <p:cNvPr id="6" name="Zástupný obsah 5" descr="Obsah obrázku budova&#10;&#10;Popis byl vytvořen automaticky">
            <a:extLst>
              <a:ext uri="{FF2B5EF4-FFF2-40B4-BE49-F238E27FC236}">
                <a16:creationId xmlns:a16="http://schemas.microsoft.com/office/drawing/2014/main" id="{5C37A495-96BB-4F47-B03B-37EB75393D5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1478" y="365125"/>
            <a:ext cx="5617099" cy="5114274"/>
          </a:xfrm>
        </p:spPr>
      </p:pic>
      <p:sp>
        <p:nvSpPr>
          <p:cNvPr id="4" name="Zástupný obsah 3">
            <a:extLst>
              <a:ext uri="{FF2B5EF4-FFF2-40B4-BE49-F238E27FC236}">
                <a16:creationId xmlns:a16="http://schemas.microsoft.com/office/drawing/2014/main" id="{36BBE8DB-9316-4397-9B8D-3A3E13117721}"/>
              </a:ext>
            </a:extLst>
          </p:cNvPr>
          <p:cNvSpPr>
            <a:spLocks noGrp="1"/>
          </p:cNvSpPr>
          <p:nvPr>
            <p:ph sz="half" idx="2"/>
          </p:nvPr>
        </p:nvSpPr>
        <p:spPr/>
        <p:txBody>
          <a:bodyPr/>
          <a:lstStyle/>
          <a:p>
            <a:endParaRPr lang="cs-CZ" dirty="0"/>
          </a:p>
        </p:txBody>
      </p:sp>
      <p:pic>
        <p:nvPicPr>
          <p:cNvPr id="5" name="Zástupný obsah 5">
            <a:extLst>
              <a:ext uri="{FF2B5EF4-FFF2-40B4-BE49-F238E27FC236}">
                <a16:creationId xmlns:a16="http://schemas.microsoft.com/office/drawing/2014/main" id="{757B4A05-06E0-47E6-8EAF-2B2BF52E5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014" y="450739"/>
            <a:ext cx="6395809" cy="4943046"/>
          </a:xfrm>
          <a:prstGeom prst="rect">
            <a:avLst/>
          </a:prstGeom>
        </p:spPr>
      </p:pic>
      <p:sp>
        <p:nvSpPr>
          <p:cNvPr id="3" name="TextovéPole 2">
            <a:extLst>
              <a:ext uri="{FF2B5EF4-FFF2-40B4-BE49-F238E27FC236}">
                <a16:creationId xmlns:a16="http://schemas.microsoft.com/office/drawing/2014/main" id="{5863AD17-1146-40BF-BDCC-FD8A5ED49753}"/>
              </a:ext>
            </a:extLst>
          </p:cNvPr>
          <p:cNvSpPr txBox="1"/>
          <p:nvPr/>
        </p:nvSpPr>
        <p:spPr>
          <a:xfrm>
            <a:off x="681925" y="5807629"/>
            <a:ext cx="11510075" cy="369332"/>
          </a:xfrm>
          <a:prstGeom prst="rect">
            <a:avLst/>
          </a:prstGeom>
          <a:noFill/>
        </p:spPr>
        <p:txBody>
          <a:bodyPr wrap="square" rtlCol="0">
            <a:spAutoFit/>
          </a:bodyPr>
          <a:lstStyle/>
          <a:p>
            <a:r>
              <a:rPr lang="cs-CZ" dirty="0"/>
              <a:t>Kompozice č. VII, 1913                                                                           Molo a oceán 1915  </a:t>
            </a:r>
          </a:p>
        </p:txBody>
      </p:sp>
    </p:spTree>
    <p:extLst>
      <p:ext uri="{BB962C8B-B14F-4D97-AF65-F5344CB8AC3E}">
        <p14:creationId xmlns:p14="http://schemas.microsoft.com/office/powerpoint/2010/main" val="280671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E424B9-81B9-4296-B102-D0310CEF7864}"/>
              </a:ext>
            </a:extLst>
          </p:cNvPr>
          <p:cNvSpPr>
            <a:spLocks noGrp="1"/>
          </p:cNvSpPr>
          <p:nvPr>
            <p:ph type="title"/>
          </p:nvPr>
        </p:nvSpPr>
        <p:spPr>
          <a:xfrm>
            <a:off x="1825752" y="365126"/>
            <a:ext cx="10515600" cy="576984"/>
          </a:xfrm>
        </p:spPr>
        <p:txBody>
          <a:bodyPr>
            <a:normAutofit fontScale="90000"/>
          </a:bodyPr>
          <a:lstStyle/>
          <a:p>
            <a:r>
              <a:rPr lang="cs-CZ" dirty="0"/>
              <a:t>Piet </a:t>
            </a:r>
            <a:r>
              <a:rPr lang="cs-CZ" dirty="0" err="1"/>
              <a:t>Mondrian</a:t>
            </a:r>
            <a:r>
              <a:rPr lang="cs-CZ" dirty="0"/>
              <a:t>, 1872-1944</a:t>
            </a:r>
            <a:br>
              <a:rPr lang="cs-CZ" dirty="0"/>
            </a:br>
            <a:endParaRPr lang="cs-CZ" dirty="0"/>
          </a:p>
        </p:txBody>
      </p:sp>
      <p:pic>
        <p:nvPicPr>
          <p:cNvPr id="5" name="Zástupný obsah 4" descr="Obsah obrázku obrazovka, budova, okno&#10;&#10;Popis byl vytvořen automaticky">
            <a:extLst>
              <a:ext uri="{FF2B5EF4-FFF2-40B4-BE49-F238E27FC236}">
                <a16:creationId xmlns:a16="http://schemas.microsoft.com/office/drawing/2014/main" id="{76D0DE96-F738-4AD7-AF13-92F8857A0AF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38138" y="779870"/>
            <a:ext cx="5730794" cy="5713003"/>
          </a:xfrm>
        </p:spPr>
      </p:pic>
      <p:sp>
        <p:nvSpPr>
          <p:cNvPr id="9" name="TextovéPole 8">
            <a:extLst>
              <a:ext uri="{FF2B5EF4-FFF2-40B4-BE49-F238E27FC236}">
                <a16:creationId xmlns:a16="http://schemas.microsoft.com/office/drawing/2014/main" id="{30CC8CF8-DB74-49BD-8E54-0698DF7C95EF}"/>
              </a:ext>
            </a:extLst>
          </p:cNvPr>
          <p:cNvSpPr txBox="1"/>
          <p:nvPr/>
        </p:nvSpPr>
        <p:spPr>
          <a:xfrm>
            <a:off x="1392936" y="6123543"/>
            <a:ext cx="11076432" cy="369332"/>
          </a:xfrm>
          <a:prstGeom prst="rect">
            <a:avLst/>
          </a:prstGeom>
          <a:noFill/>
        </p:spPr>
        <p:txBody>
          <a:bodyPr wrap="square" rtlCol="0">
            <a:spAutoFit/>
          </a:bodyPr>
          <a:lstStyle/>
          <a:p>
            <a:r>
              <a:rPr lang="cs-CZ" dirty="0"/>
              <a:t>                                                 Kompozice 1921</a:t>
            </a:r>
          </a:p>
        </p:txBody>
      </p:sp>
      <p:sp>
        <p:nvSpPr>
          <p:cNvPr id="3" name="Zástupný obsah 2">
            <a:extLst>
              <a:ext uri="{FF2B5EF4-FFF2-40B4-BE49-F238E27FC236}">
                <a16:creationId xmlns:a16="http://schemas.microsoft.com/office/drawing/2014/main" id="{F0CDC017-0BF4-490A-A2BD-D554C81DF6C5}"/>
              </a:ext>
            </a:extLst>
          </p:cNvPr>
          <p:cNvSpPr>
            <a:spLocks noGrp="1"/>
          </p:cNvSpPr>
          <p:nvPr>
            <p:ph sz="half" idx="1"/>
          </p:nvPr>
        </p:nvSpPr>
        <p:spPr/>
        <p:txBody>
          <a:bodyPr/>
          <a:lstStyle/>
          <a:p>
            <a:endParaRPr lang="cs-CZ"/>
          </a:p>
        </p:txBody>
      </p:sp>
    </p:spTree>
    <p:extLst>
      <p:ext uri="{BB962C8B-B14F-4D97-AF65-F5344CB8AC3E}">
        <p14:creationId xmlns:p14="http://schemas.microsoft.com/office/powerpoint/2010/main" val="3727213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DDD67D-6999-4D46-B8F9-294EA02561D4}"/>
              </a:ext>
            </a:extLst>
          </p:cNvPr>
          <p:cNvSpPr>
            <a:spLocks noGrp="1"/>
          </p:cNvSpPr>
          <p:nvPr>
            <p:ph type="title"/>
          </p:nvPr>
        </p:nvSpPr>
        <p:spPr>
          <a:xfrm>
            <a:off x="838200" y="365126"/>
            <a:ext cx="10515600" cy="576984"/>
          </a:xfrm>
        </p:spPr>
        <p:txBody>
          <a:bodyPr>
            <a:normAutofit fontScale="90000"/>
          </a:bodyPr>
          <a:lstStyle/>
          <a:p>
            <a:r>
              <a:rPr lang="cs-CZ" dirty="0" err="1"/>
              <a:t>Hilma</a:t>
            </a:r>
            <a:r>
              <a:rPr lang="cs-CZ" dirty="0"/>
              <a:t> Aft </a:t>
            </a:r>
            <a:r>
              <a:rPr lang="cs-CZ" dirty="0" err="1"/>
              <a:t>Klint</a:t>
            </a:r>
            <a:r>
              <a:rPr lang="cs-CZ" dirty="0"/>
              <a:t>  1862-1944</a:t>
            </a:r>
          </a:p>
        </p:txBody>
      </p:sp>
      <p:pic>
        <p:nvPicPr>
          <p:cNvPr id="6" name="Zástupný obsah 5">
            <a:extLst>
              <a:ext uri="{FF2B5EF4-FFF2-40B4-BE49-F238E27FC236}">
                <a16:creationId xmlns:a16="http://schemas.microsoft.com/office/drawing/2014/main" id="{8F3F787D-FA10-4E82-B4A0-5DCC1E64E4A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03902" y="942110"/>
            <a:ext cx="4892098" cy="6137137"/>
          </a:xfrm>
        </p:spPr>
      </p:pic>
      <p:pic>
        <p:nvPicPr>
          <p:cNvPr id="14" name="Zástupný obsah 13" descr="Obsah obrázku osoba, muž, držení, žena&#10;&#10;Popis byl vytvořen automaticky">
            <a:extLst>
              <a:ext uri="{FF2B5EF4-FFF2-40B4-BE49-F238E27FC236}">
                <a16:creationId xmlns:a16="http://schemas.microsoft.com/office/drawing/2014/main" id="{C8A3643D-014F-4FF7-9829-0583534DADE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547576" y="777875"/>
            <a:ext cx="3345248" cy="4351338"/>
          </a:xfrm>
        </p:spPr>
      </p:pic>
      <p:graphicFrame>
        <p:nvGraphicFramePr>
          <p:cNvPr id="9" name="Objekt 8">
            <a:extLst>
              <a:ext uri="{FF2B5EF4-FFF2-40B4-BE49-F238E27FC236}">
                <a16:creationId xmlns:a16="http://schemas.microsoft.com/office/drawing/2014/main" id="{31E6990F-E0EA-4029-BDF7-7E92C92B12FF}"/>
              </a:ext>
            </a:extLst>
          </p:cNvPr>
          <p:cNvGraphicFramePr>
            <a:graphicFrameLocks noChangeAspect="1"/>
          </p:cNvGraphicFramePr>
          <p:nvPr>
            <p:extLst>
              <p:ext uri="{D42A27DB-BD31-4B8C-83A1-F6EECF244321}">
                <p14:modId xmlns:p14="http://schemas.microsoft.com/office/powerpoint/2010/main" val="3005429996"/>
              </p:ext>
            </p:extLst>
          </p:nvPr>
        </p:nvGraphicFramePr>
        <p:xfrm>
          <a:off x="803852" y="-1037622"/>
          <a:ext cx="800100" cy="685800"/>
        </p:xfrm>
        <a:graphic>
          <a:graphicData uri="http://schemas.openxmlformats.org/presentationml/2006/ole">
            <mc:AlternateContent xmlns:mc="http://schemas.openxmlformats.org/markup-compatibility/2006">
              <mc:Choice xmlns:v="urn:schemas-microsoft-com:vml" Requires="v">
                <p:oleObj spid="_x0000_s1050" name="Objekt prostředí balíčkovače" showAsIcon="1" r:id="rId5" imgW="800640" imgH="685080" progId="Package">
                  <p:embed/>
                </p:oleObj>
              </mc:Choice>
              <mc:Fallback>
                <p:oleObj name="Objekt prostředí balíčkovače" showAsIcon="1" r:id="rId5" imgW="800640" imgH="685080" progId="Package">
                  <p:embed/>
                  <p:pic>
                    <p:nvPicPr>
                      <p:cNvPr id="0" name=""/>
                      <p:cNvPicPr/>
                      <p:nvPr/>
                    </p:nvPicPr>
                    <p:blipFill>
                      <a:blip r:embed="rId6"/>
                      <a:stretch>
                        <a:fillRect/>
                      </a:stretch>
                    </p:blipFill>
                    <p:spPr>
                      <a:xfrm>
                        <a:off x="803852" y="-1037622"/>
                        <a:ext cx="800100" cy="685800"/>
                      </a:xfrm>
                      <a:prstGeom prst="rect">
                        <a:avLst/>
                      </a:prstGeom>
                    </p:spPr>
                  </p:pic>
                </p:oleObj>
              </mc:Fallback>
            </mc:AlternateContent>
          </a:graphicData>
        </a:graphic>
      </p:graphicFrame>
    </p:spTree>
    <p:extLst>
      <p:ext uri="{BB962C8B-B14F-4D97-AF65-F5344CB8AC3E}">
        <p14:creationId xmlns:p14="http://schemas.microsoft.com/office/powerpoint/2010/main" val="3046437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554D96-EDB5-4DD9-9354-7979C753BD66}"/>
              </a:ext>
            </a:extLst>
          </p:cNvPr>
          <p:cNvSpPr>
            <a:spLocks noGrp="1"/>
          </p:cNvSpPr>
          <p:nvPr>
            <p:ph type="title"/>
          </p:nvPr>
        </p:nvSpPr>
        <p:spPr>
          <a:xfrm>
            <a:off x="762000" y="346838"/>
            <a:ext cx="10515600" cy="532740"/>
          </a:xfrm>
        </p:spPr>
        <p:txBody>
          <a:bodyPr>
            <a:normAutofit fontScale="90000"/>
          </a:bodyPr>
          <a:lstStyle/>
          <a:p>
            <a:r>
              <a:rPr lang="cs-CZ" dirty="0"/>
              <a:t> Theo van </a:t>
            </a:r>
            <a:r>
              <a:rPr lang="cs-CZ" dirty="0" err="1"/>
              <a:t>Doesburg</a:t>
            </a:r>
            <a:r>
              <a:rPr lang="cs-CZ" dirty="0"/>
              <a:t> 1883-1931</a:t>
            </a:r>
          </a:p>
        </p:txBody>
      </p:sp>
      <p:pic>
        <p:nvPicPr>
          <p:cNvPr id="6" name="Zástupný obsah 5" descr="Obsah obrázku text&#10;&#10;Popis byl vytvořen automaticky">
            <a:extLst>
              <a:ext uri="{FF2B5EF4-FFF2-40B4-BE49-F238E27FC236}">
                <a16:creationId xmlns:a16="http://schemas.microsoft.com/office/drawing/2014/main" id="{E6DE6E1E-B46A-4BDE-BF2D-F4994454DF8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7358" y="1040106"/>
            <a:ext cx="2528414" cy="5638586"/>
          </a:xfrm>
        </p:spPr>
      </p:pic>
      <p:pic>
        <p:nvPicPr>
          <p:cNvPr id="8" name="Zástupný obsah 7">
            <a:extLst>
              <a:ext uri="{FF2B5EF4-FFF2-40B4-BE49-F238E27FC236}">
                <a16:creationId xmlns:a16="http://schemas.microsoft.com/office/drawing/2014/main" id="{E8F827D9-FBF8-4B00-8BFF-04A803FB45F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47980" y="1040106"/>
            <a:ext cx="4229619" cy="5075543"/>
          </a:xfrm>
        </p:spPr>
      </p:pic>
      <p:sp>
        <p:nvSpPr>
          <p:cNvPr id="9" name="TextovéPole 8">
            <a:extLst>
              <a:ext uri="{FF2B5EF4-FFF2-40B4-BE49-F238E27FC236}">
                <a16:creationId xmlns:a16="http://schemas.microsoft.com/office/drawing/2014/main" id="{E48E9FDC-4C2D-4BFB-A280-44624486F093}"/>
              </a:ext>
            </a:extLst>
          </p:cNvPr>
          <p:cNvSpPr txBox="1"/>
          <p:nvPr/>
        </p:nvSpPr>
        <p:spPr>
          <a:xfrm>
            <a:off x="6096000" y="6309360"/>
            <a:ext cx="6522720" cy="369332"/>
          </a:xfrm>
          <a:prstGeom prst="rect">
            <a:avLst/>
          </a:prstGeom>
          <a:noFill/>
        </p:spPr>
        <p:txBody>
          <a:bodyPr wrap="square" rtlCol="0">
            <a:spAutoFit/>
          </a:bodyPr>
          <a:lstStyle/>
          <a:p>
            <a:r>
              <a:rPr lang="cs-CZ" dirty="0"/>
              <a:t>                    Konstrukce v prostoru</a:t>
            </a:r>
          </a:p>
        </p:txBody>
      </p:sp>
    </p:spTree>
    <p:extLst>
      <p:ext uri="{BB962C8B-B14F-4D97-AF65-F5344CB8AC3E}">
        <p14:creationId xmlns:p14="http://schemas.microsoft.com/office/powerpoint/2010/main" val="3795900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682054-3C44-4009-8879-EF78DBE363B6}"/>
              </a:ext>
            </a:extLst>
          </p:cNvPr>
          <p:cNvSpPr>
            <a:spLocks noGrp="1"/>
          </p:cNvSpPr>
          <p:nvPr>
            <p:ph type="title"/>
          </p:nvPr>
        </p:nvSpPr>
        <p:spPr/>
        <p:txBody>
          <a:bodyPr/>
          <a:lstStyle/>
          <a:p>
            <a:r>
              <a:rPr lang="cs-CZ" dirty="0"/>
              <a:t>Bart van der </a:t>
            </a:r>
            <a:r>
              <a:rPr lang="cs-CZ" dirty="0" err="1"/>
              <a:t>Leck</a:t>
            </a:r>
            <a:r>
              <a:rPr lang="cs-CZ" dirty="0"/>
              <a:t> </a:t>
            </a:r>
          </a:p>
        </p:txBody>
      </p:sp>
      <p:pic>
        <p:nvPicPr>
          <p:cNvPr id="6" name="Zástupný obsah 5">
            <a:extLst>
              <a:ext uri="{FF2B5EF4-FFF2-40B4-BE49-F238E27FC236}">
                <a16:creationId xmlns:a16="http://schemas.microsoft.com/office/drawing/2014/main" id="{721EF73B-4F73-487C-89A5-0B9E225C781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7327" y="1520825"/>
            <a:ext cx="5181599" cy="5189572"/>
          </a:xfrm>
        </p:spPr>
      </p:pic>
      <p:sp>
        <p:nvSpPr>
          <p:cNvPr id="4" name="Zástupný obsah 3">
            <a:extLst>
              <a:ext uri="{FF2B5EF4-FFF2-40B4-BE49-F238E27FC236}">
                <a16:creationId xmlns:a16="http://schemas.microsoft.com/office/drawing/2014/main" id="{EEFDE075-A6A1-49F7-87AC-495CFCECEC06}"/>
              </a:ext>
            </a:extLst>
          </p:cNvPr>
          <p:cNvSpPr>
            <a:spLocks noGrp="1"/>
          </p:cNvSpPr>
          <p:nvPr>
            <p:ph sz="half" idx="2"/>
          </p:nvPr>
        </p:nvSpPr>
        <p:spPr/>
        <p:txBody>
          <a:bodyPr/>
          <a:lstStyle/>
          <a:p>
            <a:endParaRPr lang="cs-CZ" dirty="0"/>
          </a:p>
          <a:p>
            <a:endParaRPr lang="cs-CZ" dirty="0"/>
          </a:p>
          <a:p>
            <a:endParaRPr lang="cs-CZ" dirty="0"/>
          </a:p>
          <a:p>
            <a:endParaRPr lang="cs-CZ" dirty="0"/>
          </a:p>
          <a:p>
            <a:endParaRPr lang="cs-CZ" dirty="0"/>
          </a:p>
          <a:p>
            <a:endParaRPr lang="cs-CZ" dirty="0"/>
          </a:p>
          <a:p>
            <a:endParaRPr lang="cs-CZ" dirty="0"/>
          </a:p>
          <a:p>
            <a:pPr marL="0" indent="0">
              <a:buNone/>
            </a:pPr>
            <a:endParaRPr lang="cs-CZ" sz="1600" dirty="0"/>
          </a:p>
          <a:p>
            <a:pPr marL="0" indent="0">
              <a:buNone/>
            </a:pPr>
            <a:r>
              <a:rPr lang="cs-CZ" sz="1600" dirty="0"/>
              <a:t>Kompozice  1916</a:t>
            </a:r>
          </a:p>
        </p:txBody>
      </p:sp>
    </p:spTree>
    <p:extLst>
      <p:ext uri="{BB962C8B-B14F-4D97-AF65-F5344CB8AC3E}">
        <p14:creationId xmlns:p14="http://schemas.microsoft.com/office/powerpoint/2010/main" val="1746836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5C8C5B-D8F2-454E-8CBA-AC221734C718}"/>
              </a:ext>
            </a:extLst>
          </p:cNvPr>
          <p:cNvSpPr>
            <a:spLocks noGrp="1"/>
          </p:cNvSpPr>
          <p:nvPr>
            <p:ph type="title"/>
          </p:nvPr>
        </p:nvSpPr>
        <p:spPr>
          <a:xfrm>
            <a:off x="838200" y="365126"/>
            <a:ext cx="10515600" cy="577410"/>
          </a:xfrm>
        </p:spPr>
        <p:txBody>
          <a:bodyPr>
            <a:normAutofit fontScale="90000"/>
          </a:bodyPr>
          <a:lstStyle/>
          <a:p>
            <a:r>
              <a:rPr lang="cs-CZ" dirty="0"/>
              <a:t>Neoplasticismus</a:t>
            </a:r>
          </a:p>
        </p:txBody>
      </p:sp>
      <p:sp>
        <p:nvSpPr>
          <p:cNvPr id="3" name="Zástupný obsah 2">
            <a:extLst>
              <a:ext uri="{FF2B5EF4-FFF2-40B4-BE49-F238E27FC236}">
                <a16:creationId xmlns:a16="http://schemas.microsoft.com/office/drawing/2014/main" id="{B87A5D6F-B145-4A20-BA35-D1E5DAC57115}"/>
              </a:ext>
            </a:extLst>
          </p:cNvPr>
          <p:cNvSpPr>
            <a:spLocks noGrp="1"/>
          </p:cNvSpPr>
          <p:nvPr>
            <p:ph sz="half" idx="1"/>
          </p:nvPr>
        </p:nvSpPr>
        <p:spPr>
          <a:xfrm>
            <a:off x="838200" y="942536"/>
            <a:ext cx="5181600" cy="5234427"/>
          </a:xfrm>
        </p:spPr>
        <p:txBody>
          <a:bodyPr>
            <a:normAutofit fontScale="77500" lnSpcReduction="20000"/>
          </a:bodyPr>
          <a:lstStyle/>
          <a:p>
            <a:r>
              <a:rPr lang="cs-CZ" dirty="0"/>
              <a:t>Postupně jsem dospěl k názoru, že kubismus logicky nedomyslel své vlastní objevy. Nedovedl proces abstrakce ke konečnému cíli, výrazu čisté reality….Je tedy třeba přírodní formy redukovat až na čisté neměnné poměry.</a:t>
            </a:r>
          </a:p>
          <a:p>
            <a:endParaRPr lang="cs-CZ" dirty="0"/>
          </a:p>
          <a:p>
            <a:r>
              <a:rPr lang="cs-CZ" dirty="0"/>
              <a:t>Jeho vyjadřovacím prostředkem je čistá, přesně určená barevná plocha jako ekvivalent povrchu obrazů, to znamená: barva zůstává plochou v ploše…..Protikladem barvy je </a:t>
            </a:r>
            <a:r>
              <a:rPr lang="cs-CZ" dirty="0" err="1"/>
              <a:t>nebarva</a:t>
            </a:r>
            <a:r>
              <a:rPr lang="cs-CZ" dirty="0"/>
              <a:t>, totiž bílá, černá a šedá. </a:t>
            </a:r>
          </a:p>
        </p:txBody>
      </p:sp>
      <p:sp>
        <p:nvSpPr>
          <p:cNvPr id="4" name="Zástupný obsah 3">
            <a:extLst>
              <a:ext uri="{FF2B5EF4-FFF2-40B4-BE49-F238E27FC236}">
                <a16:creationId xmlns:a16="http://schemas.microsoft.com/office/drawing/2014/main" id="{2F4E4672-BE76-45AC-859F-9A2A26BCCB03}"/>
              </a:ext>
            </a:extLst>
          </p:cNvPr>
          <p:cNvSpPr>
            <a:spLocks noGrp="1"/>
          </p:cNvSpPr>
          <p:nvPr>
            <p:ph sz="half" idx="2"/>
          </p:nvPr>
        </p:nvSpPr>
        <p:spPr>
          <a:xfrm>
            <a:off x="6172200" y="0"/>
            <a:ext cx="6019800" cy="6176963"/>
          </a:xfrm>
        </p:spPr>
        <p:txBody>
          <a:bodyPr>
            <a:normAutofit fontScale="77500" lnSpcReduction="20000"/>
          </a:bodyPr>
          <a:lstStyle/>
          <a:p>
            <a:r>
              <a:rPr lang="cs-CZ" dirty="0"/>
              <a:t>Všeobecné principy neoplasticismu:</a:t>
            </a:r>
          </a:p>
          <a:p>
            <a:pPr marL="0" indent="0">
              <a:buNone/>
            </a:pPr>
            <a:r>
              <a:rPr lang="en-US" dirty="0"/>
              <a:t>1. The plastic means must be the rectangular plane or prism in primary colors (red, blue, and yellow) and in noncolor (white, black, and gray). In architecture, empty space can be counted as noncolor, denaturalized material as color. </a:t>
            </a:r>
            <a:br>
              <a:rPr lang="en-US" dirty="0"/>
            </a:br>
            <a:r>
              <a:rPr lang="en-US" dirty="0"/>
              <a:t>2. Equivalence in the dimension and color of the plastic means is necessary. Although varying in dimension and color, the plastic means will nevertheless have an equal value. Generally, equilibrium implies a large area of noncolor or empty space opposed to a comparatively small area of color or material. </a:t>
            </a:r>
            <a:br>
              <a:rPr lang="en-US" dirty="0"/>
            </a:br>
            <a:r>
              <a:rPr lang="en-US" dirty="0"/>
              <a:t>3. Just as dual opposition is required in the plastic means, it is also required in the composition. </a:t>
            </a:r>
            <a:br>
              <a:rPr lang="en-US" dirty="0"/>
            </a:br>
            <a:r>
              <a:rPr lang="en-US" dirty="0"/>
              <a:t>4. Constant equilibrium is achieved by the relationship of position and is expressed by the straight line (boundary of the pure plastic means) in its principal, perpendicular opposition. </a:t>
            </a:r>
            <a:br>
              <a:rPr lang="en-US" dirty="0"/>
            </a:br>
            <a:r>
              <a:rPr lang="en-US" dirty="0"/>
              <a:t>5. Equilibrium that neutralizes and annihilates the plastic means is achieved through the relationships of proportion in which they are placed and which create vital rhythm. </a:t>
            </a:r>
            <a:br>
              <a:rPr lang="en-US" dirty="0"/>
            </a:br>
            <a:r>
              <a:rPr lang="en-US" dirty="0"/>
              <a:t>6. Naturalistic repetition, symmetry, must be excluded.</a:t>
            </a:r>
            <a:endParaRPr lang="cs-CZ" dirty="0"/>
          </a:p>
        </p:txBody>
      </p:sp>
    </p:spTree>
    <p:extLst>
      <p:ext uri="{BB962C8B-B14F-4D97-AF65-F5344CB8AC3E}">
        <p14:creationId xmlns:p14="http://schemas.microsoft.com/office/powerpoint/2010/main" val="3659326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51CFD4-1FA1-46A5-8E2F-85593C8B5791}"/>
              </a:ext>
            </a:extLst>
          </p:cNvPr>
          <p:cNvSpPr>
            <a:spLocks noGrp="1"/>
          </p:cNvSpPr>
          <p:nvPr>
            <p:ph type="title"/>
          </p:nvPr>
        </p:nvSpPr>
        <p:spPr/>
        <p:txBody>
          <a:bodyPr/>
          <a:lstStyle/>
          <a:p>
            <a:r>
              <a:rPr lang="cs-CZ" dirty="0"/>
              <a:t>Jean </a:t>
            </a:r>
            <a:r>
              <a:rPr lang="cs-CZ" dirty="0" err="1"/>
              <a:t>Arp</a:t>
            </a:r>
            <a:br>
              <a:rPr lang="cs-CZ" dirty="0"/>
            </a:br>
            <a:endParaRPr lang="cs-CZ" dirty="0"/>
          </a:p>
        </p:txBody>
      </p:sp>
      <p:pic>
        <p:nvPicPr>
          <p:cNvPr id="6" name="Zástupný obsah 5" descr="Obsah obrázku budova, patro, kobereček, ulice&#10;&#10;Popis byl vytvořen automaticky">
            <a:extLst>
              <a:ext uri="{FF2B5EF4-FFF2-40B4-BE49-F238E27FC236}">
                <a16:creationId xmlns:a16="http://schemas.microsoft.com/office/drawing/2014/main" id="{504B4BD4-0131-47BF-B073-C6591CA407A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27660" y="1608108"/>
            <a:ext cx="4153693" cy="4904491"/>
          </a:xfrm>
        </p:spPr>
      </p:pic>
      <p:pic>
        <p:nvPicPr>
          <p:cNvPr id="8" name="Zástupný obsah 7">
            <a:extLst>
              <a:ext uri="{FF2B5EF4-FFF2-40B4-BE49-F238E27FC236}">
                <a16:creationId xmlns:a16="http://schemas.microsoft.com/office/drawing/2014/main" id="{3FC2B008-4E05-4637-BCF8-B3772765B61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8738" y="147008"/>
            <a:ext cx="5039812" cy="5033259"/>
          </a:xfrm>
        </p:spPr>
      </p:pic>
      <p:sp>
        <p:nvSpPr>
          <p:cNvPr id="9" name="TextovéPole 8">
            <a:extLst>
              <a:ext uri="{FF2B5EF4-FFF2-40B4-BE49-F238E27FC236}">
                <a16:creationId xmlns:a16="http://schemas.microsoft.com/office/drawing/2014/main" id="{CEAA6564-2744-473A-AE17-329E44AE59B2}"/>
              </a:ext>
            </a:extLst>
          </p:cNvPr>
          <p:cNvSpPr txBox="1"/>
          <p:nvPr/>
        </p:nvSpPr>
        <p:spPr>
          <a:xfrm>
            <a:off x="4617720" y="5589269"/>
            <a:ext cx="7246620" cy="923330"/>
          </a:xfrm>
          <a:prstGeom prst="rect">
            <a:avLst/>
          </a:prstGeom>
          <a:noFill/>
        </p:spPr>
        <p:txBody>
          <a:bodyPr wrap="square" rtlCol="0">
            <a:spAutoFit/>
          </a:bodyPr>
          <a:lstStyle/>
          <a:p>
            <a:r>
              <a:rPr lang="en-US" dirty="0"/>
              <a:t>Sophie </a:t>
            </a:r>
            <a:r>
              <a:rPr lang="en-US" dirty="0" err="1"/>
              <a:t>Taeuber</a:t>
            </a:r>
            <a:r>
              <a:rPr lang="en-US" dirty="0"/>
              <a:t>-Arp, Composition with Oblique Lines and a Small Transparent Circle, 1916-1</a:t>
            </a:r>
            <a:r>
              <a:rPr lang="cs-CZ" dirty="0"/>
              <a:t>8</a:t>
            </a:r>
          </a:p>
          <a:p>
            <a:r>
              <a:rPr lang="cs-CZ" dirty="0"/>
              <a:t>Jean </a:t>
            </a:r>
            <a:r>
              <a:rPr lang="cs-CZ" dirty="0" err="1"/>
              <a:t>Arp</a:t>
            </a:r>
            <a:r>
              <a:rPr lang="cs-CZ" dirty="0"/>
              <a:t>, </a:t>
            </a:r>
            <a:r>
              <a:rPr lang="cs-CZ" dirty="0" err="1"/>
              <a:t>Cucifixion</a:t>
            </a:r>
            <a:r>
              <a:rPr lang="cs-CZ" dirty="0"/>
              <a:t>, 1914</a:t>
            </a:r>
          </a:p>
        </p:txBody>
      </p:sp>
    </p:spTree>
    <p:extLst>
      <p:ext uri="{BB962C8B-B14F-4D97-AF65-F5344CB8AC3E}">
        <p14:creationId xmlns:p14="http://schemas.microsoft.com/office/powerpoint/2010/main" val="366179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4F2FAC-5A7F-45EC-86C2-DEC33CB641F0}"/>
              </a:ext>
            </a:extLst>
          </p:cNvPr>
          <p:cNvSpPr>
            <a:spLocks noGrp="1"/>
          </p:cNvSpPr>
          <p:nvPr>
            <p:ph type="title"/>
          </p:nvPr>
        </p:nvSpPr>
        <p:spPr>
          <a:xfrm>
            <a:off x="838200" y="365125"/>
            <a:ext cx="10515600" cy="594995"/>
          </a:xfrm>
        </p:spPr>
        <p:txBody>
          <a:bodyPr>
            <a:normAutofit fontScale="90000"/>
          </a:bodyPr>
          <a:lstStyle/>
          <a:p>
            <a:r>
              <a:rPr lang="cs-CZ" dirty="0"/>
              <a:t>Kazimír </a:t>
            </a:r>
            <a:r>
              <a:rPr lang="cs-CZ" dirty="0" err="1"/>
              <a:t>Malevič</a:t>
            </a:r>
            <a:r>
              <a:rPr lang="cs-CZ" dirty="0"/>
              <a:t> 1879-1935</a:t>
            </a:r>
          </a:p>
        </p:txBody>
      </p:sp>
      <p:pic>
        <p:nvPicPr>
          <p:cNvPr id="6" name="Zástupný obsah 5" descr="Obsah obrázku zelená, tkanina&#10;&#10;Popis byl vytvořen automaticky">
            <a:extLst>
              <a:ext uri="{FF2B5EF4-FFF2-40B4-BE49-F238E27FC236}">
                <a16:creationId xmlns:a16="http://schemas.microsoft.com/office/drawing/2014/main" id="{3ADE6472-3097-406C-8A09-660D47F4BD4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3879" y="1400276"/>
            <a:ext cx="6102631" cy="5092599"/>
          </a:xfrm>
        </p:spPr>
      </p:pic>
      <p:sp>
        <p:nvSpPr>
          <p:cNvPr id="4" name="Zástupný obsah 3">
            <a:extLst>
              <a:ext uri="{FF2B5EF4-FFF2-40B4-BE49-F238E27FC236}">
                <a16:creationId xmlns:a16="http://schemas.microsoft.com/office/drawing/2014/main" id="{E0BFB9B5-8205-4F90-A19C-3B57B42A15AE}"/>
              </a:ext>
            </a:extLst>
          </p:cNvPr>
          <p:cNvSpPr>
            <a:spLocks noGrp="1"/>
          </p:cNvSpPr>
          <p:nvPr>
            <p:ph sz="half" idx="2"/>
          </p:nvPr>
        </p:nvSpPr>
        <p:spPr>
          <a:xfrm>
            <a:off x="7189470" y="1825625"/>
            <a:ext cx="4164330" cy="4351338"/>
          </a:xfrm>
        </p:spPr>
        <p:txBody>
          <a:bodyPr>
            <a:normAutofit/>
          </a:bodyPr>
          <a:lstStyle/>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r>
              <a:rPr lang="cs-CZ" sz="1800" dirty="0"/>
              <a:t>Hlava venkovské dívky 1913</a:t>
            </a:r>
          </a:p>
        </p:txBody>
      </p:sp>
    </p:spTree>
    <p:extLst>
      <p:ext uri="{BB962C8B-B14F-4D97-AF65-F5344CB8AC3E}">
        <p14:creationId xmlns:p14="http://schemas.microsoft.com/office/powerpoint/2010/main" val="446116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B62433-7A3C-4C6E-A884-6D77E3F49DA3}"/>
              </a:ext>
            </a:extLst>
          </p:cNvPr>
          <p:cNvSpPr>
            <a:spLocks noGrp="1"/>
          </p:cNvSpPr>
          <p:nvPr>
            <p:ph type="title"/>
          </p:nvPr>
        </p:nvSpPr>
        <p:spPr>
          <a:xfrm>
            <a:off x="838200" y="365125"/>
            <a:ext cx="10515600" cy="646331"/>
          </a:xfrm>
        </p:spPr>
        <p:txBody>
          <a:bodyPr>
            <a:normAutofit fontScale="90000"/>
          </a:bodyPr>
          <a:lstStyle/>
          <a:p>
            <a:br>
              <a:rPr lang="cs-CZ" dirty="0"/>
            </a:br>
            <a:r>
              <a:rPr lang="cs-CZ" dirty="0"/>
              <a:t> </a:t>
            </a:r>
          </a:p>
        </p:txBody>
      </p:sp>
      <p:pic>
        <p:nvPicPr>
          <p:cNvPr id="6" name="Zástupný obsah 5" descr="Obsah obrázku text&#10;&#10;Popis byl vytvořen automaticky">
            <a:extLst>
              <a:ext uri="{FF2B5EF4-FFF2-40B4-BE49-F238E27FC236}">
                <a16:creationId xmlns:a16="http://schemas.microsoft.com/office/drawing/2014/main" id="{61D0B632-4838-416D-9E14-5F4084C07A5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0944" y="662940"/>
            <a:ext cx="5137237" cy="5114405"/>
          </a:xfrm>
        </p:spPr>
      </p:pic>
      <p:pic>
        <p:nvPicPr>
          <p:cNvPr id="8" name="Zástupný obsah 7" descr="Obsah obrázku monitor, televizor, fotka, obrazovka&#10;&#10;Popis byl vytvořen automaticky">
            <a:extLst>
              <a:ext uri="{FF2B5EF4-FFF2-40B4-BE49-F238E27FC236}">
                <a16:creationId xmlns:a16="http://schemas.microsoft.com/office/drawing/2014/main" id="{227BCB77-0AB7-479A-BE49-5C5F591828E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68029" y="445770"/>
            <a:ext cx="5537248" cy="5454189"/>
          </a:xfrm>
        </p:spPr>
      </p:pic>
      <p:sp>
        <p:nvSpPr>
          <p:cNvPr id="3" name="TextovéPole 2">
            <a:extLst>
              <a:ext uri="{FF2B5EF4-FFF2-40B4-BE49-F238E27FC236}">
                <a16:creationId xmlns:a16="http://schemas.microsoft.com/office/drawing/2014/main" id="{439486B6-73C3-4E28-8D34-75D3F6DD99EC}"/>
              </a:ext>
            </a:extLst>
          </p:cNvPr>
          <p:cNvSpPr txBox="1"/>
          <p:nvPr/>
        </p:nvSpPr>
        <p:spPr>
          <a:xfrm>
            <a:off x="290945" y="5777345"/>
            <a:ext cx="5346857" cy="646331"/>
          </a:xfrm>
          <a:prstGeom prst="rect">
            <a:avLst/>
          </a:prstGeom>
          <a:noFill/>
        </p:spPr>
        <p:txBody>
          <a:bodyPr wrap="square" rtlCol="0">
            <a:spAutoFit/>
          </a:bodyPr>
          <a:lstStyle/>
          <a:p>
            <a:endParaRPr lang="cs-CZ" dirty="0"/>
          </a:p>
          <a:p>
            <a:r>
              <a:rPr lang="cs-CZ" dirty="0"/>
              <a:t>Bílá na bílé                                              Černý obraz, 1915</a:t>
            </a:r>
          </a:p>
        </p:txBody>
      </p:sp>
    </p:spTree>
    <p:extLst>
      <p:ext uri="{BB962C8B-B14F-4D97-AF65-F5344CB8AC3E}">
        <p14:creationId xmlns:p14="http://schemas.microsoft.com/office/powerpoint/2010/main" val="3021834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F751FF-C6B6-4363-B567-300971761010}"/>
              </a:ext>
            </a:extLst>
          </p:cNvPr>
          <p:cNvSpPr>
            <a:spLocks noGrp="1"/>
          </p:cNvSpPr>
          <p:nvPr>
            <p:ph type="title"/>
          </p:nvPr>
        </p:nvSpPr>
        <p:spPr/>
        <p:txBody>
          <a:bodyPr/>
          <a:lstStyle/>
          <a:p>
            <a:r>
              <a:rPr lang="cs-CZ" dirty="0"/>
              <a:t>,</a:t>
            </a:r>
          </a:p>
        </p:txBody>
      </p:sp>
      <p:pic>
        <p:nvPicPr>
          <p:cNvPr id="8" name="Zástupný obsah 7" descr="Obsah obrázku místnost, hrnek&#10;&#10;Popis byl vytvořen automaticky">
            <a:extLst>
              <a:ext uri="{FF2B5EF4-FFF2-40B4-BE49-F238E27FC236}">
                <a16:creationId xmlns:a16="http://schemas.microsoft.com/office/drawing/2014/main" id="{ABF58810-E44F-4C48-A61E-97AB3B5A2C4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8200" y="341222"/>
            <a:ext cx="4513972" cy="5373778"/>
          </a:xfrm>
        </p:spPr>
      </p:pic>
      <p:sp>
        <p:nvSpPr>
          <p:cNvPr id="9" name="Zástupný obsah 8">
            <a:extLst>
              <a:ext uri="{FF2B5EF4-FFF2-40B4-BE49-F238E27FC236}">
                <a16:creationId xmlns:a16="http://schemas.microsoft.com/office/drawing/2014/main" id="{6DD16874-0F8F-4608-B0D4-474ACEF71AFA}"/>
              </a:ext>
            </a:extLst>
          </p:cNvPr>
          <p:cNvSpPr>
            <a:spLocks noGrp="1"/>
          </p:cNvSpPr>
          <p:nvPr>
            <p:ph sz="half" idx="1"/>
          </p:nvPr>
        </p:nvSpPr>
        <p:spPr>
          <a:xfrm>
            <a:off x="360218" y="1825624"/>
            <a:ext cx="5659582" cy="5032375"/>
          </a:xfrm>
        </p:spPr>
        <p:txBody>
          <a:bodyPr>
            <a:normAutofit lnSpcReduction="10000"/>
          </a:bodyPr>
          <a:lstStyle/>
          <a:p>
            <a:endParaRPr lang="cs-CZ" dirty="0"/>
          </a:p>
          <a:p>
            <a:endParaRPr lang="cs-CZ" dirty="0"/>
          </a:p>
          <a:p>
            <a:endParaRPr lang="cs-CZ" dirty="0"/>
          </a:p>
          <a:p>
            <a:endParaRPr lang="cs-CZ" dirty="0"/>
          </a:p>
          <a:p>
            <a:endParaRPr lang="cs-CZ" dirty="0"/>
          </a:p>
          <a:p>
            <a:endParaRPr lang="cs-CZ" dirty="0"/>
          </a:p>
          <a:p>
            <a:endParaRPr lang="cs-CZ" dirty="0"/>
          </a:p>
          <a:p>
            <a:pPr marL="0" indent="0">
              <a:buNone/>
            </a:pPr>
            <a:endParaRPr lang="cs-CZ" sz="1800" dirty="0"/>
          </a:p>
          <a:p>
            <a:pPr marL="0" indent="0">
              <a:buNone/>
            </a:pPr>
            <a:endParaRPr lang="cs-CZ" sz="1800" dirty="0"/>
          </a:p>
          <a:p>
            <a:pPr marL="0" indent="0">
              <a:buNone/>
            </a:pPr>
            <a:endParaRPr lang="cs-CZ" sz="1800" dirty="0"/>
          </a:p>
          <a:p>
            <a:pPr marL="0" indent="0">
              <a:buNone/>
            </a:pPr>
            <a:r>
              <a:rPr lang="cs-CZ" sz="1800" dirty="0"/>
              <a:t>Suprematistický obraz: 8 červených krychlí</a:t>
            </a:r>
          </a:p>
        </p:txBody>
      </p:sp>
      <p:pic>
        <p:nvPicPr>
          <p:cNvPr id="12" name="Obrázek 11" descr="Obsah obrázku stůl, místnost&#10;&#10;Popis byl vytvořen automaticky">
            <a:extLst>
              <a:ext uri="{FF2B5EF4-FFF2-40B4-BE49-F238E27FC236}">
                <a16:creationId xmlns:a16="http://schemas.microsoft.com/office/drawing/2014/main" id="{29B86505-8A23-4248-80FD-25712EDD1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032" y="0"/>
            <a:ext cx="4974728" cy="6054436"/>
          </a:xfrm>
          <a:prstGeom prst="rect">
            <a:avLst/>
          </a:prstGeom>
        </p:spPr>
      </p:pic>
      <p:sp>
        <p:nvSpPr>
          <p:cNvPr id="13" name="TextovéPole 12">
            <a:extLst>
              <a:ext uri="{FF2B5EF4-FFF2-40B4-BE49-F238E27FC236}">
                <a16:creationId xmlns:a16="http://schemas.microsoft.com/office/drawing/2014/main" id="{FC5AEA4E-7ACD-4545-A9A3-53B62B3E9856}"/>
              </a:ext>
            </a:extLst>
          </p:cNvPr>
          <p:cNvSpPr txBox="1"/>
          <p:nvPr/>
        </p:nvSpPr>
        <p:spPr>
          <a:xfrm>
            <a:off x="5237018" y="5870447"/>
            <a:ext cx="6954982" cy="646331"/>
          </a:xfrm>
          <a:prstGeom prst="rect">
            <a:avLst/>
          </a:prstGeom>
          <a:noFill/>
        </p:spPr>
        <p:txBody>
          <a:bodyPr wrap="square" rtlCol="0">
            <a:spAutoFit/>
          </a:bodyPr>
          <a:lstStyle/>
          <a:p>
            <a:endParaRPr lang="cs-CZ" dirty="0"/>
          </a:p>
          <a:p>
            <a:r>
              <a:rPr lang="cs-CZ" dirty="0"/>
              <a:t>Černý obdélník, modrý trojúhelník 1915</a:t>
            </a:r>
          </a:p>
        </p:txBody>
      </p:sp>
    </p:spTree>
    <p:extLst>
      <p:ext uri="{BB962C8B-B14F-4D97-AF65-F5344CB8AC3E}">
        <p14:creationId xmlns:p14="http://schemas.microsoft.com/office/powerpoint/2010/main" val="1804929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4D9435-AE62-42EE-A76A-DA72786CB817}"/>
              </a:ext>
            </a:extLst>
          </p:cNvPr>
          <p:cNvSpPr>
            <a:spLocks noGrp="1"/>
          </p:cNvSpPr>
          <p:nvPr>
            <p:ph type="title"/>
          </p:nvPr>
        </p:nvSpPr>
        <p:spPr>
          <a:xfrm>
            <a:off x="914400" y="367690"/>
            <a:ext cx="10515600" cy="1325563"/>
          </a:xfrm>
        </p:spPr>
        <p:txBody>
          <a:bodyPr/>
          <a:lstStyle/>
          <a:p>
            <a:endParaRPr lang="cs-CZ"/>
          </a:p>
        </p:txBody>
      </p:sp>
      <p:sp>
        <p:nvSpPr>
          <p:cNvPr id="3" name="Zástupný obsah 2">
            <a:extLst>
              <a:ext uri="{FF2B5EF4-FFF2-40B4-BE49-F238E27FC236}">
                <a16:creationId xmlns:a16="http://schemas.microsoft.com/office/drawing/2014/main" id="{1558EDC5-504B-4741-A8A4-CF624863B570}"/>
              </a:ext>
            </a:extLst>
          </p:cNvPr>
          <p:cNvSpPr>
            <a:spLocks noGrp="1"/>
          </p:cNvSpPr>
          <p:nvPr>
            <p:ph sz="half" idx="1"/>
          </p:nvPr>
        </p:nvSpPr>
        <p:spPr>
          <a:xfrm>
            <a:off x="838200" y="365125"/>
            <a:ext cx="5181600" cy="5811838"/>
          </a:xfrm>
        </p:spPr>
        <p:txBody>
          <a:bodyPr>
            <a:normAutofit lnSpcReduction="10000"/>
          </a:bodyPr>
          <a:lstStyle/>
          <a:p>
            <a:pPr marL="0" indent="0">
              <a:buNone/>
            </a:pPr>
            <a:r>
              <a:rPr lang="cs-CZ" dirty="0"/>
              <a:t>Suprematismem rozumím nadvládu </a:t>
            </a:r>
            <a:r>
              <a:rPr lang="cs-CZ" dirty="0" err="1"/>
              <a:t>čirré</a:t>
            </a:r>
            <a:r>
              <a:rPr lang="cs-CZ" dirty="0"/>
              <a:t> senzibility ve výtvarném umění</a:t>
            </a:r>
          </a:p>
          <a:p>
            <a:pPr marL="0" indent="0">
              <a:buNone/>
            </a:pPr>
            <a:endParaRPr lang="cs-CZ" dirty="0"/>
          </a:p>
          <a:p>
            <a:pPr marL="0" indent="0">
              <a:buNone/>
            </a:pPr>
            <a:endParaRPr lang="cs-CZ" dirty="0"/>
          </a:p>
          <a:p>
            <a:pPr marL="0" indent="0">
              <a:buNone/>
            </a:pPr>
            <a:r>
              <a:rPr lang="cs-CZ" dirty="0"/>
              <a:t>Černý čtverec na bílém pozadí se stal první výrazovou formou pocitů nevázaných na předměty: čtverec= pocit, bílá plocha +“Nic“, to co je mimo pocit.</a:t>
            </a:r>
          </a:p>
          <a:p>
            <a:pPr marL="0" indent="0">
              <a:buNone/>
            </a:pPr>
            <a:r>
              <a:rPr lang="cs-CZ" dirty="0"/>
              <a:t>Suprematismus – v malířství či architektuře . Je prost jakékoliv sociální nebo jiné </a:t>
            </a:r>
            <a:r>
              <a:rPr lang="cs-CZ" dirty="0" err="1"/>
              <a:t>materialisticvké</a:t>
            </a:r>
            <a:r>
              <a:rPr lang="cs-CZ" dirty="0"/>
              <a:t> tendence.</a:t>
            </a:r>
          </a:p>
          <a:p>
            <a:pPr marL="0" indent="0">
              <a:buNone/>
            </a:pPr>
            <a:endParaRPr lang="cs-CZ" dirty="0"/>
          </a:p>
        </p:txBody>
      </p:sp>
      <p:sp>
        <p:nvSpPr>
          <p:cNvPr id="4" name="Zástupný obsah 3">
            <a:extLst>
              <a:ext uri="{FF2B5EF4-FFF2-40B4-BE49-F238E27FC236}">
                <a16:creationId xmlns:a16="http://schemas.microsoft.com/office/drawing/2014/main" id="{76B40E0C-A012-4514-A396-518BEC2C0E1F}"/>
              </a:ext>
            </a:extLst>
          </p:cNvPr>
          <p:cNvSpPr>
            <a:spLocks noGrp="1"/>
          </p:cNvSpPr>
          <p:nvPr>
            <p:ph sz="half" idx="2"/>
          </p:nvPr>
        </p:nvSpPr>
        <p:spPr>
          <a:xfrm>
            <a:off x="6172200" y="221908"/>
            <a:ext cx="5181600" cy="4351338"/>
          </a:xfrm>
        </p:spPr>
        <p:txBody>
          <a:bodyPr>
            <a:normAutofit lnSpcReduction="10000"/>
          </a:bodyPr>
          <a:lstStyle/>
          <a:p>
            <a:pPr marL="0" indent="0">
              <a:buNone/>
            </a:pPr>
            <a:endParaRPr lang="cs-CZ" dirty="0"/>
          </a:p>
          <a:p>
            <a:pPr marL="0" indent="0">
              <a:buNone/>
            </a:pPr>
            <a:r>
              <a:rPr lang="cs-CZ" dirty="0"/>
              <a:t>Když jsem se přiklonil k bezpředmětnému malířství, chtěl jsem jen mimochodem dokázat, že suprematismus nemá nic společného s předměty, </a:t>
            </a:r>
            <a:r>
              <a:rPr lang="cs-CZ" dirty="0" err="1"/>
              <a:t>obrazhovými</a:t>
            </a:r>
            <a:r>
              <a:rPr lang="cs-CZ" dirty="0"/>
              <a:t> tématy atd., ale že –bez jakéhokoliv dalšího kvalifikování –je pouze všeobecně „abstraktní.“</a:t>
            </a:r>
          </a:p>
          <a:p>
            <a:pPr marL="0" indent="0">
              <a:buNone/>
            </a:pPr>
            <a:endParaRPr lang="cs-CZ" dirty="0"/>
          </a:p>
        </p:txBody>
      </p:sp>
    </p:spTree>
    <p:extLst>
      <p:ext uri="{BB962C8B-B14F-4D97-AF65-F5344CB8AC3E}">
        <p14:creationId xmlns:p14="http://schemas.microsoft.com/office/powerpoint/2010/main" val="1465110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B1E72D-AB57-4A47-83B8-658C4561B762}"/>
              </a:ext>
            </a:extLst>
          </p:cNvPr>
          <p:cNvSpPr>
            <a:spLocks noGrp="1"/>
          </p:cNvSpPr>
          <p:nvPr>
            <p:ph type="title"/>
          </p:nvPr>
        </p:nvSpPr>
        <p:spPr/>
        <p:txBody>
          <a:bodyPr/>
          <a:lstStyle/>
          <a:p>
            <a:endParaRPr lang="cs-CZ"/>
          </a:p>
        </p:txBody>
      </p:sp>
      <p:pic>
        <p:nvPicPr>
          <p:cNvPr id="6" name="Zástupný obsah 5" descr="Obsah obrázku interiér, fotka, budova, scéna&#10;&#10;Popis byl vytvořen automaticky">
            <a:extLst>
              <a:ext uri="{FF2B5EF4-FFF2-40B4-BE49-F238E27FC236}">
                <a16:creationId xmlns:a16="http://schemas.microsoft.com/office/drawing/2014/main" id="{E41A2590-DC2B-4828-B619-23709A20AB6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5094" y="1520191"/>
            <a:ext cx="6562906" cy="4766310"/>
          </a:xfrm>
        </p:spPr>
      </p:pic>
      <p:sp>
        <p:nvSpPr>
          <p:cNvPr id="4" name="Zástupný obsah 3">
            <a:extLst>
              <a:ext uri="{FF2B5EF4-FFF2-40B4-BE49-F238E27FC236}">
                <a16:creationId xmlns:a16="http://schemas.microsoft.com/office/drawing/2014/main" id="{DFFB64BC-5540-49A8-A07C-7519528D3314}"/>
              </a:ext>
            </a:extLst>
          </p:cNvPr>
          <p:cNvSpPr>
            <a:spLocks noGrp="1"/>
          </p:cNvSpPr>
          <p:nvPr>
            <p:ph sz="half" idx="2"/>
          </p:nvPr>
        </p:nvSpPr>
        <p:spPr>
          <a:xfrm>
            <a:off x="6880860" y="1825625"/>
            <a:ext cx="4472940" cy="4351338"/>
          </a:xfrm>
        </p:spPr>
        <p:txBody>
          <a:bodyPr>
            <a:normAutofit/>
          </a:bodyPr>
          <a:lstStyle/>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r>
              <a:rPr lang="cs-CZ" sz="1800" dirty="0"/>
              <a:t>Suprematistická výstava 0,10 Petrohrad 1915</a:t>
            </a:r>
          </a:p>
        </p:txBody>
      </p:sp>
    </p:spTree>
    <p:extLst>
      <p:ext uri="{BB962C8B-B14F-4D97-AF65-F5344CB8AC3E}">
        <p14:creationId xmlns:p14="http://schemas.microsoft.com/office/powerpoint/2010/main" val="3289521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145552-9E56-4A07-86D1-D1878AB5C462}"/>
              </a:ext>
            </a:extLst>
          </p:cNvPr>
          <p:cNvSpPr>
            <a:spLocks noGrp="1"/>
          </p:cNvSpPr>
          <p:nvPr>
            <p:ph type="title"/>
          </p:nvPr>
        </p:nvSpPr>
        <p:spPr>
          <a:xfrm>
            <a:off x="838200" y="365125"/>
            <a:ext cx="10515600" cy="480695"/>
          </a:xfrm>
        </p:spPr>
        <p:txBody>
          <a:bodyPr>
            <a:normAutofit fontScale="90000"/>
          </a:bodyPr>
          <a:lstStyle/>
          <a:p>
            <a:r>
              <a:rPr lang="cs-CZ" dirty="0" err="1"/>
              <a:t>Architektony</a:t>
            </a:r>
            <a:endParaRPr lang="cs-CZ" dirty="0"/>
          </a:p>
        </p:txBody>
      </p:sp>
      <p:pic>
        <p:nvPicPr>
          <p:cNvPr id="6" name="Zástupný obsah 5" descr="Obsah obrázku vsedě, světlo, stůl, velké&#10;&#10;Popis byl vytvořen automaticky">
            <a:extLst>
              <a:ext uri="{FF2B5EF4-FFF2-40B4-BE49-F238E27FC236}">
                <a16:creationId xmlns:a16="http://schemas.microsoft.com/office/drawing/2014/main" id="{C246F91D-022B-4C87-BC45-70C7EF8878D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4616" y="2278719"/>
            <a:ext cx="5861384" cy="4214156"/>
          </a:xfrm>
        </p:spPr>
      </p:pic>
      <p:pic>
        <p:nvPicPr>
          <p:cNvPr id="8" name="Zástupný obsah 7" descr="Obsah obrázku text&#10;&#10;Popis byl vytvořen automaticky">
            <a:extLst>
              <a:ext uri="{FF2B5EF4-FFF2-40B4-BE49-F238E27FC236}">
                <a16:creationId xmlns:a16="http://schemas.microsoft.com/office/drawing/2014/main" id="{498419C3-C4C0-45CD-BFE9-5F5A4A6896F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19757" y="435190"/>
            <a:ext cx="3519306" cy="6205640"/>
          </a:xfrm>
        </p:spPr>
      </p:pic>
    </p:spTree>
    <p:extLst>
      <p:ext uri="{BB962C8B-B14F-4D97-AF65-F5344CB8AC3E}">
        <p14:creationId xmlns:p14="http://schemas.microsoft.com/office/powerpoint/2010/main" val="23146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D3B24D-9F1B-4338-8CC2-31DBB05AAC1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2D31607-48D7-4C43-AB74-E21A601F431C}"/>
              </a:ext>
            </a:extLst>
          </p:cNvPr>
          <p:cNvSpPr>
            <a:spLocks noGrp="1"/>
          </p:cNvSpPr>
          <p:nvPr>
            <p:ph sz="half" idx="1"/>
          </p:nvPr>
        </p:nvSpPr>
        <p:spPr/>
        <p:txBody>
          <a:bodyPr>
            <a:normAutofit fontScale="25000" lnSpcReduction="20000"/>
          </a:bodyPr>
          <a:lstStyle/>
          <a:p>
            <a:endParaRPr lang="cs-CZ"/>
          </a:p>
        </p:txBody>
      </p:sp>
      <p:pic>
        <p:nvPicPr>
          <p:cNvPr id="5" name="Zástupný obsah 4" descr="Obsah obrázku exteriér, tráva, tkanina, stojící&#10;&#10;Popis byl vytvořen automaticky">
            <a:extLst>
              <a:ext uri="{FF2B5EF4-FFF2-40B4-BE49-F238E27FC236}">
                <a16:creationId xmlns:a16="http://schemas.microsoft.com/office/drawing/2014/main" id="{2FF60C39-0135-4E1F-B44B-EBB3CA051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82" y="48044"/>
            <a:ext cx="5101874" cy="6629847"/>
          </a:xfrm>
          <a:prstGeom prst="rect">
            <a:avLst/>
          </a:prstGeom>
        </p:spPr>
      </p:pic>
      <p:sp>
        <p:nvSpPr>
          <p:cNvPr id="9" name="Rectangle 1">
            <a:extLst>
              <a:ext uri="{FF2B5EF4-FFF2-40B4-BE49-F238E27FC236}">
                <a16:creationId xmlns:a16="http://schemas.microsoft.com/office/drawing/2014/main" id="{D5F2FE7B-AE05-452B-B7D2-026AFF4AD95A}"/>
              </a:ext>
            </a:extLst>
          </p:cNvPr>
          <p:cNvSpPr>
            <a:spLocks noChangeArrowheads="1"/>
          </p:cNvSpPr>
          <p:nvPr/>
        </p:nvSpPr>
        <p:spPr bwMode="auto">
          <a:xfrm>
            <a:off x="6172202" y="5618999"/>
            <a:ext cx="51018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1" u="none" strike="noStrike" cap="none" normalizeH="0" baseline="0" dirty="0" err="1">
                <a:ln>
                  <a:noFill/>
                </a:ln>
                <a:solidFill>
                  <a:schemeClr val="tx1"/>
                </a:solidFill>
                <a:effectLst/>
                <a:latin typeface="Arial" panose="020B0604020202020204" pitchFamily="34" charset="0"/>
              </a:rPr>
              <a:t>Staggering</a:t>
            </a:r>
            <a:r>
              <a:rPr kumimoji="0" lang="cs-CZ" altLang="cs-CZ" sz="1800" b="0" i="1" u="none" strike="noStrike" cap="none" normalizeH="0" baseline="0" dirty="0">
                <a:ln>
                  <a:noFill/>
                </a:ln>
                <a:solidFill>
                  <a:schemeClr val="tx1"/>
                </a:solidFill>
                <a:effectLst/>
                <a:latin typeface="Arial" panose="020B0604020202020204" pitchFamily="34" charset="0"/>
              </a:rPr>
              <a:t>’: </a:t>
            </a:r>
            <a:r>
              <a:rPr kumimoji="0" lang="cs-CZ" altLang="cs-CZ" sz="1800" b="0" i="1" u="none" strike="noStrike" cap="none" normalizeH="0" baseline="0" dirty="0" err="1">
                <a:ln>
                  <a:noFill/>
                </a:ln>
                <a:solidFill>
                  <a:schemeClr val="tx1"/>
                </a:solidFill>
                <a:effectLst/>
                <a:latin typeface="Arial" panose="020B0604020202020204" pitchFamily="34" charset="0"/>
              </a:rPr>
              <a:t>The</a:t>
            </a:r>
            <a:r>
              <a:rPr kumimoji="0" lang="cs-CZ" altLang="cs-CZ" sz="1800" b="0" i="1" u="none" strike="noStrike" cap="none" normalizeH="0" baseline="0" dirty="0">
                <a:ln>
                  <a:noFill/>
                </a:ln>
                <a:solidFill>
                  <a:schemeClr val="tx1"/>
                </a:solidFill>
                <a:effectLst/>
                <a:latin typeface="Arial" panose="020B0604020202020204" pitchFamily="34" charset="0"/>
              </a:rPr>
              <a:t> Ten </a:t>
            </a:r>
            <a:r>
              <a:rPr kumimoji="0" lang="cs-CZ" altLang="cs-CZ" sz="1800" b="0" i="1" u="none" strike="noStrike" cap="none" normalizeH="0" baseline="0" dirty="0" err="1">
                <a:ln>
                  <a:noFill/>
                </a:ln>
                <a:solidFill>
                  <a:schemeClr val="tx1"/>
                </a:solidFill>
                <a:effectLst/>
                <a:latin typeface="Arial" panose="020B0604020202020204" pitchFamily="34" charset="0"/>
              </a:rPr>
              <a:t>Largest</a:t>
            </a:r>
            <a:r>
              <a:rPr kumimoji="0" lang="cs-CZ" altLang="cs-CZ" sz="1800" b="0" i="1" u="none" strike="noStrike" cap="none" normalizeH="0" baseline="0" dirty="0">
                <a:ln>
                  <a:noFill/>
                </a:ln>
                <a:solidFill>
                  <a:schemeClr val="tx1"/>
                </a:solidFill>
                <a:effectLst/>
                <a:latin typeface="Arial" panose="020B0604020202020204" pitchFamily="34" charset="0"/>
              </a:rPr>
              <a:t>, </a:t>
            </a:r>
            <a:r>
              <a:rPr kumimoji="0" lang="cs-CZ" altLang="cs-CZ" sz="1800" b="0" i="1" u="none" strike="noStrike" cap="none" normalizeH="0" baseline="0" dirty="0" err="1">
                <a:ln>
                  <a:noFill/>
                </a:ln>
                <a:solidFill>
                  <a:schemeClr val="tx1"/>
                </a:solidFill>
                <a:effectLst/>
                <a:latin typeface="Arial" panose="020B0604020202020204" pitchFamily="34" charset="0"/>
              </a:rPr>
              <a:t>Youth</a:t>
            </a:r>
            <a:r>
              <a:rPr kumimoji="0" lang="cs-CZ" altLang="cs-CZ" sz="1800" b="0" i="1" u="none" strike="noStrike" cap="none" normalizeH="0" baseline="0" dirty="0">
                <a:ln>
                  <a:noFill/>
                </a:ln>
                <a:solidFill>
                  <a:schemeClr val="tx1"/>
                </a:solidFill>
                <a:effectLst/>
                <a:latin typeface="Arial" panose="020B0604020202020204" pitchFamily="34" charset="0"/>
              </a:rPr>
              <a:t>, 1907.</a:t>
            </a:r>
            <a:r>
              <a:rPr kumimoji="0" lang="cs-CZ" altLang="cs-CZ" sz="1800" b="0" i="0" u="none" strike="noStrike" cap="none" normalizeH="0" baseline="0" dirty="0">
                <a:ln>
                  <a:noFill/>
                </a:ln>
                <a:solidFill>
                  <a:schemeClr val="tx1"/>
                </a:solidFill>
                <a:effectLst/>
                <a:latin typeface="Arial" panose="020B0604020202020204" pitchFamily="34" charset="0"/>
              </a:rPr>
              <a:t> </a:t>
            </a:r>
          </a:p>
        </p:txBody>
      </p:sp>
      <p:sp>
        <p:nvSpPr>
          <p:cNvPr id="10" name="Rectangle 2">
            <a:extLst>
              <a:ext uri="{FF2B5EF4-FFF2-40B4-BE49-F238E27FC236}">
                <a16:creationId xmlns:a16="http://schemas.microsoft.com/office/drawing/2014/main" id="{7E2E91B3-1B9C-43B1-9B25-9E631F1507C2}"/>
              </a:ext>
            </a:extLst>
          </p:cNvPr>
          <p:cNvSpPr>
            <a:spLocks noChangeArrowheads="1"/>
          </p:cNvSpPr>
          <p:nvPr/>
        </p:nvSpPr>
        <p:spPr bwMode="auto">
          <a:xfrm>
            <a:off x="5940074" y="4825530"/>
            <a:ext cx="64043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1" u="none" strike="noStrike" cap="none" normalizeH="0" baseline="0" dirty="0">
                <a:ln>
                  <a:noFill/>
                </a:ln>
                <a:solidFill>
                  <a:schemeClr val="tx1"/>
                </a:solidFill>
                <a:effectLst/>
                <a:latin typeface="Arial" panose="020B0604020202020204" pitchFamily="34" charset="0"/>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4" name="Zástupný obsah 3">
            <a:extLst>
              <a:ext uri="{FF2B5EF4-FFF2-40B4-BE49-F238E27FC236}">
                <a16:creationId xmlns:a16="http://schemas.microsoft.com/office/drawing/2014/main" id="{BEEE0024-2018-49A2-ABBB-6C93C4A80BD0}"/>
              </a:ext>
            </a:extLst>
          </p:cNvPr>
          <p:cNvSpPr>
            <a:spLocks noGrp="1"/>
          </p:cNvSpPr>
          <p:nvPr>
            <p:ph sz="half" idx="2"/>
          </p:nvPr>
        </p:nvSpPr>
        <p:spPr>
          <a:xfrm>
            <a:off x="10598726" y="6012873"/>
            <a:ext cx="755073" cy="164090"/>
          </a:xfrm>
        </p:spPr>
        <p:txBody>
          <a:bodyPr>
            <a:normAutofit fontScale="25000" lnSpcReduction="20000"/>
          </a:bodyPr>
          <a:lstStyle/>
          <a:p>
            <a:endParaRPr lang="cs-CZ" dirty="0"/>
          </a:p>
          <a:p>
            <a:endParaRPr lang="cs-CZ" dirty="0"/>
          </a:p>
          <a:p>
            <a:endParaRPr lang="cs-CZ" dirty="0"/>
          </a:p>
          <a:p>
            <a:endParaRPr lang="cs-CZ" dirty="0"/>
          </a:p>
        </p:txBody>
      </p:sp>
    </p:spTree>
    <p:extLst>
      <p:ext uri="{BB962C8B-B14F-4D97-AF65-F5344CB8AC3E}">
        <p14:creationId xmlns:p14="http://schemas.microsoft.com/office/powerpoint/2010/main" val="3249700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5226DB-9936-453F-90FD-A1247FFAA8DC}"/>
              </a:ext>
            </a:extLst>
          </p:cNvPr>
          <p:cNvSpPr>
            <a:spLocks noGrp="1"/>
          </p:cNvSpPr>
          <p:nvPr>
            <p:ph type="title"/>
          </p:nvPr>
        </p:nvSpPr>
        <p:spPr>
          <a:xfrm>
            <a:off x="838200" y="152401"/>
            <a:ext cx="10515600" cy="725423"/>
          </a:xfrm>
        </p:spPr>
        <p:txBody>
          <a:bodyPr/>
          <a:lstStyle/>
          <a:p>
            <a:r>
              <a:rPr lang="cs-CZ" dirty="0"/>
              <a:t>Alexandr Rodčenko 1891-1956 </a:t>
            </a:r>
          </a:p>
        </p:txBody>
      </p:sp>
      <p:pic>
        <p:nvPicPr>
          <p:cNvPr id="6" name="Zástupný obsah 5" descr="Obsah obrázku deštník, déšť, muž, vsedě&#10;&#10;Popis byl vytvořen automaticky">
            <a:extLst>
              <a:ext uri="{FF2B5EF4-FFF2-40B4-BE49-F238E27FC236}">
                <a16:creationId xmlns:a16="http://schemas.microsoft.com/office/drawing/2014/main" id="{5E7DB365-7AF2-4B32-8DAD-0C370FDF895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7091" y="851060"/>
            <a:ext cx="4780101" cy="5498448"/>
          </a:xfrm>
        </p:spPr>
      </p:pic>
      <p:pic>
        <p:nvPicPr>
          <p:cNvPr id="8" name="Zástupný obsah 7" descr="Obsah obrázku vsedě, pohled, zavřít, ulice&#10;&#10;Popis byl vytvořen automaticky">
            <a:extLst>
              <a:ext uri="{FF2B5EF4-FFF2-40B4-BE49-F238E27FC236}">
                <a16:creationId xmlns:a16="http://schemas.microsoft.com/office/drawing/2014/main" id="{717B2224-7B8F-4034-A292-1961BF2E9F5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99380" y="877824"/>
            <a:ext cx="5176722" cy="5301303"/>
          </a:xfrm>
        </p:spPr>
      </p:pic>
      <p:sp>
        <p:nvSpPr>
          <p:cNvPr id="3" name="TextovéPole 2">
            <a:extLst>
              <a:ext uri="{FF2B5EF4-FFF2-40B4-BE49-F238E27FC236}">
                <a16:creationId xmlns:a16="http://schemas.microsoft.com/office/drawing/2014/main" id="{30C312A4-CD3D-4973-8F65-2501E03BABB4}"/>
              </a:ext>
            </a:extLst>
          </p:cNvPr>
          <p:cNvSpPr txBox="1"/>
          <p:nvPr/>
        </p:nvSpPr>
        <p:spPr>
          <a:xfrm>
            <a:off x="5779008" y="5980176"/>
            <a:ext cx="6412992" cy="646331"/>
          </a:xfrm>
          <a:prstGeom prst="rect">
            <a:avLst/>
          </a:prstGeom>
          <a:noFill/>
        </p:spPr>
        <p:txBody>
          <a:bodyPr wrap="square" rtlCol="0">
            <a:spAutoFit/>
          </a:bodyPr>
          <a:lstStyle/>
          <a:p>
            <a:endParaRPr lang="cs-CZ" dirty="0"/>
          </a:p>
          <a:p>
            <a:r>
              <a:rPr lang="en-US" dirty="0"/>
              <a:t>Non-Objective Painting no. 80 (Black on Black) 1918 </a:t>
            </a:r>
          </a:p>
        </p:txBody>
      </p:sp>
    </p:spTree>
    <p:extLst>
      <p:ext uri="{BB962C8B-B14F-4D97-AF65-F5344CB8AC3E}">
        <p14:creationId xmlns:p14="http://schemas.microsoft.com/office/powerpoint/2010/main" val="2404002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01DA375-667C-450C-8133-F75900ECE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0C747CD-4D26-43FA-B555-D36686CD98E8}"/>
              </a:ext>
            </a:extLst>
          </p:cNvPr>
          <p:cNvSpPr>
            <a:spLocks noGrp="1"/>
          </p:cNvSpPr>
          <p:nvPr>
            <p:ph type="title"/>
          </p:nvPr>
        </p:nvSpPr>
        <p:spPr>
          <a:xfrm>
            <a:off x="59156" y="128013"/>
            <a:ext cx="2796719" cy="694948"/>
          </a:xfrm>
        </p:spPr>
        <p:txBody>
          <a:bodyPr vert="horz" lIns="91440" tIns="45720" rIns="91440" bIns="45720" rtlCol="0" anchor="ctr">
            <a:normAutofit fontScale="90000"/>
          </a:bodyPr>
          <a:lstStyle/>
          <a:p>
            <a:pPr algn="ctr"/>
            <a:r>
              <a:rPr lang="en-US" sz="3200" kern="1200" dirty="0">
                <a:solidFill>
                  <a:schemeClr val="tx1"/>
                </a:solidFill>
                <a:latin typeface="+mj-lt"/>
                <a:ea typeface="+mj-ea"/>
                <a:cs typeface="+mj-cs"/>
              </a:rPr>
              <a:t>L</a:t>
            </a:r>
            <a:r>
              <a:rPr lang="cs-CZ" sz="3200" kern="1200" dirty="0">
                <a:solidFill>
                  <a:schemeClr val="tx1"/>
                </a:solidFill>
                <a:latin typeface="+mj-lt"/>
                <a:ea typeface="+mj-ea"/>
                <a:cs typeface="+mj-cs"/>
              </a:rPr>
              <a:t>j</a:t>
            </a:r>
            <a:r>
              <a:rPr lang="en-US" sz="3200" kern="1200" dirty="0" err="1">
                <a:solidFill>
                  <a:schemeClr val="tx1"/>
                </a:solidFill>
                <a:latin typeface="+mj-lt"/>
                <a:ea typeface="+mj-ea"/>
                <a:cs typeface="+mj-cs"/>
              </a:rPr>
              <a:t>ubov</a:t>
            </a:r>
            <a:r>
              <a:rPr lang="en-US" sz="3200" kern="1200" dirty="0">
                <a:solidFill>
                  <a:schemeClr val="tx1"/>
                </a:solidFill>
                <a:latin typeface="+mj-lt"/>
                <a:ea typeface="+mj-ea"/>
                <a:cs typeface="+mj-cs"/>
              </a:rPr>
              <a:t> Popova 1889-1924</a:t>
            </a:r>
          </a:p>
        </p:txBody>
      </p:sp>
      <p:pic>
        <p:nvPicPr>
          <p:cNvPr id="6" name="Zástupný obsah 5" descr="Obsah obrázku oblečení, nošení, žena, košile&#10;&#10;Popis byl vytvořen automaticky">
            <a:extLst>
              <a:ext uri="{FF2B5EF4-FFF2-40B4-BE49-F238E27FC236}">
                <a16:creationId xmlns:a16="http://schemas.microsoft.com/office/drawing/2014/main" id="{99AB634C-82D0-45E8-B2CC-4776E89CBBC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18307"/>
          <a:stretch/>
        </p:blipFill>
        <p:spPr>
          <a:xfrm>
            <a:off x="4789390" y="-2"/>
            <a:ext cx="2316686" cy="2854389"/>
          </a:xfrm>
          <a:prstGeom prst="rect">
            <a:avLst/>
          </a:prstGeom>
        </p:spPr>
      </p:pic>
      <p:pic>
        <p:nvPicPr>
          <p:cNvPr id="10" name="Obrázek 9">
            <a:extLst>
              <a:ext uri="{FF2B5EF4-FFF2-40B4-BE49-F238E27FC236}">
                <a16:creationId xmlns:a16="http://schemas.microsoft.com/office/drawing/2014/main" id="{D0C3A7A7-F8E0-4E03-B403-2680C46FBEF8}"/>
              </a:ext>
            </a:extLst>
          </p:cNvPr>
          <p:cNvPicPr>
            <a:picLocks noChangeAspect="1"/>
          </p:cNvPicPr>
          <p:nvPr/>
        </p:nvPicPr>
        <p:blipFill rotWithShape="1">
          <a:blip r:embed="rId3">
            <a:extLst>
              <a:ext uri="{28A0092B-C50C-407E-A947-70E740481C1C}">
                <a14:useLocalDpi xmlns:a14="http://schemas.microsoft.com/office/drawing/2010/main" val="0"/>
              </a:ext>
            </a:extLst>
          </a:blip>
          <a:srcRect t="6229" r="4" b="11121"/>
          <a:stretch/>
        </p:blipFill>
        <p:spPr>
          <a:xfrm>
            <a:off x="7088126" y="64013"/>
            <a:ext cx="5045695" cy="5262367"/>
          </a:xfrm>
          <a:prstGeom prst="rect">
            <a:avLst/>
          </a:prstGeom>
        </p:spPr>
      </p:pic>
      <p:sp>
        <p:nvSpPr>
          <p:cNvPr id="17" name="Rectangle 16">
            <a:extLst>
              <a:ext uri="{FF2B5EF4-FFF2-40B4-BE49-F238E27FC236}">
                <a16:creationId xmlns:a16="http://schemas.microsoft.com/office/drawing/2014/main" id="{B3AD2845-9189-46E3-963D-B081E4316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3351819" cy="64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Zástupný obsah 7" descr="Obsah obrázku stůl&#10;&#10;Popis byl vytvořen automaticky">
            <a:extLst>
              <a:ext uri="{FF2B5EF4-FFF2-40B4-BE49-F238E27FC236}">
                <a16:creationId xmlns:a16="http://schemas.microsoft.com/office/drawing/2014/main" id="{D6AE9812-8C48-4D85-B97E-A0EEC4693C18}"/>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11377" r="-1" b="6333"/>
          <a:stretch/>
        </p:blipFill>
        <p:spPr>
          <a:xfrm>
            <a:off x="38975" y="2171701"/>
            <a:ext cx="4655589" cy="4686300"/>
          </a:xfrm>
          <a:prstGeom prst="rect">
            <a:avLst/>
          </a:prstGeom>
        </p:spPr>
      </p:pic>
      <p:sp>
        <p:nvSpPr>
          <p:cNvPr id="19" name="Rectangle 18">
            <a:extLst>
              <a:ext uri="{FF2B5EF4-FFF2-40B4-BE49-F238E27FC236}">
                <a16:creationId xmlns:a16="http://schemas.microsoft.com/office/drawing/2014/main" id="{24726E46-0A95-4CE6-80B3-2C7406BD5A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9187"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E4F68B4-0B22-4E28-A962-42AB2A8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52064"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9EB0074-E086-4FAB-81E5-F6DE3B07B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9061" y="3418490"/>
            <a:ext cx="3342939" cy="64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419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F957C5-D296-4555-BA3C-4DB323EF3603}"/>
              </a:ext>
            </a:extLst>
          </p:cNvPr>
          <p:cNvSpPr>
            <a:spLocks noGrp="1"/>
          </p:cNvSpPr>
          <p:nvPr>
            <p:ph type="title"/>
          </p:nvPr>
        </p:nvSpPr>
        <p:spPr/>
        <p:txBody>
          <a:bodyPr/>
          <a:lstStyle/>
          <a:p>
            <a:endParaRPr lang="cs-CZ" dirty="0"/>
          </a:p>
        </p:txBody>
      </p:sp>
      <p:pic>
        <p:nvPicPr>
          <p:cNvPr id="6" name="Zástupný obsah 5">
            <a:extLst>
              <a:ext uri="{FF2B5EF4-FFF2-40B4-BE49-F238E27FC236}">
                <a16:creationId xmlns:a16="http://schemas.microsoft.com/office/drawing/2014/main" id="{5E838600-10B7-4625-8983-BF4F8BE4F6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4964" y="0"/>
            <a:ext cx="4335509" cy="6663607"/>
          </a:xfrm>
        </p:spPr>
      </p:pic>
      <p:sp>
        <p:nvSpPr>
          <p:cNvPr id="4" name="Zástupný obsah 3">
            <a:extLst>
              <a:ext uri="{FF2B5EF4-FFF2-40B4-BE49-F238E27FC236}">
                <a16:creationId xmlns:a16="http://schemas.microsoft.com/office/drawing/2014/main" id="{4B7DC6A8-9AD4-4F23-A02A-7EF8B3D16F31}"/>
              </a:ext>
            </a:extLst>
          </p:cNvPr>
          <p:cNvSpPr>
            <a:spLocks noGrp="1"/>
          </p:cNvSpPr>
          <p:nvPr>
            <p:ph sz="half" idx="2"/>
          </p:nvPr>
        </p:nvSpPr>
        <p:spPr/>
        <p:txBody>
          <a:bodyPr>
            <a:normAutofit lnSpcReduction="10000"/>
          </a:bodyPr>
          <a:lstStyle/>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r>
              <a:rPr lang="cs-CZ" sz="1800" dirty="0"/>
              <a:t>Architektonická kompozice 1918</a:t>
            </a:r>
          </a:p>
        </p:txBody>
      </p:sp>
    </p:spTree>
    <p:extLst>
      <p:ext uri="{BB962C8B-B14F-4D97-AF65-F5344CB8AC3E}">
        <p14:creationId xmlns:p14="http://schemas.microsoft.com/office/powerpoint/2010/main" val="2455963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926085-48B3-4569-AC36-8E390193D72E}"/>
              </a:ext>
            </a:extLst>
          </p:cNvPr>
          <p:cNvSpPr>
            <a:spLocks noGrp="1"/>
          </p:cNvSpPr>
          <p:nvPr>
            <p:ph type="title"/>
          </p:nvPr>
        </p:nvSpPr>
        <p:spPr>
          <a:xfrm>
            <a:off x="110836" y="365125"/>
            <a:ext cx="11984182" cy="417451"/>
          </a:xfrm>
        </p:spPr>
        <p:txBody>
          <a:bodyPr>
            <a:normAutofit fontScale="90000"/>
          </a:bodyPr>
          <a:lstStyle/>
          <a:p>
            <a:r>
              <a:rPr lang="cs-CZ" sz="3600" dirty="0"/>
              <a:t>Katarzyna Kobro 1898-1951 a Wladyslaw </a:t>
            </a:r>
            <a:r>
              <a:rPr lang="cs-CZ" sz="3600" dirty="0" err="1"/>
              <a:t>Strzeminski</a:t>
            </a:r>
            <a:r>
              <a:rPr lang="cs-CZ" sz="3600" dirty="0"/>
              <a:t> 1893-1952</a:t>
            </a:r>
          </a:p>
        </p:txBody>
      </p:sp>
      <p:pic>
        <p:nvPicPr>
          <p:cNvPr id="6" name="Zástupný obsah 5" descr="Obsah obrázku osoba, muž, fotka, stojící&#10;&#10;Popis byl vytvořen automaticky">
            <a:extLst>
              <a:ext uri="{FF2B5EF4-FFF2-40B4-BE49-F238E27FC236}">
                <a16:creationId xmlns:a16="http://schemas.microsoft.com/office/drawing/2014/main" id="{90B2F211-51D5-4E94-B3C3-0DAFB7A6C78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9068" y="1477529"/>
            <a:ext cx="3657600" cy="3657600"/>
          </a:xfrm>
        </p:spPr>
      </p:pic>
      <p:pic>
        <p:nvPicPr>
          <p:cNvPr id="8" name="Zástupný obsah 7" descr="Obsah obrázku interiér, stůl, zrcadlo, místnost&#10;&#10;Popis byl vytvořen automaticky">
            <a:extLst>
              <a:ext uri="{FF2B5EF4-FFF2-40B4-BE49-F238E27FC236}">
                <a16:creationId xmlns:a16="http://schemas.microsoft.com/office/drawing/2014/main" id="{2B009630-0B18-482B-82A9-1AC2E2252AD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01199" y="1828800"/>
            <a:ext cx="7551733" cy="4246624"/>
          </a:xfrm>
        </p:spPr>
      </p:pic>
    </p:spTree>
    <p:extLst>
      <p:ext uri="{BB962C8B-B14F-4D97-AF65-F5344CB8AC3E}">
        <p14:creationId xmlns:p14="http://schemas.microsoft.com/office/powerpoint/2010/main" val="596011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616F63-AD44-483F-B578-63CA1A2FFB5A}"/>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D763ABAA-BB81-4139-8C73-31E8171BF4C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5842122" cy="4151801"/>
          </a:xfrm>
        </p:spPr>
      </p:pic>
      <p:pic>
        <p:nvPicPr>
          <p:cNvPr id="8" name="Zástupný obsah 7" descr="Obsah obrázku text, počítač, přenosný počítač&#10;&#10;Popis byl vytvořen automaticky">
            <a:extLst>
              <a:ext uri="{FF2B5EF4-FFF2-40B4-BE49-F238E27FC236}">
                <a16:creationId xmlns:a16="http://schemas.microsoft.com/office/drawing/2014/main" id="{CD91735A-DA4E-4975-9AFB-EF1B2406E3C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30200" y="2189018"/>
            <a:ext cx="6123255" cy="4668982"/>
          </a:xfrm>
        </p:spPr>
      </p:pic>
    </p:spTree>
    <p:extLst>
      <p:ext uri="{BB962C8B-B14F-4D97-AF65-F5344CB8AC3E}">
        <p14:creationId xmlns:p14="http://schemas.microsoft.com/office/powerpoint/2010/main" val="1011440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7C6F9D-6ECE-4270-8C9E-4CD83DEECDB0}"/>
              </a:ext>
            </a:extLst>
          </p:cNvPr>
          <p:cNvSpPr>
            <a:spLocks noGrp="1"/>
          </p:cNvSpPr>
          <p:nvPr>
            <p:ph type="title"/>
          </p:nvPr>
        </p:nvSpPr>
        <p:spPr>
          <a:xfrm>
            <a:off x="838200" y="365126"/>
            <a:ext cx="10515600" cy="315912"/>
          </a:xfrm>
        </p:spPr>
        <p:txBody>
          <a:bodyPr>
            <a:normAutofit fontScale="90000"/>
          </a:bodyPr>
          <a:lstStyle/>
          <a:p>
            <a:r>
              <a:rPr lang="cs-CZ" dirty="0"/>
              <a:t>Paul </a:t>
            </a:r>
            <a:r>
              <a:rPr lang="cs-CZ" dirty="0" err="1"/>
              <a:t>Klee</a:t>
            </a:r>
            <a:r>
              <a:rPr lang="cs-CZ" dirty="0"/>
              <a:t> </a:t>
            </a:r>
          </a:p>
        </p:txBody>
      </p:sp>
      <p:pic>
        <p:nvPicPr>
          <p:cNvPr id="6" name="Zástupný obsah 5" descr="Obsah obrázku barevné, vsedě, pták, velké&#10;&#10;Popis byl vytvořen automaticky">
            <a:extLst>
              <a:ext uri="{FF2B5EF4-FFF2-40B4-BE49-F238E27FC236}">
                <a16:creationId xmlns:a16="http://schemas.microsoft.com/office/drawing/2014/main" id="{388C733A-FE1E-4000-A984-0BD32B4F914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066800"/>
            <a:ext cx="6450770" cy="5536910"/>
          </a:xfrm>
        </p:spPr>
      </p:pic>
      <p:sp>
        <p:nvSpPr>
          <p:cNvPr id="4" name="Zástupný obsah 3">
            <a:extLst>
              <a:ext uri="{FF2B5EF4-FFF2-40B4-BE49-F238E27FC236}">
                <a16:creationId xmlns:a16="http://schemas.microsoft.com/office/drawing/2014/main" id="{22C128EB-FC62-46F5-9B71-857F9CB14894}"/>
              </a:ext>
            </a:extLst>
          </p:cNvPr>
          <p:cNvSpPr>
            <a:spLocks noGrp="1"/>
          </p:cNvSpPr>
          <p:nvPr>
            <p:ph sz="half" idx="2"/>
          </p:nvPr>
        </p:nvSpPr>
        <p:spPr/>
        <p:txBody>
          <a:bodyPr>
            <a:normAutofit lnSpcReduction="10000"/>
          </a:bodyPr>
          <a:lstStyle/>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r>
              <a:rPr lang="cs-CZ" sz="1800" dirty="0"/>
              <a:t>         Květnový obraz 1925</a:t>
            </a:r>
          </a:p>
        </p:txBody>
      </p:sp>
    </p:spTree>
    <p:extLst>
      <p:ext uri="{BB962C8B-B14F-4D97-AF65-F5344CB8AC3E}">
        <p14:creationId xmlns:p14="http://schemas.microsoft.com/office/powerpoint/2010/main" val="132796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F9C507-372A-44D0-B084-F9AD1D02B848}"/>
              </a:ext>
            </a:extLst>
          </p:cNvPr>
          <p:cNvSpPr>
            <a:spLocks noGrp="1"/>
          </p:cNvSpPr>
          <p:nvPr>
            <p:ph type="title"/>
          </p:nvPr>
        </p:nvSpPr>
        <p:spPr>
          <a:xfrm>
            <a:off x="838200" y="365125"/>
            <a:ext cx="10515600" cy="398191"/>
          </a:xfrm>
        </p:spPr>
        <p:txBody>
          <a:bodyPr>
            <a:normAutofit fontScale="90000"/>
          </a:bodyPr>
          <a:lstStyle/>
          <a:p>
            <a:r>
              <a:rPr lang="cs-CZ" dirty="0"/>
              <a:t>Otto </a:t>
            </a:r>
            <a:r>
              <a:rPr lang="cs-CZ" dirty="0" err="1"/>
              <a:t>Freundlich</a:t>
            </a:r>
            <a:r>
              <a:rPr lang="cs-CZ" dirty="0"/>
              <a:t>  1878-1943</a:t>
            </a:r>
            <a:br>
              <a:rPr lang="cs-CZ" dirty="0"/>
            </a:br>
            <a:r>
              <a:rPr lang="cs-CZ" dirty="0"/>
              <a:t>  </a:t>
            </a:r>
          </a:p>
        </p:txBody>
      </p:sp>
      <p:pic>
        <p:nvPicPr>
          <p:cNvPr id="6" name="Zástupný obsah 5" descr="Obsah obrázku budova, barevné, zastavit, déšť&#10;&#10;Popis byl vytvořen automaticky">
            <a:extLst>
              <a:ext uri="{FF2B5EF4-FFF2-40B4-BE49-F238E27FC236}">
                <a16:creationId xmlns:a16="http://schemas.microsoft.com/office/drawing/2014/main" id="{59C984A6-0F75-46D7-8DA8-B23A5137DDC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0452" y="1035337"/>
            <a:ext cx="4234161" cy="5457537"/>
          </a:xfrm>
        </p:spPr>
      </p:pic>
      <p:pic>
        <p:nvPicPr>
          <p:cNvPr id="8" name="Zástupný obsah 7" descr="Obsah obrázku budova, deštník, déšť, zastavit&#10;&#10;Popis byl vytvořen automaticky">
            <a:extLst>
              <a:ext uri="{FF2B5EF4-FFF2-40B4-BE49-F238E27FC236}">
                <a16:creationId xmlns:a16="http://schemas.microsoft.com/office/drawing/2014/main" id="{5D3AFE0A-27FB-40D3-971E-7FDCCBFF766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32143" y="763316"/>
            <a:ext cx="6959857" cy="5623629"/>
          </a:xfrm>
        </p:spPr>
      </p:pic>
    </p:spTree>
    <p:extLst>
      <p:ext uri="{BB962C8B-B14F-4D97-AF65-F5344CB8AC3E}">
        <p14:creationId xmlns:p14="http://schemas.microsoft.com/office/powerpoint/2010/main" val="1961712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B6C7B9-5637-4E83-91F1-D2D4B32B3B96}"/>
              </a:ext>
            </a:extLst>
          </p:cNvPr>
          <p:cNvSpPr>
            <a:spLocks noGrp="1"/>
          </p:cNvSpPr>
          <p:nvPr>
            <p:ph type="title"/>
          </p:nvPr>
        </p:nvSpPr>
        <p:spPr>
          <a:xfrm>
            <a:off x="838200" y="365125"/>
            <a:ext cx="10515600" cy="727943"/>
          </a:xfrm>
        </p:spPr>
        <p:txBody>
          <a:bodyPr/>
          <a:lstStyle/>
          <a:p>
            <a:r>
              <a:rPr lang="cs-CZ" dirty="0"/>
              <a:t>Galerie 291 (</a:t>
            </a:r>
            <a:r>
              <a:rPr lang="cs-CZ" dirty="0" err="1"/>
              <a:t>Photo</a:t>
            </a:r>
            <a:r>
              <a:rPr lang="cs-CZ" dirty="0"/>
              <a:t> </a:t>
            </a:r>
            <a:r>
              <a:rPr lang="cs-CZ" dirty="0" err="1"/>
              <a:t>Secession</a:t>
            </a:r>
            <a:r>
              <a:rPr lang="cs-CZ" dirty="0"/>
              <a:t>) 1905-1917</a:t>
            </a:r>
          </a:p>
        </p:txBody>
      </p:sp>
      <p:pic>
        <p:nvPicPr>
          <p:cNvPr id="6" name="Zástupný obsah 5" descr="Obsah obrázku budova, silnice, exteriér, ulice&#10;&#10;Popis byl vytvořen automaticky">
            <a:extLst>
              <a:ext uri="{FF2B5EF4-FFF2-40B4-BE49-F238E27FC236}">
                <a16:creationId xmlns:a16="http://schemas.microsoft.com/office/drawing/2014/main" id="{97B0F9C5-BB6D-483F-A82A-58FC9E2159B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8991" y="1690688"/>
            <a:ext cx="3319754" cy="4074244"/>
          </a:xfrm>
        </p:spPr>
      </p:pic>
      <p:pic>
        <p:nvPicPr>
          <p:cNvPr id="8" name="Zástupný obsah 7" descr="Obsah obrázku interiér, malé, vsedě, fotka&#10;&#10;Popis byl vytvořen automaticky">
            <a:extLst>
              <a:ext uri="{FF2B5EF4-FFF2-40B4-BE49-F238E27FC236}">
                <a16:creationId xmlns:a16="http://schemas.microsoft.com/office/drawing/2014/main" id="{CAF166B2-5A4D-4E8E-91FD-EADFF011174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741424" y="3938016"/>
            <a:ext cx="3657600" cy="2919984"/>
          </a:xfrm>
        </p:spPr>
      </p:pic>
      <p:pic>
        <p:nvPicPr>
          <p:cNvPr id="2050" name="Picture 2" descr="Georgia O'Keeffe—Exhibition at 291">
            <a:extLst>
              <a:ext uri="{FF2B5EF4-FFF2-40B4-BE49-F238E27FC236}">
                <a16:creationId xmlns:a16="http://schemas.microsoft.com/office/drawing/2014/main" id="{669B1CCE-9AE4-4BCE-BB11-4DACE0D71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954" y="1690688"/>
            <a:ext cx="4246828" cy="331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308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444116-F8D6-4957-BB7C-3165C2D1FC0F}"/>
              </a:ext>
            </a:extLst>
          </p:cNvPr>
          <p:cNvSpPr>
            <a:spLocks noGrp="1"/>
          </p:cNvSpPr>
          <p:nvPr>
            <p:ph type="title"/>
          </p:nvPr>
        </p:nvSpPr>
        <p:spPr/>
        <p:txBody>
          <a:bodyPr/>
          <a:lstStyle/>
          <a:p>
            <a:r>
              <a:rPr lang="cs-CZ" dirty="0" err="1"/>
              <a:t>Armory</a:t>
            </a:r>
            <a:r>
              <a:rPr lang="cs-CZ" dirty="0"/>
              <a:t> show 1913</a:t>
            </a:r>
          </a:p>
        </p:txBody>
      </p:sp>
      <p:pic>
        <p:nvPicPr>
          <p:cNvPr id="6" name="Zástupný obsah 5" descr="Obsah obrázku interiér, žena, fotka, místnost&#10;&#10;Popis byl vytvořen automaticky">
            <a:extLst>
              <a:ext uri="{FF2B5EF4-FFF2-40B4-BE49-F238E27FC236}">
                <a16:creationId xmlns:a16="http://schemas.microsoft.com/office/drawing/2014/main" id="{5D4C6DEC-7B2F-4E49-B537-4694BDC5F1B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8672" y="1579418"/>
            <a:ext cx="4610420" cy="3200400"/>
          </a:xfrm>
        </p:spPr>
      </p:pic>
      <p:pic>
        <p:nvPicPr>
          <p:cNvPr id="8" name="Zástupný obsah 7" descr="Obsah obrázku budova, nákladní auto, exteriér, silnice&#10;&#10;Popis byl vytvořen automaticky">
            <a:extLst>
              <a:ext uri="{FF2B5EF4-FFF2-40B4-BE49-F238E27FC236}">
                <a16:creationId xmlns:a16="http://schemas.microsoft.com/office/drawing/2014/main" id="{9B05E33C-E208-43C3-BFA6-6316C511E6A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45418" y="1655618"/>
            <a:ext cx="6507910" cy="4783314"/>
          </a:xfrm>
        </p:spPr>
      </p:pic>
    </p:spTree>
    <p:extLst>
      <p:ext uri="{BB962C8B-B14F-4D97-AF65-F5344CB8AC3E}">
        <p14:creationId xmlns:p14="http://schemas.microsoft.com/office/powerpoint/2010/main" val="4269078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AC1B3A-B6D0-4286-B5AA-C944B0465537}"/>
              </a:ext>
            </a:extLst>
          </p:cNvPr>
          <p:cNvSpPr>
            <a:spLocks noGrp="1"/>
          </p:cNvSpPr>
          <p:nvPr>
            <p:ph type="title"/>
          </p:nvPr>
        </p:nvSpPr>
        <p:spPr>
          <a:xfrm>
            <a:off x="838200" y="365125"/>
            <a:ext cx="10515600" cy="642581"/>
          </a:xfrm>
        </p:spPr>
        <p:txBody>
          <a:bodyPr>
            <a:normAutofit fontScale="90000"/>
          </a:bodyPr>
          <a:lstStyle/>
          <a:p>
            <a:r>
              <a:rPr lang="cs-CZ" dirty="0"/>
              <a:t>Arthur </a:t>
            </a:r>
            <a:r>
              <a:rPr lang="cs-CZ" dirty="0" err="1"/>
              <a:t>Dove</a:t>
            </a:r>
            <a:r>
              <a:rPr lang="cs-CZ" dirty="0"/>
              <a:t> </a:t>
            </a:r>
          </a:p>
        </p:txBody>
      </p:sp>
      <p:pic>
        <p:nvPicPr>
          <p:cNvPr id="6" name="Zástupný obsah 5" descr="Obsah obrázku tráva, zelená, vsedě, hnědá&#10;&#10;Popis byl vytvořen automaticky">
            <a:extLst>
              <a:ext uri="{FF2B5EF4-FFF2-40B4-BE49-F238E27FC236}">
                <a16:creationId xmlns:a16="http://schemas.microsoft.com/office/drawing/2014/main" id="{D4DD0F6E-90E4-4956-8ADB-4307E782981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189815"/>
            <a:ext cx="6445596" cy="5430416"/>
          </a:xfrm>
        </p:spPr>
      </p:pic>
      <p:sp>
        <p:nvSpPr>
          <p:cNvPr id="4" name="Zástupný obsah 3">
            <a:extLst>
              <a:ext uri="{FF2B5EF4-FFF2-40B4-BE49-F238E27FC236}">
                <a16:creationId xmlns:a16="http://schemas.microsoft.com/office/drawing/2014/main" id="{75814304-2235-4248-8B80-28752CF05833}"/>
              </a:ext>
            </a:extLst>
          </p:cNvPr>
          <p:cNvSpPr>
            <a:spLocks noGrp="1"/>
          </p:cNvSpPr>
          <p:nvPr>
            <p:ph sz="half" idx="2"/>
          </p:nvPr>
        </p:nvSpPr>
        <p:spPr>
          <a:xfrm>
            <a:off x="6736702" y="746547"/>
            <a:ext cx="4617098" cy="5430416"/>
          </a:xfrm>
        </p:spPr>
        <p:txBody>
          <a:bodyPr>
            <a:normAutofit/>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marL="0" indent="0">
              <a:buNone/>
            </a:pPr>
            <a:r>
              <a:rPr lang="cs-CZ" sz="1800" dirty="0" err="1"/>
              <a:t>Nature</a:t>
            </a:r>
            <a:r>
              <a:rPr lang="cs-CZ" sz="1800" dirty="0"/>
              <a:t> </a:t>
            </a:r>
            <a:r>
              <a:rPr lang="cs-CZ" sz="1800" dirty="0" err="1"/>
              <a:t>symbolized</a:t>
            </a:r>
            <a:r>
              <a:rPr lang="cs-CZ" sz="1800" dirty="0"/>
              <a:t>, No. 2, 1914</a:t>
            </a:r>
          </a:p>
          <a:p>
            <a:endParaRPr lang="cs-CZ" dirty="0"/>
          </a:p>
        </p:txBody>
      </p:sp>
    </p:spTree>
    <p:extLst>
      <p:ext uri="{BB962C8B-B14F-4D97-AF65-F5344CB8AC3E}">
        <p14:creationId xmlns:p14="http://schemas.microsoft.com/office/powerpoint/2010/main" val="300232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78F2CC-A047-4A52-A82E-C9108E331C8E}"/>
              </a:ext>
            </a:extLst>
          </p:cNvPr>
          <p:cNvSpPr>
            <a:spLocks noGrp="1"/>
          </p:cNvSpPr>
          <p:nvPr>
            <p:ph type="title"/>
          </p:nvPr>
        </p:nvSpPr>
        <p:spPr/>
        <p:txBody>
          <a:bodyPr/>
          <a:lstStyle/>
          <a:p>
            <a:endParaRPr lang="cs-CZ" dirty="0"/>
          </a:p>
        </p:txBody>
      </p:sp>
      <p:pic>
        <p:nvPicPr>
          <p:cNvPr id="6" name="Zástupný obsah 5" descr="Obsah obrázku exteriér, budova, oranžová, zavřít&#10;&#10;Popis byl vytvořen automaticky">
            <a:extLst>
              <a:ext uri="{FF2B5EF4-FFF2-40B4-BE49-F238E27FC236}">
                <a16:creationId xmlns:a16="http://schemas.microsoft.com/office/drawing/2014/main" id="{D241BFF7-0A01-4D07-B9E8-45E2B701F84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399" y="155783"/>
            <a:ext cx="6691746" cy="6702217"/>
          </a:xfrm>
        </p:spPr>
      </p:pic>
      <p:sp>
        <p:nvSpPr>
          <p:cNvPr id="4" name="Zástupný obsah 3">
            <a:extLst>
              <a:ext uri="{FF2B5EF4-FFF2-40B4-BE49-F238E27FC236}">
                <a16:creationId xmlns:a16="http://schemas.microsoft.com/office/drawing/2014/main" id="{6980ADE6-5DA8-4437-81DC-D0448D2D99E3}"/>
              </a:ext>
            </a:extLst>
          </p:cNvPr>
          <p:cNvSpPr>
            <a:spLocks noGrp="1"/>
          </p:cNvSpPr>
          <p:nvPr>
            <p:ph sz="half" idx="2"/>
          </p:nvPr>
        </p:nvSpPr>
        <p:spPr>
          <a:xfrm>
            <a:off x="6691744" y="1825625"/>
            <a:ext cx="4662055" cy="4351338"/>
          </a:xfrm>
        </p:spPr>
        <p:txBody>
          <a:bodyPr>
            <a:normAutofit lnSpcReduction="10000"/>
          </a:bodyPr>
          <a:lstStyle/>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r>
              <a:rPr lang="cs-CZ" dirty="0"/>
              <a:t>             </a:t>
            </a:r>
            <a:r>
              <a:rPr lang="cs-CZ" dirty="0" err="1"/>
              <a:t>Svanen</a:t>
            </a:r>
            <a:r>
              <a:rPr lang="cs-CZ" dirty="0"/>
              <a:t> 1915 </a:t>
            </a:r>
          </a:p>
        </p:txBody>
      </p:sp>
    </p:spTree>
    <p:extLst>
      <p:ext uri="{BB962C8B-B14F-4D97-AF65-F5344CB8AC3E}">
        <p14:creationId xmlns:p14="http://schemas.microsoft.com/office/powerpoint/2010/main" val="730294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8E50B7-FC03-4695-A423-B8B8D892D4FF}"/>
              </a:ext>
            </a:extLst>
          </p:cNvPr>
          <p:cNvSpPr>
            <a:spLocks noGrp="1"/>
          </p:cNvSpPr>
          <p:nvPr>
            <p:ph type="title"/>
          </p:nvPr>
        </p:nvSpPr>
        <p:spPr>
          <a:xfrm>
            <a:off x="838200" y="365126"/>
            <a:ext cx="10515600" cy="315912"/>
          </a:xfrm>
        </p:spPr>
        <p:txBody>
          <a:bodyPr>
            <a:normAutofit fontScale="90000"/>
          </a:bodyPr>
          <a:lstStyle/>
          <a:p>
            <a:r>
              <a:rPr lang="cs-CZ" dirty="0" err="1"/>
              <a:t>Marsden</a:t>
            </a:r>
            <a:r>
              <a:rPr lang="cs-CZ" dirty="0"/>
              <a:t> </a:t>
            </a:r>
            <a:r>
              <a:rPr lang="cs-CZ" dirty="0" err="1"/>
              <a:t>Hartley</a:t>
            </a:r>
            <a:r>
              <a:rPr lang="cs-CZ" dirty="0"/>
              <a:t>, 1877-1943</a:t>
            </a:r>
          </a:p>
        </p:txBody>
      </p:sp>
      <p:sp>
        <p:nvSpPr>
          <p:cNvPr id="4" name="Zástupný obsah 3">
            <a:extLst>
              <a:ext uri="{FF2B5EF4-FFF2-40B4-BE49-F238E27FC236}">
                <a16:creationId xmlns:a16="http://schemas.microsoft.com/office/drawing/2014/main" id="{0B066C9F-30D7-4867-A9F2-87BFB390467B}"/>
              </a:ext>
            </a:extLst>
          </p:cNvPr>
          <p:cNvSpPr>
            <a:spLocks noGrp="1"/>
          </p:cNvSpPr>
          <p:nvPr>
            <p:ph sz="half" idx="2"/>
          </p:nvPr>
        </p:nvSpPr>
        <p:spPr/>
        <p:txBody>
          <a:bodyPr>
            <a:normAutofit lnSpcReduction="10000"/>
          </a:bodyPr>
          <a:lstStyle/>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r>
              <a:rPr lang="cs-CZ" sz="1800" dirty="0"/>
              <a:t>Abstrahované formy 1913</a:t>
            </a:r>
          </a:p>
        </p:txBody>
      </p:sp>
      <p:pic>
        <p:nvPicPr>
          <p:cNvPr id="9" name="Zástupný obsah 8" descr="Obsah obrázku tráva, staré, nákladní auto, barevné&#10;&#10;Popis byl vytvořen automaticky">
            <a:extLst>
              <a:ext uri="{FF2B5EF4-FFF2-40B4-BE49-F238E27FC236}">
                <a16:creationId xmlns:a16="http://schemas.microsoft.com/office/drawing/2014/main" id="{CC838471-0DF8-48F8-AAEC-DDFA1B9D839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932727"/>
            <a:ext cx="4752109" cy="5828941"/>
          </a:xfrm>
        </p:spPr>
      </p:pic>
    </p:spTree>
    <p:extLst>
      <p:ext uri="{BB962C8B-B14F-4D97-AF65-F5344CB8AC3E}">
        <p14:creationId xmlns:p14="http://schemas.microsoft.com/office/powerpoint/2010/main" val="719095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AB279E-74E2-465F-9EEC-E3E3858C555E}"/>
              </a:ext>
            </a:extLst>
          </p:cNvPr>
          <p:cNvSpPr>
            <a:spLocks noGrp="1"/>
          </p:cNvSpPr>
          <p:nvPr>
            <p:ph type="title"/>
          </p:nvPr>
        </p:nvSpPr>
        <p:spPr>
          <a:xfrm>
            <a:off x="1219200" y="512762"/>
            <a:ext cx="10515600" cy="1325563"/>
          </a:xfrm>
        </p:spPr>
        <p:txBody>
          <a:bodyPr/>
          <a:lstStyle/>
          <a:p>
            <a:r>
              <a:rPr lang="cs-CZ" dirty="0"/>
              <a:t>  </a:t>
            </a:r>
          </a:p>
        </p:txBody>
      </p:sp>
      <p:pic>
        <p:nvPicPr>
          <p:cNvPr id="6" name="Zástupný obsah 5" descr="Obsah obrázku interiér, barevné, vsedě, zakryté&#10;&#10;Popis byl vytvořen automaticky">
            <a:extLst>
              <a:ext uri="{FF2B5EF4-FFF2-40B4-BE49-F238E27FC236}">
                <a16:creationId xmlns:a16="http://schemas.microsoft.com/office/drawing/2014/main" id="{E8AF6DA3-4D6D-442D-ACC9-15CAF65934E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8301" y="207847"/>
            <a:ext cx="4270690" cy="5311804"/>
          </a:xfrm>
        </p:spPr>
      </p:pic>
      <p:pic>
        <p:nvPicPr>
          <p:cNvPr id="5" name="Zástupný obsah 4" descr="Obsah obrázku budova&#10;&#10;Popis byl vytvořen automaticky">
            <a:extLst>
              <a:ext uri="{FF2B5EF4-FFF2-40B4-BE49-F238E27FC236}">
                <a16:creationId xmlns:a16="http://schemas.microsoft.com/office/drawing/2014/main" id="{33B755AE-44FE-4931-92F5-9FE2889807D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7647" y="195988"/>
            <a:ext cx="4922243" cy="6217570"/>
          </a:xfrm>
        </p:spPr>
      </p:pic>
      <p:sp>
        <p:nvSpPr>
          <p:cNvPr id="7" name="TextovéPole 6">
            <a:extLst>
              <a:ext uri="{FF2B5EF4-FFF2-40B4-BE49-F238E27FC236}">
                <a16:creationId xmlns:a16="http://schemas.microsoft.com/office/drawing/2014/main" id="{BBC0AE8D-67A5-41FD-9CE2-2365ADF62FAD}"/>
              </a:ext>
            </a:extLst>
          </p:cNvPr>
          <p:cNvSpPr txBox="1"/>
          <p:nvPr/>
        </p:nvSpPr>
        <p:spPr>
          <a:xfrm>
            <a:off x="841248" y="5449824"/>
            <a:ext cx="5486400" cy="1200329"/>
          </a:xfrm>
          <a:prstGeom prst="rect">
            <a:avLst/>
          </a:prstGeom>
          <a:noFill/>
        </p:spPr>
        <p:txBody>
          <a:bodyPr wrap="square" rtlCol="0">
            <a:spAutoFit/>
          </a:bodyPr>
          <a:lstStyle/>
          <a:p>
            <a:endParaRPr lang="cs-CZ" dirty="0"/>
          </a:p>
          <a:p>
            <a:endParaRPr lang="cs-CZ" dirty="0"/>
          </a:p>
          <a:p>
            <a:endParaRPr lang="cs-CZ" dirty="0"/>
          </a:p>
          <a:p>
            <a:r>
              <a:rPr lang="cs-CZ" dirty="0" err="1"/>
              <a:t>Painting</a:t>
            </a:r>
            <a:r>
              <a:rPr lang="cs-CZ" dirty="0"/>
              <a:t> no. 5, 1914-15                                </a:t>
            </a:r>
            <a:r>
              <a:rPr lang="cs-CZ" dirty="0" err="1"/>
              <a:t>Movement</a:t>
            </a:r>
            <a:r>
              <a:rPr lang="cs-CZ" dirty="0"/>
              <a:t> 2</a:t>
            </a:r>
          </a:p>
        </p:txBody>
      </p:sp>
    </p:spTree>
    <p:extLst>
      <p:ext uri="{BB962C8B-B14F-4D97-AF65-F5344CB8AC3E}">
        <p14:creationId xmlns:p14="http://schemas.microsoft.com/office/powerpoint/2010/main" val="1171666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6B8C8A-DDB3-41BE-AD21-56BD84E72018}"/>
              </a:ext>
            </a:extLst>
          </p:cNvPr>
          <p:cNvSpPr>
            <a:spLocks noGrp="1"/>
          </p:cNvSpPr>
          <p:nvPr>
            <p:ph type="title"/>
          </p:nvPr>
        </p:nvSpPr>
        <p:spPr>
          <a:xfrm>
            <a:off x="0" y="365126"/>
            <a:ext cx="11353800" cy="729384"/>
          </a:xfrm>
        </p:spPr>
        <p:txBody>
          <a:bodyPr/>
          <a:lstStyle/>
          <a:p>
            <a:r>
              <a:rPr lang="cs-CZ" dirty="0"/>
              <a:t>Georgia </a:t>
            </a:r>
            <a:r>
              <a:rPr lang="cs-CZ" dirty="0" err="1"/>
              <a:t>O´Keefe</a:t>
            </a:r>
            <a:r>
              <a:rPr lang="cs-CZ" dirty="0"/>
              <a:t> 1887-1986 </a:t>
            </a:r>
          </a:p>
        </p:txBody>
      </p:sp>
      <p:pic>
        <p:nvPicPr>
          <p:cNvPr id="6" name="Zástupný obsah 5" descr="Obsah obrázku muž, osoba, fotka, hledání&#10;&#10;Popis byl vytvořen automaticky">
            <a:extLst>
              <a:ext uri="{FF2B5EF4-FFF2-40B4-BE49-F238E27FC236}">
                <a16:creationId xmlns:a16="http://schemas.microsoft.com/office/drawing/2014/main" id="{100834FB-7D25-456E-8673-2B58735BDA5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29044" y="1566429"/>
            <a:ext cx="3000221" cy="3795280"/>
          </a:xfrm>
        </p:spPr>
      </p:pic>
      <p:pic>
        <p:nvPicPr>
          <p:cNvPr id="8" name="Zástupný obsah 7" descr="Obsah obrázku muž, osoba, oblečení, vázanka&#10;&#10;Popis byl vytvořen automaticky">
            <a:extLst>
              <a:ext uri="{FF2B5EF4-FFF2-40B4-BE49-F238E27FC236}">
                <a16:creationId xmlns:a16="http://schemas.microsoft.com/office/drawing/2014/main" id="{8BCA6F36-A3B5-484C-A63A-E0A38BC0F5C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19248" y="2265106"/>
            <a:ext cx="2287588" cy="2794689"/>
          </a:xfrm>
        </p:spPr>
      </p:pic>
      <p:pic>
        <p:nvPicPr>
          <p:cNvPr id="10" name="Obrázek 9" descr="Obsah obrázku exteriér, osoba, fotka, tráva&#10;&#10;Popis byl vytvořen automaticky">
            <a:extLst>
              <a:ext uri="{FF2B5EF4-FFF2-40B4-BE49-F238E27FC236}">
                <a16:creationId xmlns:a16="http://schemas.microsoft.com/office/drawing/2014/main" id="{978D3ABE-49F1-4D28-B01F-0C9B67D270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9839" y="166255"/>
            <a:ext cx="5163117" cy="6858000"/>
          </a:xfrm>
          <a:prstGeom prst="rect">
            <a:avLst/>
          </a:prstGeom>
        </p:spPr>
      </p:pic>
      <p:sp>
        <p:nvSpPr>
          <p:cNvPr id="3" name="TextovéPole 2">
            <a:extLst>
              <a:ext uri="{FF2B5EF4-FFF2-40B4-BE49-F238E27FC236}">
                <a16:creationId xmlns:a16="http://schemas.microsoft.com/office/drawing/2014/main" id="{9F215CA0-77CF-4B2D-BC87-D1C14E4A6429}"/>
              </a:ext>
            </a:extLst>
          </p:cNvPr>
          <p:cNvSpPr txBox="1"/>
          <p:nvPr/>
        </p:nvSpPr>
        <p:spPr>
          <a:xfrm>
            <a:off x="731520" y="6175717"/>
            <a:ext cx="5364480" cy="369332"/>
          </a:xfrm>
          <a:prstGeom prst="rect">
            <a:avLst/>
          </a:prstGeom>
          <a:noFill/>
        </p:spPr>
        <p:txBody>
          <a:bodyPr wrap="square" rtlCol="0">
            <a:spAutoFit/>
          </a:bodyPr>
          <a:lstStyle/>
          <a:p>
            <a:r>
              <a:rPr lang="cs-CZ" dirty="0"/>
              <a:t>Alfred </a:t>
            </a:r>
            <a:r>
              <a:rPr lang="cs-CZ" dirty="0" err="1"/>
              <a:t>Stieglitz</a:t>
            </a:r>
            <a:endParaRPr lang="cs-CZ" dirty="0"/>
          </a:p>
        </p:txBody>
      </p:sp>
    </p:spTree>
    <p:extLst>
      <p:ext uri="{BB962C8B-B14F-4D97-AF65-F5344CB8AC3E}">
        <p14:creationId xmlns:p14="http://schemas.microsoft.com/office/powerpoint/2010/main" val="1565708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B135A7-74D6-4A66-9707-43AD8049718E}"/>
              </a:ext>
            </a:extLst>
          </p:cNvPr>
          <p:cNvSpPr>
            <a:spLocks noGrp="1"/>
          </p:cNvSpPr>
          <p:nvPr>
            <p:ph type="title"/>
          </p:nvPr>
        </p:nvSpPr>
        <p:spPr/>
        <p:txBody>
          <a:bodyPr/>
          <a:lstStyle/>
          <a:p>
            <a:endParaRPr lang="cs-CZ" dirty="0"/>
          </a:p>
        </p:txBody>
      </p:sp>
      <p:pic>
        <p:nvPicPr>
          <p:cNvPr id="6" name="Zástupný obsah 5" descr="Obsah obrázku počítač, rostlina, místnost, zrcadlo&#10;&#10;Popis byl vytvořen automaticky">
            <a:extLst>
              <a:ext uri="{FF2B5EF4-FFF2-40B4-BE49-F238E27FC236}">
                <a16:creationId xmlns:a16="http://schemas.microsoft.com/office/drawing/2014/main" id="{66A04CCF-4D99-487D-A0BE-65EDDC3CC50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0109" y="0"/>
            <a:ext cx="5067257" cy="6711197"/>
          </a:xfrm>
        </p:spPr>
      </p:pic>
      <p:sp>
        <p:nvSpPr>
          <p:cNvPr id="4" name="Zástupný obsah 3">
            <a:extLst>
              <a:ext uri="{FF2B5EF4-FFF2-40B4-BE49-F238E27FC236}">
                <a16:creationId xmlns:a16="http://schemas.microsoft.com/office/drawing/2014/main" id="{4CC4F80F-6EFE-497B-A65F-4F410DA61B12}"/>
              </a:ext>
            </a:extLst>
          </p:cNvPr>
          <p:cNvSpPr>
            <a:spLocks noGrp="1"/>
          </p:cNvSpPr>
          <p:nvPr>
            <p:ph sz="half" idx="2"/>
          </p:nvPr>
        </p:nvSpPr>
        <p:spPr>
          <a:xfrm>
            <a:off x="5517397" y="1825624"/>
            <a:ext cx="5836403" cy="5032375"/>
          </a:xfrm>
        </p:spPr>
        <p:txBody>
          <a:bodyPr>
            <a:normAutofit/>
          </a:bodyPr>
          <a:lstStyle/>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r>
              <a:rPr lang="cs-CZ" sz="1800" dirty="0"/>
              <a:t>                                      Music Pink and Blue II, 1918</a:t>
            </a:r>
          </a:p>
          <a:p>
            <a:pPr marL="0" indent="0">
              <a:buNone/>
            </a:pPr>
            <a:r>
              <a:rPr lang="cs-CZ" sz="1800" dirty="0"/>
              <a:t>Black spot no. 2, 1919</a:t>
            </a:r>
          </a:p>
        </p:txBody>
      </p:sp>
      <p:pic>
        <p:nvPicPr>
          <p:cNvPr id="5" name="Obrázek 4" descr="Obsah obrázku interiér, vsedě, ležící, přikrývka&#10;&#10;Popis byl vytvořen automaticky">
            <a:extLst>
              <a:ext uri="{FF2B5EF4-FFF2-40B4-BE49-F238E27FC236}">
                <a16:creationId xmlns:a16="http://schemas.microsoft.com/office/drawing/2014/main" id="{FE391573-EF5D-417D-BEF7-2CFF5C7D7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617" y="0"/>
            <a:ext cx="4772084" cy="5910042"/>
          </a:xfrm>
          <a:prstGeom prst="rect">
            <a:avLst/>
          </a:prstGeom>
        </p:spPr>
      </p:pic>
    </p:spTree>
    <p:extLst>
      <p:ext uri="{BB962C8B-B14F-4D97-AF65-F5344CB8AC3E}">
        <p14:creationId xmlns:p14="http://schemas.microsoft.com/office/powerpoint/2010/main" val="1306498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3981E9-E8B7-42BD-8955-7C17A2001058}"/>
              </a:ext>
            </a:extLst>
          </p:cNvPr>
          <p:cNvSpPr>
            <a:spLocks noGrp="1"/>
          </p:cNvSpPr>
          <p:nvPr>
            <p:ph type="title"/>
          </p:nvPr>
        </p:nvSpPr>
        <p:spPr/>
        <p:txBody>
          <a:bodyPr/>
          <a:lstStyle/>
          <a:p>
            <a:endParaRPr lang="cs-CZ"/>
          </a:p>
        </p:txBody>
      </p:sp>
      <p:pic>
        <p:nvPicPr>
          <p:cNvPr id="6" name="Zástupný obsah 5" descr="Obsah obrázku jídlo, pták, vsedě, barevné&#10;&#10;Popis byl vytvořen automaticky">
            <a:extLst>
              <a:ext uri="{FF2B5EF4-FFF2-40B4-BE49-F238E27FC236}">
                <a16:creationId xmlns:a16="http://schemas.microsoft.com/office/drawing/2014/main" id="{09E7D1C3-ADDF-47CD-9CC5-3E4BCC0AB25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4103" y="375600"/>
            <a:ext cx="3658379" cy="4902982"/>
          </a:xfrm>
        </p:spPr>
      </p:pic>
      <p:pic>
        <p:nvPicPr>
          <p:cNvPr id="8" name="Zástupný obsah 7" descr="Obsah obrázku kočka, pes, vsedě, malé&#10;&#10;Popis byl vytvořen automaticky">
            <a:extLst>
              <a:ext uri="{FF2B5EF4-FFF2-40B4-BE49-F238E27FC236}">
                <a16:creationId xmlns:a16="http://schemas.microsoft.com/office/drawing/2014/main" id="{50EA4534-893F-4A70-BFF2-593949D098D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144957"/>
            <a:ext cx="4845787" cy="6568085"/>
          </a:xfrm>
        </p:spPr>
      </p:pic>
      <p:sp>
        <p:nvSpPr>
          <p:cNvPr id="9" name="TextovéPole 8">
            <a:extLst>
              <a:ext uri="{FF2B5EF4-FFF2-40B4-BE49-F238E27FC236}">
                <a16:creationId xmlns:a16="http://schemas.microsoft.com/office/drawing/2014/main" id="{A55A6A52-03E4-4751-81C3-CA1DF96746D1}"/>
              </a:ext>
            </a:extLst>
          </p:cNvPr>
          <p:cNvSpPr txBox="1"/>
          <p:nvPr/>
        </p:nvSpPr>
        <p:spPr>
          <a:xfrm>
            <a:off x="219456" y="5541264"/>
            <a:ext cx="5303520" cy="369332"/>
          </a:xfrm>
          <a:prstGeom prst="rect">
            <a:avLst/>
          </a:prstGeom>
          <a:noFill/>
        </p:spPr>
        <p:txBody>
          <a:bodyPr wrap="square" rtlCol="0">
            <a:spAutoFit/>
          </a:bodyPr>
          <a:lstStyle/>
          <a:p>
            <a:r>
              <a:rPr lang="en-US" i="1"/>
              <a:t>Untitled</a:t>
            </a:r>
            <a:r>
              <a:rPr lang="en-US"/>
              <a:t> </a:t>
            </a:r>
            <a:r>
              <a:rPr lang="en-US" i="1"/>
              <a:t>(Abstraction/Portrait of Paul Strand)</a:t>
            </a:r>
            <a:r>
              <a:rPr lang="en-US"/>
              <a:t>, 1917.</a:t>
            </a:r>
            <a:endParaRPr lang="cs-CZ" dirty="0"/>
          </a:p>
        </p:txBody>
      </p:sp>
      <p:sp>
        <p:nvSpPr>
          <p:cNvPr id="10" name="TextovéPole 9">
            <a:extLst>
              <a:ext uri="{FF2B5EF4-FFF2-40B4-BE49-F238E27FC236}">
                <a16:creationId xmlns:a16="http://schemas.microsoft.com/office/drawing/2014/main" id="{ED1795C8-DBCB-4309-B34A-61DFBEAE9EFF}"/>
              </a:ext>
            </a:extLst>
          </p:cNvPr>
          <p:cNvSpPr txBox="1"/>
          <p:nvPr/>
        </p:nvSpPr>
        <p:spPr>
          <a:xfrm>
            <a:off x="219456" y="6429010"/>
            <a:ext cx="5876544" cy="646331"/>
          </a:xfrm>
          <a:prstGeom prst="rect">
            <a:avLst/>
          </a:prstGeom>
          <a:noFill/>
        </p:spPr>
        <p:txBody>
          <a:bodyPr wrap="square" rtlCol="0">
            <a:spAutoFit/>
          </a:bodyPr>
          <a:lstStyle/>
          <a:p>
            <a:r>
              <a:rPr lang="cs-CZ" dirty="0">
                <a:hlinkClick r:id="rId4"/>
              </a:rPr>
              <a:t>https://whitney.org/Exhibitions/GeorgiaOKeeffe</a:t>
            </a:r>
            <a:endParaRPr lang="cs-CZ" dirty="0"/>
          </a:p>
          <a:p>
            <a:endParaRPr lang="cs-CZ" dirty="0"/>
          </a:p>
        </p:txBody>
      </p:sp>
    </p:spTree>
    <p:extLst>
      <p:ext uri="{BB962C8B-B14F-4D97-AF65-F5344CB8AC3E}">
        <p14:creationId xmlns:p14="http://schemas.microsoft.com/office/powerpoint/2010/main" val="3296966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DEEFEA-3890-4858-BC00-2E303EDC6ADB}"/>
              </a:ext>
            </a:extLst>
          </p:cNvPr>
          <p:cNvSpPr>
            <a:spLocks noGrp="1"/>
          </p:cNvSpPr>
          <p:nvPr>
            <p:ph type="title"/>
          </p:nvPr>
        </p:nvSpPr>
        <p:spPr>
          <a:xfrm>
            <a:off x="838200" y="249383"/>
            <a:ext cx="10515600" cy="623454"/>
          </a:xfrm>
        </p:spPr>
        <p:txBody>
          <a:bodyPr>
            <a:normAutofit fontScale="90000"/>
          </a:bodyPr>
          <a:lstStyle/>
          <a:p>
            <a:r>
              <a:rPr lang="cs-CZ" dirty="0" err="1"/>
              <a:t>Lyonel</a:t>
            </a:r>
            <a:r>
              <a:rPr lang="cs-CZ" dirty="0"/>
              <a:t> </a:t>
            </a:r>
            <a:r>
              <a:rPr lang="cs-CZ" dirty="0" err="1"/>
              <a:t>Feininger</a:t>
            </a:r>
            <a:r>
              <a:rPr lang="cs-CZ" dirty="0"/>
              <a:t> 1871-1956</a:t>
            </a:r>
          </a:p>
        </p:txBody>
      </p:sp>
      <p:pic>
        <p:nvPicPr>
          <p:cNvPr id="6" name="Zástupný obsah 5" descr="Obsah obrázku autobus, okno, vsedě, vlak&#10;&#10;Popis byl vytvořen automaticky">
            <a:extLst>
              <a:ext uri="{FF2B5EF4-FFF2-40B4-BE49-F238E27FC236}">
                <a16:creationId xmlns:a16="http://schemas.microsoft.com/office/drawing/2014/main" id="{E3A0034A-C9F3-41B7-BC0D-AA236A89BDD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0810" y="1925782"/>
            <a:ext cx="7110628" cy="4460302"/>
          </a:xfrm>
        </p:spPr>
      </p:pic>
      <p:pic>
        <p:nvPicPr>
          <p:cNvPr id="8" name="Zástupný obsah 7">
            <a:extLst>
              <a:ext uri="{FF2B5EF4-FFF2-40B4-BE49-F238E27FC236}">
                <a16:creationId xmlns:a16="http://schemas.microsoft.com/office/drawing/2014/main" id="{1F4ABCB3-03CA-4C54-AC50-E7168A5D994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69084" y="1162962"/>
            <a:ext cx="3484716" cy="4090753"/>
          </a:xfrm>
        </p:spPr>
      </p:pic>
      <p:sp>
        <p:nvSpPr>
          <p:cNvPr id="3" name="TextovéPole 2">
            <a:extLst>
              <a:ext uri="{FF2B5EF4-FFF2-40B4-BE49-F238E27FC236}">
                <a16:creationId xmlns:a16="http://schemas.microsoft.com/office/drawing/2014/main" id="{9B36FBC4-4B19-41B7-953C-11DD4EB3C704}"/>
              </a:ext>
            </a:extLst>
          </p:cNvPr>
          <p:cNvSpPr txBox="1"/>
          <p:nvPr/>
        </p:nvSpPr>
        <p:spPr>
          <a:xfrm>
            <a:off x="6601968" y="6016752"/>
            <a:ext cx="5590032" cy="369332"/>
          </a:xfrm>
          <a:prstGeom prst="rect">
            <a:avLst/>
          </a:prstGeom>
          <a:noFill/>
        </p:spPr>
        <p:txBody>
          <a:bodyPr wrap="square" rtlCol="0">
            <a:spAutoFit/>
          </a:bodyPr>
          <a:lstStyle/>
          <a:p>
            <a:r>
              <a:rPr lang="cs-CZ" dirty="0"/>
              <a:t>                                           </a:t>
            </a:r>
            <a:r>
              <a:rPr lang="cs-CZ" dirty="0" err="1"/>
              <a:t>Mellingen</a:t>
            </a:r>
            <a:r>
              <a:rPr lang="cs-CZ" dirty="0"/>
              <a:t> 1919</a:t>
            </a:r>
          </a:p>
        </p:txBody>
      </p:sp>
    </p:spTree>
    <p:extLst>
      <p:ext uri="{BB962C8B-B14F-4D97-AF65-F5344CB8AC3E}">
        <p14:creationId xmlns:p14="http://schemas.microsoft.com/office/powerpoint/2010/main" val="897338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882330-E954-417E-830F-906D8AECD6BB}"/>
              </a:ext>
            </a:extLst>
          </p:cNvPr>
          <p:cNvSpPr>
            <a:spLocks noGrp="1"/>
          </p:cNvSpPr>
          <p:nvPr>
            <p:ph type="title"/>
          </p:nvPr>
        </p:nvSpPr>
        <p:spPr/>
        <p:txBody>
          <a:bodyPr/>
          <a:lstStyle/>
          <a:p>
            <a:endParaRPr lang="cs-CZ"/>
          </a:p>
        </p:txBody>
      </p:sp>
      <p:pic>
        <p:nvPicPr>
          <p:cNvPr id="6" name="Zástupný obsah 5" descr="Obsah obrázku stopa, hora, exteriér, vlak&#10;&#10;Popis byl vytvořen automaticky">
            <a:extLst>
              <a:ext uri="{FF2B5EF4-FFF2-40B4-BE49-F238E27FC236}">
                <a16:creationId xmlns:a16="http://schemas.microsoft.com/office/drawing/2014/main" id="{D73CC1B5-BEFB-46BE-8FA4-18468790B85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55234" y="512618"/>
            <a:ext cx="6968610" cy="5442981"/>
          </a:xfrm>
        </p:spPr>
      </p:pic>
      <p:pic>
        <p:nvPicPr>
          <p:cNvPr id="8" name="Zástupný obsah 7" descr="Obsah obrázku budova, muž, stůl, vsedě&#10;&#10;Popis byl vytvořen automaticky">
            <a:extLst>
              <a:ext uri="{FF2B5EF4-FFF2-40B4-BE49-F238E27FC236}">
                <a16:creationId xmlns:a16="http://schemas.microsoft.com/office/drawing/2014/main" id="{6BA49133-625A-4830-BA96-97B197E4992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13167" y="270469"/>
            <a:ext cx="4691341" cy="5685129"/>
          </a:xfrm>
        </p:spPr>
      </p:pic>
      <p:sp>
        <p:nvSpPr>
          <p:cNvPr id="9" name="TextovéPole 8">
            <a:extLst>
              <a:ext uri="{FF2B5EF4-FFF2-40B4-BE49-F238E27FC236}">
                <a16:creationId xmlns:a16="http://schemas.microsoft.com/office/drawing/2014/main" id="{B9EC00B8-BF09-4D9C-967D-015ECFE44E85}"/>
              </a:ext>
            </a:extLst>
          </p:cNvPr>
          <p:cNvSpPr txBox="1"/>
          <p:nvPr/>
        </p:nvSpPr>
        <p:spPr>
          <a:xfrm>
            <a:off x="647700" y="5664200"/>
            <a:ext cx="11010900" cy="923330"/>
          </a:xfrm>
          <a:prstGeom prst="rect">
            <a:avLst/>
          </a:prstGeom>
          <a:noFill/>
        </p:spPr>
        <p:txBody>
          <a:bodyPr wrap="square" rtlCol="0">
            <a:spAutoFit/>
          </a:bodyPr>
          <a:lstStyle/>
          <a:p>
            <a:endParaRPr lang="cs-CZ" dirty="0"/>
          </a:p>
          <a:p>
            <a:endParaRPr lang="cs-CZ" dirty="0"/>
          </a:p>
          <a:p>
            <a:r>
              <a:rPr lang="cs-CZ" dirty="0"/>
              <a:t>Charles </a:t>
            </a:r>
            <a:r>
              <a:rPr lang="cs-CZ" dirty="0" err="1"/>
              <a:t>Demuth</a:t>
            </a:r>
            <a:r>
              <a:rPr lang="cs-CZ" dirty="0"/>
              <a:t>, My Egypt 1929                                           Charles </a:t>
            </a:r>
            <a:r>
              <a:rPr lang="cs-CZ" dirty="0" err="1"/>
              <a:t>Scheeler</a:t>
            </a:r>
            <a:r>
              <a:rPr lang="cs-CZ" dirty="0"/>
              <a:t>, </a:t>
            </a:r>
            <a:r>
              <a:rPr lang="cs-CZ" dirty="0" err="1"/>
              <a:t>Classic</a:t>
            </a:r>
            <a:r>
              <a:rPr lang="cs-CZ" dirty="0"/>
              <a:t> </a:t>
            </a:r>
            <a:r>
              <a:rPr lang="cs-CZ" dirty="0" err="1"/>
              <a:t>Landscape</a:t>
            </a:r>
            <a:r>
              <a:rPr lang="cs-CZ" dirty="0"/>
              <a:t> 1931 </a:t>
            </a:r>
          </a:p>
        </p:txBody>
      </p:sp>
    </p:spTree>
    <p:extLst>
      <p:ext uri="{BB962C8B-B14F-4D97-AF65-F5344CB8AC3E}">
        <p14:creationId xmlns:p14="http://schemas.microsoft.com/office/powerpoint/2010/main" val="281489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5918BA-7702-4327-92C5-37D35AB0479C}"/>
              </a:ext>
            </a:extLst>
          </p:cNvPr>
          <p:cNvSpPr>
            <a:spLocks noGrp="1"/>
          </p:cNvSpPr>
          <p:nvPr>
            <p:ph type="title"/>
          </p:nvPr>
        </p:nvSpPr>
        <p:spPr/>
        <p:txBody>
          <a:bodyPr/>
          <a:lstStyle/>
          <a:p>
            <a:endParaRPr lang="cs-CZ"/>
          </a:p>
        </p:txBody>
      </p:sp>
      <p:pic>
        <p:nvPicPr>
          <p:cNvPr id="6" name="Zástupný obsah 5" descr="Obsah obrázku podepsat, vsedě, velké, muž&#10;&#10;Popis byl vytvořen automaticky">
            <a:extLst>
              <a:ext uri="{FF2B5EF4-FFF2-40B4-BE49-F238E27FC236}">
                <a16:creationId xmlns:a16="http://schemas.microsoft.com/office/drawing/2014/main" id="{DA6786E4-D6C0-4489-A267-1CBE651CFCD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552" y="170481"/>
            <a:ext cx="8396373" cy="6199322"/>
          </a:xfrm>
        </p:spPr>
      </p:pic>
      <p:sp>
        <p:nvSpPr>
          <p:cNvPr id="4" name="Zástupný obsah 3">
            <a:extLst>
              <a:ext uri="{FF2B5EF4-FFF2-40B4-BE49-F238E27FC236}">
                <a16:creationId xmlns:a16="http://schemas.microsoft.com/office/drawing/2014/main" id="{28D7802F-A17F-4035-BA67-42452215A12D}"/>
              </a:ext>
            </a:extLst>
          </p:cNvPr>
          <p:cNvSpPr>
            <a:spLocks noGrp="1"/>
          </p:cNvSpPr>
          <p:nvPr>
            <p:ph sz="half" idx="2"/>
          </p:nvPr>
        </p:nvSpPr>
        <p:spPr>
          <a:xfrm>
            <a:off x="8601558" y="1825625"/>
            <a:ext cx="2752241" cy="4351338"/>
          </a:xfrm>
        </p:spPr>
        <p:txBody>
          <a:bodyPr>
            <a:normAutofit lnSpcReduction="10000"/>
          </a:bodyPr>
          <a:lstStyle/>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r>
              <a:rPr lang="cs-CZ" sz="1800" dirty="0" err="1"/>
              <a:t>Sheeler</a:t>
            </a:r>
            <a:r>
              <a:rPr lang="cs-CZ" sz="1800" dirty="0"/>
              <a:t>, </a:t>
            </a:r>
            <a:r>
              <a:rPr lang="cs-CZ" sz="1800" dirty="0" err="1"/>
              <a:t>Golden</a:t>
            </a:r>
            <a:r>
              <a:rPr lang="cs-CZ" sz="1800" dirty="0"/>
              <a:t> </a:t>
            </a:r>
            <a:r>
              <a:rPr lang="cs-CZ" sz="1800" dirty="0" err="1"/>
              <a:t>gate</a:t>
            </a:r>
            <a:r>
              <a:rPr lang="cs-CZ" sz="1800" dirty="0"/>
              <a:t> 1955</a:t>
            </a:r>
          </a:p>
        </p:txBody>
      </p:sp>
    </p:spTree>
    <p:extLst>
      <p:ext uri="{BB962C8B-B14F-4D97-AF65-F5344CB8AC3E}">
        <p14:creationId xmlns:p14="http://schemas.microsoft.com/office/powerpoint/2010/main" val="37710556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B2A1D8-50BB-4DBB-B18A-18B1EF3D16C4}"/>
              </a:ext>
            </a:extLst>
          </p:cNvPr>
          <p:cNvSpPr>
            <a:spLocks noGrp="1"/>
          </p:cNvSpPr>
          <p:nvPr>
            <p:ph type="title"/>
          </p:nvPr>
        </p:nvSpPr>
        <p:spPr>
          <a:xfrm>
            <a:off x="5176434" y="365126"/>
            <a:ext cx="6177366" cy="828244"/>
          </a:xfrm>
        </p:spPr>
        <p:txBody>
          <a:bodyPr/>
          <a:lstStyle/>
          <a:p>
            <a:r>
              <a:rPr lang="cs-CZ" dirty="0"/>
              <a:t>Výstava </a:t>
            </a:r>
            <a:r>
              <a:rPr lang="cs-CZ" dirty="0" err="1"/>
              <a:t>MoMA</a:t>
            </a:r>
            <a:r>
              <a:rPr lang="cs-CZ" dirty="0"/>
              <a:t> 1936</a:t>
            </a:r>
          </a:p>
        </p:txBody>
      </p:sp>
      <p:pic>
        <p:nvPicPr>
          <p:cNvPr id="6" name="Zástupný obsah 5">
            <a:extLst>
              <a:ext uri="{FF2B5EF4-FFF2-40B4-BE49-F238E27FC236}">
                <a16:creationId xmlns:a16="http://schemas.microsoft.com/office/drawing/2014/main" id="{B1AD70F3-DFD7-4336-B184-9F0DACD9A95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60" y="31712"/>
            <a:ext cx="5043823" cy="6826287"/>
          </a:xfrm>
        </p:spPr>
      </p:pic>
      <p:pic>
        <p:nvPicPr>
          <p:cNvPr id="8" name="Zástupný obsah 7" descr="Obsah obrázku místnost, galerie, scéna, fotka&#10;&#10;Popis byl vytvořen automaticky">
            <a:extLst>
              <a:ext uri="{FF2B5EF4-FFF2-40B4-BE49-F238E27FC236}">
                <a16:creationId xmlns:a16="http://schemas.microsoft.com/office/drawing/2014/main" id="{AF971F96-4C5D-4BC2-88E0-ED3569D045E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75029" y="2472767"/>
            <a:ext cx="6142242" cy="3587069"/>
          </a:xfrm>
        </p:spPr>
      </p:pic>
    </p:spTree>
    <p:extLst>
      <p:ext uri="{BB962C8B-B14F-4D97-AF65-F5344CB8AC3E}">
        <p14:creationId xmlns:p14="http://schemas.microsoft.com/office/powerpoint/2010/main" val="2260635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402F2F-0DBF-4FFF-AD97-ABF180BD4CF9}"/>
              </a:ext>
            </a:extLst>
          </p:cNvPr>
          <p:cNvSpPr>
            <a:spLocks noGrp="1"/>
          </p:cNvSpPr>
          <p:nvPr>
            <p:ph type="title"/>
          </p:nvPr>
        </p:nvSpPr>
        <p:spPr>
          <a:xfrm>
            <a:off x="838200" y="201479"/>
            <a:ext cx="10515600" cy="712922"/>
          </a:xfrm>
        </p:spPr>
        <p:txBody>
          <a:bodyPr>
            <a:normAutofit/>
          </a:bodyPr>
          <a:lstStyle/>
          <a:p>
            <a:r>
              <a:rPr lang="cs-CZ" dirty="0"/>
              <a:t>    </a:t>
            </a:r>
            <a:r>
              <a:rPr lang="cs-CZ" dirty="0" err="1"/>
              <a:t>American</a:t>
            </a:r>
            <a:r>
              <a:rPr lang="cs-CZ" dirty="0"/>
              <a:t> </a:t>
            </a:r>
            <a:r>
              <a:rPr lang="cs-CZ" dirty="0" err="1"/>
              <a:t>abstract</a:t>
            </a:r>
            <a:r>
              <a:rPr lang="cs-CZ" dirty="0"/>
              <a:t> </a:t>
            </a:r>
            <a:r>
              <a:rPr lang="cs-CZ" dirty="0" err="1"/>
              <a:t>artists</a:t>
            </a:r>
            <a:endParaRPr lang="cs-CZ" dirty="0"/>
          </a:p>
        </p:txBody>
      </p:sp>
      <p:pic>
        <p:nvPicPr>
          <p:cNvPr id="6" name="Zástupný obsah 5">
            <a:extLst>
              <a:ext uri="{FF2B5EF4-FFF2-40B4-BE49-F238E27FC236}">
                <a16:creationId xmlns:a16="http://schemas.microsoft.com/office/drawing/2014/main" id="{0A613F80-E5C3-4E5F-AF72-9BA0B6E0E01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9692" y="1232114"/>
            <a:ext cx="6626818" cy="5424407"/>
          </a:xfrm>
        </p:spPr>
      </p:pic>
      <p:sp>
        <p:nvSpPr>
          <p:cNvPr id="9" name="Zástupný obsah 8">
            <a:extLst>
              <a:ext uri="{FF2B5EF4-FFF2-40B4-BE49-F238E27FC236}">
                <a16:creationId xmlns:a16="http://schemas.microsoft.com/office/drawing/2014/main" id="{C3FE05DB-7760-4632-A7F5-B13680A9C0DA}"/>
              </a:ext>
            </a:extLst>
          </p:cNvPr>
          <p:cNvSpPr>
            <a:spLocks noGrp="1"/>
          </p:cNvSpPr>
          <p:nvPr>
            <p:ph sz="half" idx="2"/>
          </p:nvPr>
        </p:nvSpPr>
        <p:spPr>
          <a:xfrm>
            <a:off x="7206711" y="1825625"/>
            <a:ext cx="4819973" cy="4830896"/>
          </a:xfrm>
        </p:spPr>
        <p:txBody>
          <a:bodyPr>
            <a:normAutofit/>
          </a:bodyPr>
          <a:lstStyle/>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r>
              <a:rPr lang="cs-CZ" sz="1800" dirty="0"/>
              <a:t>John </a:t>
            </a:r>
            <a:r>
              <a:rPr lang="cs-CZ" sz="1800" dirty="0" err="1"/>
              <a:t>Ferren</a:t>
            </a:r>
            <a:r>
              <a:rPr lang="cs-CZ" sz="1800" dirty="0"/>
              <a:t>, </a:t>
            </a:r>
            <a:r>
              <a:rPr lang="cs-CZ" sz="1800" dirty="0" err="1"/>
              <a:t>Lutte</a:t>
            </a:r>
            <a:r>
              <a:rPr lang="cs-CZ" sz="1800" dirty="0"/>
              <a:t> as </a:t>
            </a:r>
            <a:r>
              <a:rPr lang="cs-CZ" sz="1800" dirty="0" err="1"/>
              <a:t>Ciel</a:t>
            </a:r>
            <a:r>
              <a:rPr lang="cs-CZ" sz="1800" dirty="0"/>
              <a:t>, 1937</a:t>
            </a:r>
          </a:p>
        </p:txBody>
      </p:sp>
    </p:spTree>
    <p:extLst>
      <p:ext uri="{BB962C8B-B14F-4D97-AF65-F5344CB8AC3E}">
        <p14:creationId xmlns:p14="http://schemas.microsoft.com/office/powerpoint/2010/main" val="848446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5F4CAC-91BA-451E-A2D9-B40AA54B1160}"/>
              </a:ext>
            </a:extLst>
          </p:cNvPr>
          <p:cNvSpPr>
            <a:spLocks noGrp="1"/>
          </p:cNvSpPr>
          <p:nvPr>
            <p:ph type="title"/>
          </p:nvPr>
        </p:nvSpPr>
        <p:spPr>
          <a:xfrm>
            <a:off x="838200" y="152401"/>
            <a:ext cx="10515600" cy="1163781"/>
          </a:xfrm>
        </p:spPr>
        <p:txBody>
          <a:bodyPr>
            <a:normAutofit fontScale="90000"/>
          </a:bodyPr>
          <a:lstStyle/>
          <a:p>
            <a:r>
              <a:rPr lang="cs-CZ" dirty="0" err="1"/>
              <a:t>Wassily</a:t>
            </a:r>
            <a:r>
              <a:rPr lang="cs-CZ" dirty="0"/>
              <a:t> </a:t>
            </a:r>
            <a:r>
              <a:rPr lang="cs-CZ" dirty="0" err="1"/>
              <a:t>Kandinsky</a:t>
            </a:r>
            <a:r>
              <a:rPr lang="cs-CZ" dirty="0"/>
              <a:t> </a:t>
            </a:r>
            <a:br>
              <a:rPr lang="cs-CZ" dirty="0"/>
            </a:br>
            <a:r>
              <a:rPr lang="cs-CZ" dirty="0"/>
              <a:t>1866-1944</a:t>
            </a:r>
          </a:p>
        </p:txBody>
      </p:sp>
      <p:pic>
        <p:nvPicPr>
          <p:cNvPr id="6" name="Zástupný obsah 5" descr="Obsah obrázku graffiti, stůl&#10;&#10;Popis byl vytvořen automaticky">
            <a:extLst>
              <a:ext uri="{FF2B5EF4-FFF2-40B4-BE49-F238E27FC236}">
                <a16:creationId xmlns:a16="http://schemas.microsoft.com/office/drawing/2014/main" id="{27AE267C-BC59-4420-AA41-76A2C0135BB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39143" y="637485"/>
            <a:ext cx="7316951" cy="5292260"/>
          </a:xfrm>
        </p:spPr>
      </p:pic>
      <p:pic>
        <p:nvPicPr>
          <p:cNvPr id="5" name="Zástupný obsah 4" descr="Obsah obrázku muž, oblek, osoba, oblečení&#10;&#10;Popis byl vytvořen automaticky">
            <a:extLst>
              <a:ext uri="{FF2B5EF4-FFF2-40B4-BE49-F238E27FC236}">
                <a16:creationId xmlns:a16="http://schemas.microsoft.com/office/drawing/2014/main" id="{F64EEB55-D74B-4C41-8CDC-DDE157796D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14400" y="1556489"/>
            <a:ext cx="2501900" cy="4000500"/>
          </a:xfrm>
        </p:spPr>
      </p:pic>
      <p:sp>
        <p:nvSpPr>
          <p:cNvPr id="7" name="TextovéPole 6">
            <a:extLst>
              <a:ext uri="{FF2B5EF4-FFF2-40B4-BE49-F238E27FC236}">
                <a16:creationId xmlns:a16="http://schemas.microsoft.com/office/drawing/2014/main" id="{F3ED4F88-576F-41F5-B4DC-198B0E64243E}"/>
              </a:ext>
            </a:extLst>
          </p:cNvPr>
          <p:cNvSpPr txBox="1"/>
          <p:nvPr/>
        </p:nvSpPr>
        <p:spPr>
          <a:xfrm>
            <a:off x="838200" y="5797296"/>
            <a:ext cx="6056376" cy="923330"/>
          </a:xfrm>
          <a:prstGeom prst="rect">
            <a:avLst/>
          </a:prstGeom>
          <a:noFill/>
        </p:spPr>
        <p:txBody>
          <a:bodyPr wrap="square" rtlCol="0">
            <a:spAutoFit/>
          </a:bodyPr>
          <a:lstStyle/>
          <a:p>
            <a:endParaRPr lang="cs-CZ" dirty="0"/>
          </a:p>
          <a:p>
            <a:endParaRPr lang="cs-CZ" dirty="0"/>
          </a:p>
          <a:p>
            <a:r>
              <a:rPr lang="cs-CZ" dirty="0"/>
              <a:t>                                                                 Kozáci 1911</a:t>
            </a:r>
          </a:p>
        </p:txBody>
      </p:sp>
    </p:spTree>
    <p:extLst>
      <p:ext uri="{BB962C8B-B14F-4D97-AF65-F5344CB8AC3E}">
        <p14:creationId xmlns:p14="http://schemas.microsoft.com/office/powerpoint/2010/main" val="2011876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D5606E-EC8A-49F7-8B96-073DA26A9C03}"/>
              </a:ext>
            </a:extLst>
          </p:cNvPr>
          <p:cNvSpPr>
            <a:spLocks noGrp="1"/>
          </p:cNvSpPr>
          <p:nvPr>
            <p:ph type="title"/>
          </p:nvPr>
        </p:nvSpPr>
        <p:spPr>
          <a:xfrm>
            <a:off x="838200" y="365126"/>
            <a:ext cx="10515600" cy="315912"/>
          </a:xfrm>
        </p:spPr>
        <p:txBody>
          <a:bodyPr>
            <a:normAutofit fontScale="90000"/>
          </a:bodyPr>
          <a:lstStyle/>
          <a:p>
            <a:r>
              <a:rPr lang="cs-CZ" dirty="0"/>
              <a:t>Emigranti z Evropy</a:t>
            </a:r>
          </a:p>
        </p:txBody>
      </p:sp>
      <p:pic>
        <p:nvPicPr>
          <p:cNvPr id="6" name="Zástupný obsah 5" descr="Obsah obrázku interiér, stůl, židle, pracovní stůl&#10;&#10;Popis byl vytvořen automaticky">
            <a:extLst>
              <a:ext uri="{FF2B5EF4-FFF2-40B4-BE49-F238E27FC236}">
                <a16:creationId xmlns:a16="http://schemas.microsoft.com/office/drawing/2014/main" id="{7EB631CE-A849-405B-8762-0EE47B8B416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4573" y="1142951"/>
            <a:ext cx="6964479" cy="5034012"/>
          </a:xfrm>
        </p:spPr>
      </p:pic>
      <p:sp>
        <p:nvSpPr>
          <p:cNvPr id="4" name="Zástupný obsah 3">
            <a:extLst>
              <a:ext uri="{FF2B5EF4-FFF2-40B4-BE49-F238E27FC236}">
                <a16:creationId xmlns:a16="http://schemas.microsoft.com/office/drawing/2014/main" id="{73EDD957-2F11-416E-A08E-513B4EECB72F}"/>
              </a:ext>
            </a:extLst>
          </p:cNvPr>
          <p:cNvSpPr>
            <a:spLocks noGrp="1"/>
          </p:cNvSpPr>
          <p:nvPr>
            <p:ph sz="half" idx="2"/>
          </p:nvPr>
        </p:nvSpPr>
        <p:spPr>
          <a:xfrm>
            <a:off x="7206712" y="1825625"/>
            <a:ext cx="4147088" cy="4351338"/>
          </a:xfrm>
        </p:spPr>
        <p:txBody>
          <a:bodyPr/>
          <a:lstStyle/>
          <a:p>
            <a:pPr marL="0" indent="0">
              <a:buNone/>
            </a:pPr>
            <a:r>
              <a:rPr lang="cs-CZ" dirty="0"/>
              <a:t>Jean </a:t>
            </a:r>
            <a:r>
              <a:rPr lang="cs-CZ" dirty="0" err="1"/>
              <a:t>Helion</a:t>
            </a:r>
            <a:r>
              <a:rPr lang="cs-CZ" dirty="0"/>
              <a:t> 1904-87</a:t>
            </a:r>
          </a:p>
        </p:txBody>
      </p:sp>
    </p:spTree>
    <p:extLst>
      <p:ext uri="{BB962C8B-B14F-4D97-AF65-F5344CB8AC3E}">
        <p14:creationId xmlns:p14="http://schemas.microsoft.com/office/powerpoint/2010/main" val="727319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542BAC-3C31-4432-8F11-7ED115A0BBF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05C4D18-F08E-41E9-98B2-BB28575E93EA}"/>
              </a:ext>
            </a:extLst>
          </p:cNvPr>
          <p:cNvSpPr>
            <a:spLocks noGrp="1"/>
          </p:cNvSpPr>
          <p:nvPr>
            <p:ph sz="half" idx="1"/>
          </p:nvPr>
        </p:nvSpPr>
        <p:spPr>
          <a:xfrm>
            <a:off x="838200" y="651510"/>
            <a:ext cx="5181600" cy="5525453"/>
          </a:xfrm>
        </p:spPr>
        <p:txBody>
          <a:bodyPr/>
          <a:lstStyle/>
          <a:p>
            <a:pPr marL="0" indent="0">
              <a:buNone/>
            </a:pPr>
            <a:r>
              <a:rPr lang="cs-CZ" dirty="0"/>
              <a:t>Josef </a:t>
            </a:r>
            <a:r>
              <a:rPr lang="cs-CZ" dirty="0" err="1"/>
              <a:t>Albers</a:t>
            </a:r>
            <a:endParaRPr lang="cs-CZ" dirty="0"/>
          </a:p>
        </p:txBody>
      </p:sp>
      <p:sp>
        <p:nvSpPr>
          <p:cNvPr id="4" name="Zástupný obsah 3">
            <a:extLst>
              <a:ext uri="{FF2B5EF4-FFF2-40B4-BE49-F238E27FC236}">
                <a16:creationId xmlns:a16="http://schemas.microsoft.com/office/drawing/2014/main" id="{DC40E93D-D86B-4DF0-A0FB-EFDF70DEC5AF}"/>
              </a:ext>
            </a:extLst>
          </p:cNvPr>
          <p:cNvSpPr>
            <a:spLocks noGrp="1"/>
          </p:cNvSpPr>
          <p:nvPr>
            <p:ph sz="half" idx="2"/>
          </p:nvPr>
        </p:nvSpPr>
        <p:spPr>
          <a:xfrm>
            <a:off x="6172200" y="651510"/>
            <a:ext cx="5181600" cy="5525453"/>
          </a:xfrm>
        </p:spPr>
        <p:txBody>
          <a:bodyPr/>
          <a:lstStyle/>
          <a:p>
            <a:pPr marL="0" indent="0">
              <a:buNone/>
            </a:pPr>
            <a:r>
              <a:rPr lang="cs-CZ" dirty="0"/>
              <a:t>Hans Hofmann</a:t>
            </a:r>
          </a:p>
        </p:txBody>
      </p:sp>
      <p:pic>
        <p:nvPicPr>
          <p:cNvPr id="6" name="Obrázek 5" descr="Obsah obrázku osoba, tabule, muž, exteriér&#10;&#10;Popis byl vytvořen automaticky">
            <a:extLst>
              <a:ext uri="{FF2B5EF4-FFF2-40B4-BE49-F238E27FC236}">
                <a16:creationId xmlns:a16="http://schemas.microsoft.com/office/drawing/2014/main" id="{3AD0C6E6-4422-46AB-9F80-0D48B030E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53" y="1350645"/>
            <a:ext cx="2227499" cy="2583180"/>
          </a:xfrm>
          <a:prstGeom prst="rect">
            <a:avLst/>
          </a:prstGeom>
        </p:spPr>
      </p:pic>
      <p:pic>
        <p:nvPicPr>
          <p:cNvPr id="8" name="Obrázek 7">
            <a:extLst>
              <a:ext uri="{FF2B5EF4-FFF2-40B4-BE49-F238E27FC236}">
                <a16:creationId xmlns:a16="http://schemas.microsoft.com/office/drawing/2014/main" id="{9AAE1209-0D41-41FD-9291-92143527B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440555"/>
            <a:ext cx="2143125" cy="2133600"/>
          </a:xfrm>
          <a:prstGeom prst="rect">
            <a:avLst/>
          </a:prstGeom>
        </p:spPr>
      </p:pic>
      <p:pic>
        <p:nvPicPr>
          <p:cNvPr id="10" name="Obrázek 9" descr="Obsah obrázku mapa&#10;&#10;Popis byl vytvořen automaticky">
            <a:extLst>
              <a:ext uri="{FF2B5EF4-FFF2-40B4-BE49-F238E27FC236}">
                <a16:creationId xmlns:a16="http://schemas.microsoft.com/office/drawing/2014/main" id="{AA9AEF49-EDCA-43A4-A597-8E2498FD9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4980" y="1185456"/>
            <a:ext cx="5786936" cy="4781003"/>
          </a:xfrm>
          <a:prstGeom prst="rect">
            <a:avLst/>
          </a:prstGeom>
        </p:spPr>
      </p:pic>
      <p:sp>
        <p:nvSpPr>
          <p:cNvPr id="11" name="TextovéPole 10">
            <a:extLst>
              <a:ext uri="{FF2B5EF4-FFF2-40B4-BE49-F238E27FC236}">
                <a16:creationId xmlns:a16="http://schemas.microsoft.com/office/drawing/2014/main" id="{ADB3D367-5B32-4CD0-BA38-9C1932B8120C}"/>
              </a:ext>
            </a:extLst>
          </p:cNvPr>
          <p:cNvSpPr txBox="1"/>
          <p:nvPr/>
        </p:nvSpPr>
        <p:spPr>
          <a:xfrm>
            <a:off x="6172200" y="5966460"/>
            <a:ext cx="5080108" cy="369332"/>
          </a:xfrm>
          <a:prstGeom prst="rect">
            <a:avLst/>
          </a:prstGeom>
          <a:noFill/>
        </p:spPr>
        <p:txBody>
          <a:bodyPr wrap="square" rtlCol="0">
            <a:spAutoFit/>
          </a:bodyPr>
          <a:lstStyle/>
          <a:p>
            <a:r>
              <a:rPr lang="cs-CZ" dirty="0" err="1"/>
              <a:t>Afterglow</a:t>
            </a:r>
            <a:r>
              <a:rPr lang="cs-CZ" dirty="0"/>
              <a:t> 1938</a:t>
            </a:r>
          </a:p>
        </p:txBody>
      </p:sp>
    </p:spTree>
    <p:extLst>
      <p:ext uri="{BB962C8B-B14F-4D97-AF65-F5344CB8AC3E}">
        <p14:creationId xmlns:p14="http://schemas.microsoft.com/office/powerpoint/2010/main" val="1629111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DB8BEF-0240-4CE5-8490-42C5B892BC5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68F9A00-9EFA-4832-9BE1-9E96DE1D0305}"/>
              </a:ext>
            </a:extLst>
          </p:cNvPr>
          <p:cNvSpPr>
            <a:spLocks noGrp="1"/>
          </p:cNvSpPr>
          <p:nvPr>
            <p:ph sz="half" idx="1"/>
          </p:nvPr>
        </p:nvSpPr>
        <p:spPr>
          <a:xfrm>
            <a:off x="838200" y="845820"/>
            <a:ext cx="5181600" cy="5331143"/>
          </a:xfrm>
        </p:spPr>
        <p:txBody>
          <a:bodyPr/>
          <a:lstStyle/>
          <a:p>
            <a:r>
              <a:rPr lang="cs-CZ" dirty="0"/>
              <a:t>Umělci  spojení s Bauhausem</a:t>
            </a:r>
          </a:p>
          <a:p>
            <a:endParaRPr lang="cs-CZ" dirty="0"/>
          </a:p>
          <a:p>
            <a:r>
              <a:rPr lang="cs-CZ" dirty="0"/>
              <a:t>Josef </a:t>
            </a:r>
            <a:r>
              <a:rPr lang="cs-CZ" dirty="0" err="1"/>
              <a:t>Albers</a:t>
            </a:r>
            <a:endParaRPr lang="cs-CZ" dirty="0"/>
          </a:p>
          <a:p>
            <a:r>
              <a:rPr lang="cs-CZ" dirty="0" err="1"/>
              <a:t>Lyonel</a:t>
            </a:r>
            <a:r>
              <a:rPr lang="cs-CZ" dirty="0"/>
              <a:t> </a:t>
            </a:r>
            <a:r>
              <a:rPr lang="cs-CZ" dirty="0" err="1"/>
              <a:t>Feininger</a:t>
            </a:r>
            <a:endParaRPr lang="cs-CZ" dirty="0"/>
          </a:p>
          <a:p>
            <a:r>
              <a:rPr lang="cs-CZ" dirty="0" err="1"/>
              <a:t>Laszlo</a:t>
            </a:r>
            <a:r>
              <a:rPr lang="cs-CZ" dirty="0"/>
              <a:t> </a:t>
            </a:r>
            <a:r>
              <a:rPr lang="cs-CZ" dirty="0" err="1"/>
              <a:t>Moholy</a:t>
            </a:r>
            <a:r>
              <a:rPr lang="cs-CZ" dirty="0"/>
              <a:t>-Nagy</a:t>
            </a:r>
          </a:p>
          <a:p>
            <a:r>
              <a:rPr lang="cs-CZ" dirty="0" err="1"/>
              <a:t>Naum</a:t>
            </a:r>
            <a:r>
              <a:rPr lang="cs-CZ" dirty="0"/>
              <a:t> Gabo</a:t>
            </a:r>
          </a:p>
          <a:p>
            <a:r>
              <a:rPr lang="cs-CZ" dirty="0"/>
              <a:t>Walter </a:t>
            </a:r>
            <a:r>
              <a:rPr lang="cs-CZ" dirty="0" err="1"/>
              <a:t>Gropius</a:t>
            </a:r>
            <a:endParaRPr lang="cs-CZ" dirty="0"/>
          </a:p>
          <a:p>
            <a:r>
              <a:rPr lang="cs-CZ" dirty="0" err="1"/>
              <a:t>Mies</a:t>
            </a:r>
            <a:r>
              <a:rPr lang="cs-CZ" dirty="0"/>
              <a:t> van der </a:t>
            </a:r>
            <a:r>
              <a:rPr lang="cs-CZ" dirty="0" err="1"/>
              <a:t>Rohe</a:t>
            </a:r>
            <a:endParaRPr lang="cs-CZ" dirty="0"/>
          </a:p>
          <a:p>
            <a:pPr marL="0" indent="0">
              <a:buNone/>
            </a:pPr>
            <a:r>
              <a:rPr lang="cs-CZ" dirty="0"/>
              <a:t>-----------------------------</a:t>
            </a:r>
          </a:p>
          <a:p>
            <a:pPr marL="0" indent="0">
              <a:buNone/>
            </a:pPr>
            <a:r>
              <a:rPr lang="cs-CZ" dirty="0"/>
              <a:t>Piet </a:t>
            </a:r>
            <a:r>
              <a:rPr lang="cs-CZ" dirty="0" err="1"/>
              <a:t>Mondrian</a:t>
            </a:r>
            <a:endParaRPr lang="cs-CZ" dirty="0"/>
          </a:p>
        </p:txBody>
      </p:sp>
      <p:sp>
        <p:nvSpPr>
          <p:cNvPr id="4" name="Zástupný obsah 3">
            <a:extLst>
              <a:ext uri="{FF2B5EF4-FFF2-40B4-BE49-F238E27FC236}">
                <a16:creationId xmlns:a16="http://schemas.microsoft.com/office/drawing/2014/main" id="{FF745B79-DFB3-480A-BC1D-7A08083A99E3}"/>
              </a:ext>
            </a:extLst>
          </p:cNvPr>
          <p:cNvSpPr>
            <a:spLocks noGrp="1"/>
          </p:cNvSpPr>
          <p:nvPr>
            <p:ph sz="half" idx="2"/>
          </p:nvPr>
        </p:nvSpPr>
        <p:spPr>
          <a:xfrm>
            <a:off x="6172200" y="845820"/>
            <a:ext cx="5181600" cy="5331143"/>
          </a:xfrm>
        </p:spPr>
        <p:txBody>
          <a:bodyPr/>
          <a:lstStyle/>
          <a:p>
            <a:r>
              <a:rPr lang="cs-CZ" dirty="0"/>
              <a:t>Surrealisté</a:t>
            </a:r>
          </a:p>
          <a:p>
            <a:endParaRPr lang="cs-CZ" dirty="0"/>
          </a:p>
          <a:p>
            <a:r>
              <a:rPr lang="cs-CZ" dirty="0"/>
              <a:t>Roberto </a:t>
            </a:r>
            <a:r>
              <a:rPr lang="cs-CZ" dirty="0" err="1"/>
              <a:t>Matta</a:t>
            </a:r>
            <a:endParaRPr lang="cs-CZ" dirty="0"/>
          </a:p>
          <a:p>
            <a:r>
              <a:rPr lang="cs-CZ" dirty="0"/>
              <a:t>Salvador Dalí</a:t>
            </a:r>
          </a:p>
          <a:p>
            <a:r>
              <a:rPr lang="cs-CZ" dirty="0"/>
              <a:t>Max Ernst</a:t>
            </a:r>
          </a:p>
          <a:p>
            <a:r>
              <a:rPr lang="cs-CZ" dirty="0"/>
              <a:t>André </a:t>
            </a:r>
            <a:r>
              <a:rPr lang="cs-CZ" dirty="0" err="1"/>
              <a:t>Mason</a:t>
            </a:r>
            <a:endParaRPr lang="cs-CZ" dirty="0"/>
          </a:p>
          <a:p>
            <a:r>
              <a:rPr lang="cs-CZ" dirty="0"/>
              <a:t>André Breton</a:t>
            </a:r>
          </a:p>
        </p:txBody>
      </p:sp>
    </p:spTree>
    <p:extLst>
      <p:ext uri="{BB962C8B-B14F-4D97-AF65-F5344CB8AC3E}">
        <p14:creationId xmlns:p14="http://schemas.microsoft.com/office/powerpoint/2010/main" val="237243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C25C68-DE79-43E9-8B99-C62AE4CD9DF2}"/>
              </a:ext>
            </a:extLst>
          </p:cNvPr>
          <p:cNvSpPr>
            <a:spLocks noGrp="1"/>
          </p:cNvSpPr>
          <p:nvPr>
            <p:ph type="title"/>
          </p:nvPr>
        </p:nvSpPr>
        <p:spPr/>
        <p:txBody>
          <a:bodyPr/>
          <a:lstStyle/>
          <a:p>
            <a:endParaRPr lang="cs-CZ" dirty="0"/>
          </a:p>
        </p:txBody>
      </p:sp>
      <p:pic>
        <p:nvPicPr>
          <p:cNvPr id="6" name="Zástupný obsah 5" descr="Obsah obrázku barevné, interiér, narozeniny, zakryté&#10;&#10;Popis byl vytvořen automaticky">
            <a:extLst>
              <a:ext uri="{FF2B5EF4-FFF2-40B4-BE49-F238E27FC236}">
                <a16:creationId xmlns:a16="http://schemas.microsoft.com/office/drawing/2014/main" id="{F8EAFE25-52B8-4467-888C-8B32CFB2EEF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365125"/>
            <a:ext cx="8144705" cy="6241415"/>
          </a:xfrm>
        </p:spPr>
      </p:pic>
      <p:sp>
        <p:nvSpPr>
          <p:cNvPr id="4" name="Zástupný obsah 3">
            <a:extLst>
              <a:ext uri="{FF2B5EF4-FFF2-40B4-BE49-F238E27FC236}">
                <a16:creationId xmlns:a16="http://schemas.microsoft.com/office/drawing/2014/main" id="{2170A8B2-7D52-4BE3-94CD-E5959687EEEC}"/>
              </a:ext>
            </a:extLst>
          </p:cNvPr>
          <p:cNvSpPr>
            <a:spLocks noGrp="1"/>
          </p:cNvSpPr>
          <p:nvPr>
            <p:ph sz="half" idx="2"/>
          </p:nvPr>
        </p:nvSpPr>
        <p:spPr>
          <a:xfrm>
            <a:off x="7806690" y="1825625"/>
            <a:ext cx="3547110" cy="4351338"/>
          </a:xfrm>
        </p:spPr>
        <p:txBody>
          <a:bodyPr/>
          <a:lstStyle/>
          <a:p>
            <a:endParaRPr lang="cs-CZ" dirty="0"/>
          </a:p>
          <a:p>
            <a:endParaRPr lang="cs-CZ" dirty="0"/>
          </a:p>
          <a:p>
            <a:endParaRPr lang="cs-CZ" dirty="0"/>
          </a:p>
          <a:p>
            <a:endParaRPr lang="cs-CZ" dirty="0"/>
          </a:p>
          <a:p>
            <a:endParaRPr lang="cs-CZ" dirty="0"/>
          </a:p>
          <a:p>
            <a:endParaRPr lang="cs-CZ" dirty="0"/>
          </a:p>
          <a:p>
            <a:endParaRPr lang="cs-CZ" dirty="0"/>
          </a:p>
          <a:p>
            <a:pPr marL="0" indent="0">
              <a:buNone/>
            </a:pPr>
            <a:r>
              <a:rPr lang="cs-CZ" sz="1800" dirty="0"/>
              <a:t>        Všichni svatí I, 1911</a:t>
            </a:r>
          </a:p>
        </p:txBody>
      </p:sp>
    </p:spTree>
    <p:extLst>
      <p:ext uri="{BB962C8B-B14F-4D97-AF65-F5344CB8AC3E}">
        <p14:creationId xmlns:p14="http://schemas.microsoft.com/office/powerpoint/2010/main" val="391858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A131BD-F05A-4076-9BB5-089F63EE62D7}"/>
              </a:ext>
            </a:extLst>
          </p:cNvPr>
          <p:cNvSpPr>
            <a:spLocks noGrp="1"/>
          </p:cNvSpPr>
          <p:nvPr>
            <p:ph type="title"/>
          </p:nvPr>
        </p:nvSpPr>
        <p:spPr/>
        <p:txBody>
          <a:bodyPr/>
          <a:lstStyle/>
          <a:p>
            <a:endParaRPr lang="cs-CZ"/>
          </a:p>
        </p:txBody>
      </p:sp>
      <p:pic>
        <p:nvPicPr>
          <p:cNvPr id="6" name="Zástupný obsah 5" descr="Obsah obrázku interiér, zakryté, barevné, plněné&#10;&#10;Popis byl vytvořen automaticky">
            <a:extLst>
              <a:ext uri="{FF2B5EF4-FFF2-40B4-BE49-F238E27FC236}">
                <a16:creationId xmlns:a16="http://schemas.microsoft.com/office/drawing/2014/main" id="{B7C7372E-CDEA-4D7C-981D-AC9D7F91ED2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6382" y="235527"/>
            <a:ext cx="9041184" cy="6310745"/>
          </a:xfrm>
        </p:spPr>
      </p:pic>
      <p:sp>
        <p:nvSpPr>
          <p:cNvPr id="4" name="Zástupný obsah 3">
            <a:extLst>
              <a:ext uri="{FF2B5EF4-FFF2-40B4-BE49-F238E27FC236}">
                <a16:creationId xmlns:a16="http://schemas.microsoft.com/office/drawing/2014/main" id="{AA844846-6087-4F1C-AB92-B2849C27F775}"/>
              </a:ext>
            </a:extLst>
          </p:cNvPr>
          <p:cNvSpPr>
            <a:spLocks noGrp="1"/>
          </p:cNvSpPr>
          <p:nvPr>
            <p:ph sz="half" idx="2"/>
          </p:nvPr>
        </p:nvSpPr>
        <p:spPr>
          <a:xfrm>
            <a:off x="9227127" y="1825625"/>
            <a:ext cx="2126672" cy="4351338"/>
          </a:xfrm>
        </p:spPr>
        <p:txBody>
          <a:bodyPr>
            <a:normAutofit lnSpcReduction="10000"/>
          </a:bodyPr>
          <a:lstStyle/>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r>
              <a:rPr lang="cs-CZ" sz="1800" dirty="0"/>
              <a:t>Kompozice V, 1911</a:t>
            </a:r>
          </a:p>
        </p:txBody>
      </p:sp>
    </p:spTree>
    <p:extLst>
      <p:ext uri="{BB962C8B-B14F-4D97-AF65-F5344CB8AC3E}">
        <p14:creationId xmlns:p14="http://schemas.microsoft.com/office/powerpoint/2010/main" val="3159332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F9754C-E27E-4577-95F7-10945EE815C2}"/>
              </a:ext>
            </a:extLst>
          </p:cNvPr>
          <p:cNvSpPr>
            <a:spLocks noGrp="1"/>
          </p:cNvSpPr>
          <p:nvPr>
            <p:ph type="title"/>
          </p:nvPr>
        </p:nvSpPr>
        <p:spPr/>
        <p:txBody>
          <a:bodyPr/>
          <a:lstStyle/>
          <a:p>
            <a:endParaRPr lang="cs-CZ"/>
          </a:p>
        </p:txBody>
      </p:sp>
      <p:pic>
        <p:nvPicPr>
          <p:cNvPr id="6" name="Zástupný obsah 5" descr="Obsah obrázku text&#10;&#10;Popis byl vytvořen automaticky">
            <a:extLst>
              <a:ext uri="{FF2B5EF4-FFF2-40B4-BE49-F238E27FC236}">
                <a16:creationId xmlns:a16="http://schemas.microsoft.com/office/drawing/2014/main" id="{8CBFEEDD-10DC-470B-ADF1-DE4A84F0F4A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1482" y="389658"/>
            <a:ext cx="5146825" cy="6253737"/>
          </a:xfrm>
        </p:spPr>
      </p:pic>
      <p:sp>
        <p:nvSpPr>
          <p:cNvPr id="4" name="Zástupný obsah 3">
            <a:extLst>
              <a:ext uri="{FF2B5EF4-FFF2-40B4-BE49-F238E27FC236}">
                <a16:creationId xmlns:a16="http://schemas.microsoft.com/office/drawing/2014/main" id="{44B7120E-BEEC-4F63-A966-03A096F98B5F}"/>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284952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B75F7C-BB98-4788-A86C-9C0FC757FA56}"/>
              </a:ext>
            </a:extLst>
          </p:cNvPr>
          <p:cNvSpPr>
            <a:spLocks noGrp="1"/>
          </p:cNvSpPr>
          <p:nvPr>
            <p:ph type="title"/>
          </p:nvPr>
        </p:nvSpPr>
        <p:spPr>
          <a:xfrm flipV="1">
            <a:off x="838200" y="126610"/>
            <a:ext cx="10515600" cy="238516"/>
          </a:xfrm>
        </p:spPr>
        <p:txBody>
          <a:bodyPr>
            <a:normAutofit fontScale="90000"/>
          </a:bodyPr>
          <a:lstStyle/>
          <a:p>
            <a:endParaRPr lang="cs-CZ" dirty="0"/>
          </a:p>
        </p:txBody>
      </p:sp>
      <p:sp>
        <p:nvSpPr>
          <p:cNvPr id="3" name="Zástupný obsah 2">
            <a:extLst>
              <a:ext uri="{FF2B5EF4-FFF2-40B4-BE49-F238E27FC236}">
                <a16:creationId xmlns:a16="http://schemas.microsoft.com/office/drawing/2014/main" id="{64D1F3CE-8249-48E3-ACED-F16119B92F3A}"/>
              </a:ext>
            </a:extLst>
          </p:cNvPr>
          <p:cNvSpPr>
            <a:spLocks noGrp="1"/>
          </p:cNvSpPr>
          <p:nvPr>
            <p:ph sz="half" idx="1"/>
          </p:nvPr>
        </p:nvSpPr>
        <p:spPr>
          <a:xfrm>
            <a:off x="838200" y="365126"/>
            <a:ext cx="5181600" cy="5811837"/>
          </a:xfrm>
        </p:spPr>
        <p:txBody>
          <a:bodyPr>
            <a:normAutofit fontScale="77500" lnSpcReduction="20000"/>
          </a:bodyPr>
          <a:lstStyle/>
          <a:p>
            <a:pPr marL="0" indent="0">
              <a:buNone/>
            </a:pPr>
            <a:r>
              <a:rPr lang="cs-CZ" dirty="0"/>
              <a:t>I</a:t>
            </a:r>
            <a:r>
              <a:rPr lang="en-US" dirty="0" err="1"/>
              <a:t>nternal</a:t>
            </a:r>
            <a:r>
              <a:rPr lang="en-US" dirty="0"/>
              <a:t> necessity arises from three mystical sources. It is composed</a:t>
            </a:r>
          </a:p>
          <a:p>
            <a:pPr marL="0" indent="0">
              <a:buNone/>
            </a:pPr>
            <a:r>
              <a:rPr lang="cs-CZ" dirty="0" err="1"/>
              <a:t>of</a:t>
            </a:r>
            <a:r>
              <a:rPr lang="cs-CZ" dirty="0"/>
              <a:t> </a:t>
            </a:r>
            <a:r>
              <a:rPr lang="cs-CZ" dirty="0" err="1"/>
              <a:t>three</a:t>
            </a:r>
            <a:r>
              <a:rPr lang="cs-CZ" dirty="0"/>
              <a:t> </a:t>
            </a:r>
            <a:r>
              <a:rPr lang="cs-CZ" dirty="0" err="1"/>
              <a:t>mystical</a:t>
            </a:r>
            <a:r>
              <a:rPr lang="cs-CZ" dirty="0"/>
              <a:t> </a:t>
            </a:r>
            <a:r>
              <a:rPr lang="cs-CZ" dirty="0" err="1"/>
              <a:t>necessities</a:t>
            </a:r>
            <a:r>
              <a:rPr lang="cs-CZ" dirty="0"/>
              <a:t>:</a:t>
            </a:r>
          </a:p>
          <a:p>
            <a:pPr marL="0" indent="0">
              <a:buNone/>
            </a:pPr>
            <a:r>
              <a:rPr lang="en-US" dirty="0"/>
              <a:t>1. Every artist, as creator, must express what is peculiar to himself</a:t>
            </a:r>
            <a:r>
              <a:rPr lang="cs-CZ" dirty="0"/>
              <a:t> (element </a:t>
            </a:r>
            <a:r>
              <a:rPr lang="cs-CZ" dirty="0" err="1"/>
              <a:t>of</a:t>
            </a:r>
            <a:r>
              <a:rPr lang="cs-CZ" dirty="0"/>
              <a:t> personality).</a:t>
            </a:r>
          </a:p>
          <a:p>
            <a:pPr marL="0" indent="0">
              <a:buNone/>
            </a:pPr>
            <a:r>
              <a:rPr lang="en-US" dirty="0"/>
              <a:t>2. Every artist, as child of his time, must express what is peculiar to</a:t>
            </a:r>
            <a:r>
              <a:rPr lang="cs-CZ" dirty="0"/>
              <a:t> </a:t>
            </a:r>
            <a:r>
              <a:rPr lang="en-US" dirty="0"/>
              <a:t>his own time (element of style, in its inner value, compounded of</a:t>
            </a:r>
            <a:r>
              <a:rPr lang="cs-CZ" dirty="0"/>
              <a:t> </a:t>
            </a:r>
            <a:r>
              <a:rPr lang="en-US" dirty="0"/>
              <a:t>the language of the time and the language of the race, as long as the</a:t>
            </a:r>
            <a:r>
              <a:rPr lang="cs-CZ" dirty="0"/>
              <a:t> </a:t>
            </a:r>
            <a:r>
              <a:rPr lang="cs-CZ" dirty="0" err="1"/>
              <a:t>race</a:t>
            </a:r>
            <a:r>
              <a:rPr lang="cs-CZ" dirty="0"/>
              <a:t> </a:t>
            </a:r>
            <a:r>
              <a:rPr lang="cs-CZ" dirty="0" err="1"/>
              <a:t>exists</a:t>
            </a:r>
            <a:r>
              <a:rPr lang="cs-CZ" dirty="0"/>
              <a:t> as such).</a:t>
            </a:r>
          </a:p>
          <a:p>
            <a:pPr marL="0" indent="0">
              <a:buNone/>
            </a:pPr>
            <a:r>
              <a:rPr lang="en-US" dirty="0"/>
              <a:t>3. Every artist, as servant of art, must express what is peculiar to art in</a:t>
            </a:r>
            <a:r>
              <a:rPr lang="cs-CZ" dirty="0"/>
              <a:t> </a:t>
            </a:r>
            <a:r>
              <a:rPr lang="en-US" dirty="0"/>
              <a:t>general (element of the pure and eternally artistic, which pervades</a:t>
            </a:r>
            <a:r>
              <a:rPr lang="cs-CZ" dirty="0"/>
              <a:t> </a:t>
            </a:r>
            <a:r>
              <a:rPr lang="en-US" dirty="0"/>
              <a:t>every individual, every people, every age, and which is to be seen in</a:t>
            </a:r>
            <a:r>
              <a:rPr lang="cs-CZ" dirty="0"/>
              <a:t> </a:t>
            </a:r>
            <a:r>
              <a:rPr lang="en-US" dirty="0"/>
              <a:t>the works of every artist, of every nation, and of every period, and</a:t>
            </a:r>
            <a:r>
              <a:rPr lang="cs-CZ" dirty="0"/>
              <a:t> </a:t>
            </a:r>
            <a:r>
              <a:rPr lang="en-US" dirty="0"/>
              <a:t>which, being the principal element of art, knows neither time nor</a:t>
            </a:r>
            <a:r>
              <a:rPr lang="cs-CZ" dirty="0"/>
              <a:t> </a:t>
            </a:r>
            <a:r>
              <a:rPr lang="cs-CZ" dirty="0" err="1"/>
              <a:t>space</a:t>
            </a:r>
            <a:r>
              <a:rPr lang="cs-CZ" dirty="0"/>
              <a:t>).</a:t>
            </a:r>
          </a:p>
        </p:txBody>
      </p:sp>
      <p:sp>
        <p:nvSpPr>
          <p:cNvPr id="4" name="Zástupný obsah 3">
            <a:extLst>
              <a:ext uri="{FF2B5EF4-FFF2-40B4-BE49-F238E27FC236}">
                <a16:creationId xmlns:a16="http://schemas.microsoft.com/office/drawing/2014/main" id="{AED076A7-328D-4B5E-9CCA-323C3AEDE480}"/>
              </a:ext>
            </a:extLst>
          </p:cNvPr>
          <p:cNvSpPr>
            <a:spLocks noGrp="1"/>
          </p:cNvSpPr>
          <p:nvPr>
            <p:ph sz="half" idx="2"/>
          </p:nvPr>
        </p:nvSpPr>
        <p:spPr>
          <a:xfrm>
            <a:off x="6355080" y="1504609"/>
            <a:ext cx="5181600" cy="5811837"/>
          </a:xfrm>
        </p:spPr>
        <p:txBody>
          <a:bodyPr>
            <a:normAutofit fontScale="77500" lnSpcReduction="20000"/>
          </a:bodyPr>
          <a:lstStyle/>
          <a:p>
            <a:pPr marL="0" indent="0">
              <a:buNone/>
            </a:pPr>
            <a:r>
              <a:rPr lang="en-US" dirty="0"/>
              <a:t>These three mystical necessities are the three necessary elements of</a:t>
            </a:r>
          </a:p>
          <a:p>
            <a:pPr marL="0" indent="0">
              <a:buNone/>
            </a:pPr>
            <a:r>
              <a:rPr lang="en-US" dirty="0"/>
              <a:t>the work of art, which are closely bound up with one another, i.e., they</a:t>
            </a:r>
            <a:r>
              <a:rPr lang="cs-CZ" dirty="0"/>
              <a:t> </a:t>
            </a:r>
            <a:r>
              <a:rPr lang="en-US" dirty="0"/>
              <a:t>interact upon each other, a phenomenon that in every age expresses the</a:t>
            </a:r>
            <a:r>
              <a:rPr lang="cs-CZ" dirty="0"/>
              <a:t> </a:t>
            </a:r>
            <a:r>
              <a:rPr lang="en-US" dirty="0"/>
              <a:t>unity of the work of art. The first two elements, however, embrace the</a:t>
            </a:r>
            <a:r>
              <a:rPr lang="cs-CZ" dirty="0"/>
              <a:t> </a:t>
            </a:r>
            <a:r>
              <a:rPr lang="en-US" dirty="0"/>
              <a:t>first two elements, however, embrace the</a:t>
            </a:r>
            <a:endParaRPr lang="cs-CZ" dirty="0"/>
          </a:p>
        </p:txBody>
      </p:sp>
    </p:spTree>
    <p:extLst>
      <p:ext uri="{BB962C8B-B14F-4D97-AF65-F5344CB8AC3E}">
        <p14:creationId xmlns:p14="http://schemas.microsoft.com/office/powerpoint/2010/main" val="2034386669"/>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1003</Words>
  <Application>Microsoft Office PowerPoint</Application>
  <PresentationFormat>Širokoúhlá obrazovka</PresentationFormat>
  <Paragraphs>309</Paragraphs>
  <Slides>52</Slides>
  <Notes>0</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1</vt:i4>
      </vt:variant>
      <vt:variant>
        <vt:lpstr>Nadpisy snímků</vt:lpstr>
      </vt:variant>
      <vt:variant>
        <vt:i4>52</vt:i4>
      </vt:variant>
    </vt:vector>
  </HeadingPairs>
  <TitlesOfParts>
    <vt:vector size="57" baseType="lpstr">
      <vt:lpstr>Arial</vt:lpstr>
      <vt:lpstr>Calibri</vt:lpstr>
      <vt:lpstr>Calibri Light</vt:lpstr>
      <vt:lpstr>Motiv Office</vt:lpstr>
      <vt:lpstr>Objekt prostředí balíčkovače</vt:lpstr>
      <vt:lpstr>Abstraktní a nezobrazivé tendence v umění I. poloviny 20.století</vt:lpstr>
      <vt:lpstr>Hilma Aft Klint  1862-1944</vt:lpstr>
      <vt:lpstr>Prezentace aplikace PowerPoint</vt:lpstr>
      <vt:lpstr>Prezentace aplikace PowerPoint</vt:lpstr>
      <vt:lpstr>Wassily Kandinsky  1866-1944</vt:lpstr>
      <vt:lpstr>Prezentace aplikace PowerPoint</vt:lpstr>
      <vt:lpstr>Prezentace aplikace PowerPoint</vt:lpstr>
      <vt:lpstr>Prezentace aplikace PowerPoint</vt:lpstr>
      <vt:lpstr>Prezentace aplikace PowerPoint</vt:lpstr>
      <vt:lpstr> </vt:lpstr>
      <vt:lpstr>Francis Picabia 1879-1953</vt:lpstr>
      <vt:lpstr>František Kupka, 1871-1957</vt:lpstr>
      <vt:lpstr>Prezentace aplikace PowerPoint</vt:lpstr>
      <vt:lpstr>Prezentace aplikace PowerPoint</vt:lpstr>
      <vt:lpstr>Luigi Russolo  1885-1947</vt:lpstr>
      <vt:lpstr>Umberto Boccioni 1882-1916 </vt:lpstr>
      <vt:lpstr>Piet Mondrian</vt:lpstr>
      <vt:lpstr>Prezentace aplikace PowerPoint</vt:lpstr>
      <vt:lpstr>Piet Mondrian, 1872-1944 </vt:lpstr>
      <vt:lpstr> Theo van Doesburg 1883-1931</vt:lpstr>
      <vt:lpstr>Bart van der Leck </vt:lpstr>
      <vt:lpstr>Neoplasticismus</vt:lpstr>
      <vt:lpstr>Jean Arp </vt:lpstr>
      <vt:lpstr>Kazimír Malevič 1879-1935</vt:lpstr>
      <vt:lpstr>  </vt:lpstr>
      <vt:lpstr>,</vt:lpstr>
      <vt:lpstr>Prezentace aplikace PowerPoint</vt:lpstr>
      <vt:lpstr>Prezentace aplikace PowerPoint</vt:lpstr>
      <vt:lpstr>Architektony</vt:lpstr>
      <vt:lpstr>Alexandr Rodčenko 1891-1956 </vt:lpstr>
      <vt:lpstr>Ljubov Popova 1889-1924</vt:lpstr>
      <vt:lpstr>Prezentace aplikace PowerPoint</vt:lpstr>
      <vt:lpstr>Katarzyna Kobro 1898-1951 a Wladyslaw Strzeminski 1893-1952</vt:lpstr>
      <vt:lpstr>Prezentace aplikace PowerPoint</vt:lpstr>
      <vt:lpstr>Paul Klee </vt:lpstr>
      <vt:lpstr>Otto Freundlich  1878-1943   </vt:lpstr>
      <vt:lpstr>Galerie 291 (Photo Secession) 1905-1917</vt:lpstr>
      <vt:lpstr>Armory show 1913</vt:lpstr>
      <vt:lpstr>Arthur Dove </vt:lpstr>
      <vt:lpstr>Marsden Hartley, 1877-1943</vt:lpstr>
      <vt:lpstr>  </vt:lpstr>
      <vt:lpstr>Georgia O´Keefe 1887-1986 </vt:lpstr>
      <vt:lpstr>Prezentace aplikace PowerPoint</vt:lpstr>
      <vt:lpstr>Prezentace aplikace PowerPoint</vt:lpstr>
      <vt:lpstr>Lyonel Feininger 1871-1956</vt:lpstr>
      <vt:lpstr>Prezentace aplikace PowerPoint</vt:lpstr>
      <vt:lpstr>Prezentace aplikace PowerPoint</vt:lpstr>
      <vt:lpstr>Výstava MoMA 1936</vt:lpstr>
      <vt:lpstr>    American abstract artists</vt:lpstr>
      <vt:lpstr>Emigranti z Evropy</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Abstraktní a nezobrazivé tendence v umění I.poloviny 20.století</dc:title>
  <dc:creator>Ladislav Kesner</dc:creator>
  <cp:lastModifiedBy>Ladislav Kesner</cp:lastModifiedBy>
  <cp:revision>17</cp:revision>
  <dcterms:created xsi:type="dcterms:W3CDTF">2020-10-03T16:43:03Z</dcterms:created>
  <dcterms:modified xsi:type="dcterms:W3CDTF">2020-10-12T07:42:50Z</dcterms:modified>
</cp:coreProperties>
</file>