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97" r:id="rId3"/>
    <p:sldId id="314" r:id="rId4"/>
    <p:sldId id="317" r:id="rId5"/>
    <p:sldId id="315" r:id="rId6"/>
    <p:sldId id="316" r:id="rId7"/>
    <p:sldId id="330" r:id="rId8"/>
    <p:sldId id="332" r:id="rId9"/>
    <p:sldId id="333" r:id="rId10"/>
    <p:sldId id="337" r:id="rId11"/>
    <p:sldId id="331" r:id="rId12"/>
    <p:sldId id="334" r:id="rId13"/>
    <p:sldId id="338" r:id="rId14"/>
    <p:sldId id="335" r:id="rId15"/>
    <p:sldId id="403" r:id="rId16"/>
    <p:sldId id="323" r:id="rId17"/>
    <p:sldId id="328" r:id="rId18"/>
    <p:sldId id="310" r:id="rId19"/>
    <p:sldId id="308" r:id="rId20"/>
    <p:sldId id="318" r:id="rId21"/>
    <p:sldId id="313" r:id="rId22"/>
    <p:sldId id="306" r:id="rId23"/>
    <p:sldId id="320" r:id="rId24"/>
    <p:sldId id="321" r:id="rId25"/>
    <p:sldId id="319" r:id="rId26"/>
    <p:sldId id="322" r:id="rId27"/>
    <p:sldId id="340" r:id="rId28"/>
    <p:sldId id="341" r:id="rId29"/>
    <p:sldId id="402" r:id="rId30"/>
    <p:sldId id="339" r:id="rId31"/>
    <p:sldId id="324" r:id="rId32"/>
    <p:sldId id="378" r:id="rId33"/>
    <p:sldId id="379" r:id="rId34"/>
    <p:sldId id="325" r:id="rId35"/>
    <p:sldId id="376" r:id="rId36"/>
    <p:sldId id="377" r:id="rId37"/>
    <p:sldId id="326" r:id="rId38"/>
    <p:sldId id="398" r:id="rId39"/>
    <p:sldId id="389" r:id="rId40"/>
    <p:sldId id="399" r:id="rId41"/>
    <p:sldId id="380" r:id="rId42"/>
    <p:sldId id="381" r:id="rId43"/>
    <p:sldId id="382" r:id="rId44"/>
    <p:sldId id="383" r:id="rId45"/>
    <p:sldId id="400" r:id="rId46"/>
    <p:sldId id="401" r:id="rId47"/>
    <p:sldId id="342" r:id="rId48"/>
    <p:sldId id="386" r:id="rId49"/>
    <p:sldId id="388" r:id="rId50"/>
    <p:sldId id="384" r:id="rId51"/>
    <p:sldId id="385" r:id="rId52"/>
    <p:sldId id="390" r:id="rId53"/>
    <p:sldId id="387" r:id="rId54"/>
    <p:sldId id="309" r:id="rId55"/>
    <p:sldId id="393" r:id="rId56"/>
    <p:sldId id="392" r:id="rId57"/>
    <p:sldId id="394" r:id="rId58"/>
    <p:sldId id="395" r:id="rId5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AC76AA-9CD4-4081-8746-14548FBD1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609A6A2-4A10-499F-A0B5-F1A99DA621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E66CB62-3AC4-4976-8FC0-1FEBCED62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2C7B8-61E6-4C0A-87D4-F7606AA65866}" type="datetimeFigureOut">
              <a:rPr lang="cs-CZ" smtClean="0"/>
              <a:t>15.11.2020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9063D6-D91A-4E16-A7DD-0E50C1E0E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96D345-3D08-4CEE-9455-339781E1C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037B8-A805-4EB1-B866-7017775085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4447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ACAD1E-85C0-4492-A9FE-0DA5B83A5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F1F4793-E6DF-4409-9C23-D306E64F65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76B87E0-DBCC-4B9A-9311-84DF8E051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2C7B8-61E6-4C0A-87D4-F7606AA65866}" type="datetimeFigureOut">
              <a:rPr lang="cs-CZ" smtClean="0"/>
              <a:t>15.11.2020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1A5E634-7C4D-420D-A29D-AB015ECD7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0045CE0-2C87-4EB7-A8E7-8AF4B7172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037B8-A805-4EB1-B866-7017775085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21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B1AB1A8-E0CC-4532-9DF4-137BBFC3B4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BDAD3B4-CB07-4701-9CED-0A9392CB2D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7976D01-898E-4AE1-9F1F-52D224451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2C7B8-61E6-4C0A-87D4-F7606AA65866}" type="datetimeFigureOut">
              <a:rPr lang="cs-CZ" smtClean="0"/>
              <a:t>15.11.2020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FA0C380-1303-4895-ADBD-75958D0D5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DDCEB45-82D9-4273-A0D3-E204D3F3C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037B8-A805-4EB1-B866-7017775085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7772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ADB85D-75CE-4915-A7FC-F1BCBA86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41E91D-1854-45BA-A7EA-F4F03E366D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CC0CD27-2627-4F03-B89D-84137E988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2C7B8-61E6-4C0A-87D4-F7606AA65866}" type="datetimeFigureOut">
              <a:rPr lang="cs-CZ" smtClean="0"/>
              <a:t>15.11.2020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ACEB97C-7216-49AA-929A-36AA123F4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16F66EF-2D90-4AC6-AB07-88B1FA769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037B8-A805-4EB1-B866-7017775085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8860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9913CA-1E3D-466D-B920-3CC4DDEE7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B436D70-26E7-402D-B5EA-786137C27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90C8195-6659-4EE8-9E49-1A1CCBE7B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2C7B8-61E6-4C0A-87D4-F7606AA65866}" type="datetimeFigureOut">
              <a:rPr lang="cs-CZ" smtClean="0"/>
              <a:t>15.11.2020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A399708-0585-4F52-9EAF-B3D0255CE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AF275F7-B3D9-4C28-B710-698604F67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037B8-A805-4EB1-B866-7017775085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4974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A01AFA-7B91-4AB5-8EA6-3C34306EC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9279DA-68F3-4F6B-86A7-531DCF0CB6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72ABCD8-B9B4-4347-B91B-007A565590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DF25F8B-6B91-47E6-AF0D-614C55EE1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2C7B8-61E6-4C0A-87D4-F7606AA65866}" type="datetimeFigureOut">
              <a:rPr lang="cs-CZ" smtClean="0"/>
              <a:t>15.11.2020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C3C0408-51A4-4907-8609-599FAA8C2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BD69157-FDEC-4C8C-B306-EB010082A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037B8-A805-4EB1-B866-7017775085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2268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B4950F-4E84-46B4-86BE-94E518230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4BC3568-3C1C-4B5E-A31A-EB9176041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3B42698-385F-4428-B19D-F917019D3B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3977CC5-B1DF-4AFD-A7FD-42D4DBE458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D98B4BB-206C-43AE-A20B-1F0DC9F8BF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345EE2A-1940-41A5-9BBB-D9653ADC6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2C7B8-61E6-4C0A-87D4-F7606AA65866}" type="datetimeFigureOut">
              <a:rPr lang="cs-CZ" smtClean="0"/>
              <a:t>15.11.2020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5B1266F-B6C7-49DF-8592-B0301FE3C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FD71A7E-DA4C-4A15-95A9-B42CA1607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037B8-A805-4EB1-B866-7017775085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4836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870BE8-4008-4E30-B593-8497757D8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56B4034-3056-42B0-ABC7-AFD0DE189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2C7B8-61E6-4C0A-87D4-F7606AA65866}" type="datetimeFigureOut">
              <a:rPr lang="cs-CZ" smtClean="0"/>
              <a:t>15.11.2020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EEE63B6-C073-4482-8037-91B0D6C9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9B35D5C-8503-4417-BB78-2125EF78B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037B8-A805-4EB1-B866-7017775085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8180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599746E-D81C-4B16-A774-A3061CADD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2C7B8-61E6-4C0A-87D4-F7606AA65866}" type="datetimeFigureOut">
              <a:rPr lang="cs-CZ" smtClean="0"/>
              <a:t>15.11.2020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823BAD9-B460-4267-8E28-75CCE37B0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FB3CD78-9C5A-4437-81D5-5D16FF6D6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037B8-A805-4EB1-B866-7017775085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5956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4F09A9-F8CF-49BA-9B44-36383153F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F06D85-9AC4-4D05-B89E-312CBD043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2D5C52C-82A6-45C4-8CE3-A0FD4041C6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80579CB-3D46-4C88-B14B-AF5BB1C7D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2C7B8-61E6-4C0A-87D4-F7606AA65866}" type="datetimeFigureOut">
              <a:rPr lang="cs-CZ" smtClean="0"/>
              <a:t>15.11.2020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6810D4F-1FA0-4A4C-9025-7A43AB902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E6CF558-84F4-4067-8183-A041EB45F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037B8-A805-4EB1-B866-7017775085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386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91FDA0-FBF5-4F27-8C29-661F4A29A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C0607D8-F5E2-4AE8-9B0A-3C630BD330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8F10515-31A8-44A6-A167-200018A0F4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36C3FB5-A4AD-42E7-9896-4E7F2928C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2C7B8-61E6-4C0A-87D4-F7606AA65866}" type="datetimeFigureOut">
              <a:rPr lang="cs-CZ" smtClean="0"/>
              <a:t>15.11.2020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35F8F2E-9CC1-4D5E-880F-95C2CF1D8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FF90D1B-E811-4461-AA00-86DA6552F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037B8-A805-4EB1-B866-7017775085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1010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FAE23F9-BB2A-4E25-A946-D5E4505B7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F71F4D0-5626-4791-862E-D3EE21F0EB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C18F738-2308-4733-BEDF-A0B268E2C4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2C7B8-61E6-4C0A-87D4-F7606AA65866}" type="datetimeFigureOut">
              <a:rPr lang="cs-CZ" smtClean="0"/>
              <a:t>15.11.2020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9F6FDEE-A347-4104-85B5-6977788185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BC1BABE-88CD-414A-8BDE-38BD849054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037B8-A805-4EB1-B866-7017775085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7342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CBC7CB-DFB1-4CA4-AF77-34214B8660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Post-</a:t>
            </a:r>
            <a:r>
              <a:rPr lang="cs-CZ" dirty="0" err="1"/>
              <a:t>painterly</a:t>
            </a:r>
            <a:r>
              <a:rPr lang="cs-CZ" dirty="0"/>
              <a:t> </a:t>
            </a:r>
            <a:r>
              <a:rPr lang="cs-CZ" dirty="0" err="1"/>
              <a:t>abstraction</a:t>
            </a:r>
            <a:br>
              <a:rPr lang="cs-CZ" dirty="0"/>
            </a:br>
            <a:r>
              <a:rPr lang="cs-CZ" dirty="0"/>
              <a:t>Hard </a:t>
            </a:r>
            <a:r>
              <a:rPr lang="cs-CZ" dirty="0" err="1"/>
              <a:t>edge</a:t>
            </a:r>
            <a:r>
              <a:rPr lang="cs-CZ" dirty="0"/>
              <a:t> </a:t>
            </a:r>
            <a:r>
              <a:rPr lang="cs-CZ" dirty="0" err="1"/>
              <a:t>painting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C5F92C1-66BC-4FFD-8B8D-604F30FD69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4721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D3777F-09F1-42A1-A682-633B4DA5B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, interiér, malé, cihla&#10;&#10;Popis byl vytvořen automaticky">
            <a:extLst>
              <a:ext uri="{FF2B5EF4-FFF2-40B4-BE49-F238E27FC236}">
                <a16:creationId xmlns:a16="http://schemas.microsoft.com/office/drawing/2014/main" id="{D759BDA7-B6E7-4BEC-B57C-4E5B1A4983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30" y="0"/>
            <a:ext cx="5706069" cy="685800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91BA94D-2130-4B79-8394-6C16846235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56192" y="1825625"/>
            <a:ext cx="2197608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White</a:t>
            </a:r>
            <a:r>
              <a:rPr lang="cs-CZ" sz="1800" dirty="0"/>
              <a:t> Lines 1942</a:t>
            </a:r>
          </a:p>
        </p:txBody>
      </p:sp>
    </p:spTree>
    <p:extLst>
      <p:ext uri="{BB962C8B-B14F-4D97-AF65-F5344CB8AC3E}">
        <p14:creationId xmlns:p14="http://schemas.microsoft.com/office/powerpoint/2010/main" val="16234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99110D-0C88-4BB6-8991-FCBBC7FAD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&#10;&#10;Popis byl vytvořen automaticky">
            <a:extLst>
              <a:ext uri="{FF2B5EF4-FFF2-40B4-BE49-F238E27FC236}">
                <a16:creationId xmlns:a16="http://schemas.microsoft.com/office/drawing/2014/main" id="{4411F9F9-0502-4C4A-ABC0-8316E4EB5D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049" y="0"/>
            <a:ext cx="5130105" cy="685800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D1AFEA4-27FD-46E9-B940-22305732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39072" y="1825625"/>
            <a:ext cx="2694432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Unfolding</a:t>
            </a:r>
            <a:r>
              <a:rPr lang="cs-CZ" sz="1800" dirty="0"/>
              <a:t> </a:t>
            </a:r>
            <a:r>
              <a:rPr lang="cs-CZ" sz="1800" dirty="0" err="1"/>
              <a:t>Spring</a:t>
            </a:r>
            <a:r>
              <a:rPr lang="cs-CZ" sz="1800" dirty="0"/>
              <a:t> 1951</a:t>
            </a:r>
          </a:p>
        </p:txBody>
      </p:sp>
    </p:spTree>
    <p:extLst>
      <p:ext uri="{BB962C8B-B14F-4D97-AF65-F5344CB8AC3E}">
        <p14:creationId xmlns:p14="http://schemas.microsoft.com/office/powerpoint/2010/main" val="896668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8C3458-1949-46A1-ADD4-CDDC4006E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, klec, stůl, tkanina&#10;&#10;Popis byl vytvořen automaticky">
            <a:extLst>
              <a:ext uri="{FF2B5EF4-FFF2-40B4-BE49-F238E27FC236}">
                <a16:creationId xmlns:a16="http://schemas.microsoft.com/office/drawing/2014/main" id="{F777F206-B422-4AD0-BD73-7DBBD58A53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28" y="97536"/>
            <a:ext cx="9954780" cy="575462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84BB7ED-8E38-470D-9468-5CC8216C6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83040" y="1825624"/>
            <a:ext cx="227076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Shooting</a:t>
            </a:r>
            <a:r>
              <a:rPr lang="cs-CZ" sz="1800" dirty="0"/>
              <a:t> </a:t>
            </a:r>
            <a:r>
              <a:rPr lang="cs-CZ" sz="1800" dirty="0" err="1"/>
              <a:t>stars</a:t>
            </a:r>
            <a:r>
              <a:rPr lang="cs-CZ" sz="1800" dirty="0"/>
              <a:t> 1952</a:t>
            </a:r>
          </a:p>
        </p:txBody>
      </p:sp>
    </p:spTree>
    <p:extLst>
      <p:ext uri="{BB962C8B-B14F-4D97-AF65-F5344CB8AC3E}">
        <p14:creationId xmlns:p14="http://schemas.microsoft.com/office/powerpoint/2010/main" val="550893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7DD585-4749-4223-A336-4C95A7451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, tráva, vsedě, obchod&#10;&#10;Popis byl vytvořen automaticky">
            <a:extLst>
              <a:ext uri="{FF2B5EF4-FFF2-40B4-BE49-F238E27FC236}">
                <a16:creationId xmlns:a16="http://schemas.microsoft.com/office/drawing/2014/main" id="{0590E05C-3891-4D57-95D9-9D0B7A3617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2" y="59000"/>
            <a:ext cx="8381470" cy="663440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756826F-DBF4-4112-9BC8-DF2FD899D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85376" y="1825625"/>
            <a:ext cx="1905002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Mecca</a:t>
            </a:r>
            <a:r>
              <a:rPr lang="cs-CZ" sz="1800" dirty="0"/>
              <a:t> 1953</a:t>
            </a:r>
          </a:p>
        </p:txBody>
      </p:sp>
    </p:spTree>
    <p:extLst>
      <p:ext uri="{BB962C8B-B14F-4D97-AF65-F5344CB8AC3E}">
        <p14:creationId xmlns:p14="http://schemas.microsoft.com/office/powerpoint/2010/main" val="3207821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D5ABC1-A794-4801-8D97-84E4A16D0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83929EBC-9FD0-4D2E-80C8-74F1148B47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8" y="71092"/>
            <a:ext cx="8311725" cy="665889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FBECD9F-76B7-4BC2-BA46-10F0B90548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66048" y="1825625"/>
            <a:ext cx="3255264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Landscape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Absolute</a:t>
            </a:r>
            <a:r>
              <a:rPr lang="cs-CZ" sz="1800" dirty="0"/>
              <a:t> 1955</a:t>
            </a:r>
          </a:p>
        </p:txBody>
      </p:sp>
    </p:spTree>
    <p:extLst>
      <p:ext uri="{BB962C8B-B14F-4D97-AF65-F5344CB8AC3E}">
        <p14:creationId xmlns:p14="http://schemas.microsoft.com/office/powerpoint/2010/main" val="3276505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FD7929-AB65-4948-B599-26F904C84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obsah 5" descr="Obsah obrázku knihovna, police&#10;&#10;Popis byl vytvořen automaticky">
            <a:extLst>
              <a:ext uri="{FF2B5EF4-FFF2-40B4-BE49-F238E27FC236}">
                <a16:creationId xmlns:a16="http://schemas.microsoft.com/office/drawing/2014/main" id="{FF196A44-1371-450C-8DDF-58CBFA9D98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325" y="637404"/>
            <a:ext cx="4565533" cy="6090422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37E99863-6099-44D9-AAE1-827B885152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22" y="434975"/>
            <a:ext cx="3847441" cy="6146800"/>
          </a:xfrm>
        </p:spPr>
      </p:pic>
    </p:spTree>
    <p:extLst>
      <p:ext uri="{BB962C8B-B14F-4D97-AF65-F5344CB8AC3E}">
        <p14:creationId xmlns:p14="http://schemas.microsoft.com/office/powerpoint/2010/main" val="552330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1F1E8E-6890-49F8-B455-45271EBAD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369" y="1"/>
            <a:ext cx="10579250" cy="816863"/>
          </a:xfrm>
        </p:spPr>
        <p:txBody>
          <a:bodyPr>
            <a:normAutofit/>
          </a:bodyPr>
          <a:lstStyle/>
          <a:p>
            <a:r>
              <a:rPr lang="cs-CZ" dirty="0"/>
              <a:t>Robert </a:t>
            </a:r>
            <a:r>
              <a:rPr lang="cs-CZ" dirty="0" err="1"/>
              <a:t>Rauschenberg</a:t>
            </a:r>
            <a:r>
              <a:rPr lang="cs-CZ" dirty="0"/>
              <a:t> </a:t>
            </a:r>
          </a:p>
        </p:txBody>
      </p:sp>
      <p:pic>
        <p:nvPicPr>
          <p:cNvPr id="8" name="Zástupný obsah 7" descr="Obsah obrázku interiér, vsedě, visící, staré&#10;&#10;Popis byl vytvořen automaticky">
            <a:extLst>
              <a:ext uri="{FF2B5EF4-FFF2-40B4-BE49-F238E27FC236}">
                <a16:creationId xmlns:a16="http://schemas.microsoft.com/office/drawing/2014/main" id="{4118E921-B159-4221-A05A-838A54C21F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800" y="-88630"/>
            <a:ext cx="5538783" cy="6265593"/>
          </a:xfr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1BB81B9-0B45-4C78-BDFC-C887FFC93D56}"/>
              </a:ext>
            </a:extLst>
          </p:cNvPr>
          <p:cNvSpPr txBox="1"/>
          <p:nvPr/>
        </p:nvSpPr>
        <p:spPr>
          <a:xfrm>
            <a:off x="8034528" y="6492875"/>
            <a:ext cx="358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Canyon 1959</a:t>
            </a:r>
          </a:p>
        </p:txBody>
      </p:sp>
      <p:pic>
        <p:nvPicPr>
          <p:cNvPr id="5" name="Zástupný obsah 4" descr="Obsah obrázku muž, osoba, vsedě, stůl&#10;&#10;Popis byl vytvořen automaticky">
            <a:extLst>
              <a:ext uri="{FF2B5EF4-FFF2-40B4-BE49-F238E27FC236}">
                <a16:creationId xmlns:a16="http://schemas.microsoft.com/office/drawing/2014/main" id="{AC220738-D6CD-43B8-AE42-C94A20EA64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57" y="3733801"/>
            <a:ext cx="4998719" cy="3124199"/>
          </a:xfrm>
        </p:spPr>
      </p:pic>
      <p:pic>
        <p:nvPicPr>
          <p:cNvPr id="10" name="Picture 2" descr="http://static1.squarespace.com/static/56102f83e4b0edf3da1e2019/t/563f855ae4b07f3c5ad47f17/1447003483120/Robert+Rauschenberg+Seraphin+Gallery+Contemporary+Art+Gallery">
            <a:extLst>
              <a:ext uri="{FF2B5EF4-FFF2-40B4-BE49-F238E27FC236}">
                <a16:creationId xmlns:a16="http://schemas.microsoft.com/office/drawing/2014/main" id="{E117AB60-E5E5-4AA7-9072-A3F9B268B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17" y="754613"/>
            <a:ext cx="4895535" cy="274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648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C42427-2C01-46F1-A70A-066316D0C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interiér, fotka, vsedě, staré&#10;&#10;Popis byl vytvořen automaticky">
            <a:extLst>
              <a:ext uri="{FF2B5EF4-FFF2-40B4-BE49-F238E27FC236}">
                <a16:creationId xmlns:a16="http://schemas.microsoft.com/office/drawing/2014/main" id="{62C13A64-29DB-4C92-AC4B-38DB351CD63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18" y="560832"/>
            <a:ext cx="4897265" cy="5616131"/>
          </a:xfrm>
        </p:spPr>
      </p:pic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D97B6704-04C0-47FE-93E3-3AE8D722BA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735" y="1463040"/>
            <a:ext cx="5994609" cy="4495957"/>
          </a:xfrm>
        </p:spPr>
      </p:pic>
    </p:spTree>
    <p:extLst>
      <p:ext uri="{BB962C8B-B14F-4D97-AF65-F5344CB8AC3E}">
        <p14:creationId xmlns:p14="http://schemas.microsoft.com/office/powerpoint/2010/main" val="2599178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207415-F559-4A08-99E2-8F39BBE61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vsedě, pes, kuchyně, stojící&#10;&#10;Popis byl vytvořen automaticky">
            <a:extLst>
              <a:ext uri="{FF2B5EF4-FFF2-40B4-BE49-F238E27FC236}">
                <a16:creationId xmlns:a16="http://schemas.microsoft.com/office/drawing/2014/main" id="{F3002D73-BD04-4195-A175-66ECF35CE8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54" y="123386"/>
            <a:ext cx="5856756" cy="589606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DEC59DD-0EA3-4CE7-AEC6-0F09E2068B6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8" name="Obrázek 7" descr="Obsah obrázku budova, cihla, fotka, vsedě&#10;&#10;Popis byl vytvořen automaticky">
            <a:extLst>
              <a:ext uri="{FF2B5EF4-FFF2-40B4-BE49-F238E27FC236}">
                <a16:creationId xmlns:a16="http://schemas.microsoft.com/office/drawing/2014/main" id="{C0766957-FD9A-4391-8427-A7D442F569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068" y="123385"/>
            <a:ext cx="4018458" cy="581068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16271A9-8D4C-45CC-85FE-DFFFE9A4ED74}"/>
              </a:ext>
            </a:extLst>
          </p:cNvPr>
          <p:cNvSpPr txBox="1"/>
          <p:nvPr/>
        </p:nvSpPr>
        <p:spPr>
          <a:xfrm>
            <a:off x="1031132" y="6019451"/>
            <a:ext cx="1070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White</a:t>
            </a:r>
            <a:r>
              <a:rPr lang="cs-CZ" dirty="0"/>
              <a:t> </a:t>
            </a:r>
            <a:r>
              <a:rPr lang="cs-CZ" dirty="0" err="1"/>
              <a:t>painting</a:t>
            </a:r>
            <a:r>
              <a:rPr lang="cs-CZ" dirty="0"/>
              <a:t> 1951                                                          </a:t>
            </a:r>
            <a:r>
              <a:rPr lang="cs-CZ" dirty="0" err="1"/>
              <a:t>Untitled</a:t>
            </a:r>
            <a:r>
              <a:rPr lang="cs-CZ" dirty="0"/>
              <a:t> (Black </a:t>
            </a:r>
            <a:r>
              <a:rPr lang="cs-CZ" dirty="0" err="1"/>
              <a:t>painting</a:t>
            </a:r>
            <a:r>
              <a:rPr lang="cs-CZ" dirty="0"/>
              <a:t>) ca 1951 </a:t>
            </a:r>
          </a:p>
        </p:txBody>
      </p:sp>
    </p:spTree>
    <p:extLst>
      <p:ext uri="{BB962C8B-B14F-4D97-AF65-F5344CB8AC3E}">
        <p14:creationId xmlns:p14="http://schemas.microsoft.com/office/powerpoint/2010/main" val="848582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2C1A89-2970-4237-B7FE-856FD49D6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, muž, hnědá, vsedě&#10;&#10;Popis byl vytvořen automaticky">
            <a:extLst>
              <a:ext uri="{FF2B5EF4-FFF2-40B4-BE49-F238E27FC236}">
                <a16:creationId xmlns:a16="http://schemas.microsoft.com/office/drawing/2014/main" id="{6F592114-68F2-4F87-84C9-452701FA55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35" y="165370"/>
            <a:ext cx="7040531" cy="652726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9051556-C66E-411B-AC35-419099EC2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03139" y="1825625"/>
            <a:ext cx="3728625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Crucifixion</a:t>
            </a:r>
            <a:r>
              <a:rPr lang="cs-CZ" sz="1800" dirty="0"/>
              <a:t> and </a:t>
            </a:r>
            <a:r>
              <a:rPr lang="cs-CZ" sz="1800" dirty="0" err="1"/>
              <a:t>Reflection</a:t>
            </a:r>
            <a:r>
              <a:rPr lang="cs-CZ" sz="1800" dirty="0"/>
              <a:t> ca 1950</a:t>
            </a:r>
          </a:p>
        </p:txBody>
      </p:sp>
    </p:spTree>
    <p:extLst>
      <p:ext uri="{BB962C8B-B14F-4D97-AF65-F5344CB8AC3E}">
        <p14:creationId xmlns:p14="http://schemas.microsoft.com/office/powerpoint/2010/main" val="890315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8D3CE4-33D7-4EC5-8069-106EA8DF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C36A48-2169-4524-96FD-3C15CB1A5B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9076" y="95251"/>
            <a:ext cx="1200150" cy="6172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1940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1945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1950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1955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1960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1965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1970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DD395C0-AB7F-485C-B71E-319482C9A9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28875" y="95251"/>
            <a:ext cx="8924925" cy="60817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                        </a:t>
            </a:r>
            <a:r>
              <a:rPr lang="cs-CZ" dirty="0">
                <a:solidFill>
                  <a:srgbClr val="C00000"/>
                </a:solidFill>
              </a:rPr>
              <a:t>ABSTRACT  EXPRESSIONISM 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1671090A-4764-4E5C-9F26-474E0457D2AE}"/>
              </a:ext>
            </a:extLst>
          </p:cNvPr>
          <p:cNvSpPr/>
          <p:nvPr/>
        </p:nvSpPr>
        <p:spPr>
          <a:xfrm>
            <a:off x="1571624" y="776287"/>
            <a:ext cx="1609725" cy="2738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Action</a:t>
            </a:r>
            <a:r>
              <a:rPr lang="cs-CZ" dirty="0"/>
              <a:t> </a:t>
            </a:r>
            <a:r>
              <a:rPr lang="cs-CZ" dirty="0" err="1"/>
              <a:t>painting</a:t>
            </a:r>
            <a:r>
              <a:rPr lang="cs-CZ" dirty="0"/>
              <a:t> 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841C0F7-029B-45CF-85C7-16A050AACF35}"/>
              </a:ext>
            </a:extLst>
          </p:cNvPr>
          <p:cNvSpPr/>
          <p:nvPr/>
        </p:nvSpPr>
        <p:spPr>
          <a:xfrm>
            <a:off x="6000749" y="1357312"/>
            <a:ext cx="1781175" cy="30337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Color</a:t>
            </a:r>
            <a:r>
              <a:rPr lang="cs-CZ" dirty="0"/>
              <a:t> </a:t>
            </a:r>
            <a:r>
              <a:rPr lang="cs-CZ" dirty="0" err="1"/>
              <a:t>field</a:t>
            </a:r>
            <a:r>
              <a:rPr lang="cs-CZ" dirty="0"/>
              <a:t> </a:t>
            </a:r>
            <a:r>
              <a:rPr lang="cs-CZ" dirty="0" err="1"/>
              <a:t>painting</a:t>
            </a:r>
            <a:r>
              <a:rPr lang="cs-CZ" dirty="0"/>
              <a:t> 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887DCEAA-AF84-4B64-8F11-70A42673680D}"/>
              </a:ext>
            </a:extLst>
          </p:cNvPr>
          <p:cNvSpPr/>
          <p:nvPr/>
        </p:nvSpPr>
        <p:spPr>
          <a:xfrm>
            <a:off x="4048125" y="3629025"/>
            <a:ext cx="1781175" cy="21145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Post-</a:t>
            </a:r>
            <a:r>
              <a:rPr lang="cs-CZ" dirty="0" err="1"/>
              <a:t>painterly</a:t>
            </a:r>
            <a:r>
              <a:rPr lang="cs-CZ" dirty="0"/>
              <a:t> </a:t>
            </a:r>
            <a:r>
              <a:rPr lang="cs-CZ" dirty="0" err="1"/>
              <a:t>abstraction</a:t>
            </a:r>
            <a:endParaRPr lang="cs-CZ" dirty="0"/>
          </a:p>
          <a:p>
            <a:pPr algn="ctr"/>
            <a:r>
              <a:rPr lang="cs-CZ" dirty="0"/>
              <a:t>---------</a:t>
            </a:r>
          </a:p>
          <a:p>
            <a:pPr algn="ctr"/>
            <a:r>
              <a:rPr lang="cs-CZ" dirty="0"/>
              <a:t>Hard </a:t>
            </a:r>
            <a:r>
              <a:rPr lang="cs-CZ" dirty="0" err="1"/>
              <a:t>edge</a:t>
            </a:r>
            <a:endParaRPr lang="cs-CZ" dirty="0"/>
          </a:p>
          <a:p>
            <a:pPr algn="ctr"/>
            <a:r>
              <a:rPr lang="cs-CZ" dirty="0" err="1"/>
              <a:t>painting</a:t>
            </a:r>
            <a:endParaRPr lang="cs-CZ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51E282FF-580C-44EF-933F-391EF7DC6934}"/>
              </a:ext>
            </a:extLst>
          </p:cNvPr>
          <p:cNvSpPr/>
          <p:nvPr/>
        </p:nvSpPr>
        <p:spPr>
          <a:xfrm>
            <a:off x="9229725" y="3362325"/>
            <a:ext cx="1781175" cy="21145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 </a:t>
            </a:r>
            <a:r>
              <a:rPr lang="cs-CZ" dirty="0">
                <a:solidFill>
                  <a:srgbClr val="FFFF00"/>
                </a:solidFill>
              </a:rPr>
              <a:t>Pop art</a:t>
            </a: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6BDC8A19-6148-4DF2-8035-B503D61FDC97}"/>
              </a:ext>
            </a:extLst>
          </p:cNvPr>
          <p:cNvCxnSpPr>
            <a:cxnSpLocks/>
          </p:cNvCxnSpPr>
          <p:nvPr/>
        </p:nvCxnSpPr>
        <p:spPr>
          <a:xfrm flipH="1">
            <a:off x="3438526" y="457200"/>
            <a:ext cx="1733549" cy="6572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97071AD5-30CF-4B71-AE0D-C8B5555A471A}"/>
              </a:ext>
            </a:extLst>
          </p:cNvPr>
          <p:cNvCxnSpPr>
            <a:cxnSpLocks/>
          </p:cNvCxnSpPr>
          <p:nvPr/>
        </p:nvCxnSpPr>
        <p:spPr>
          <a:xfrm>
            <a:off x="5353050" y="457200"/>
            <a:ext cx="1000125" cy="771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bdélník 22">
            <a:extLst>
              <a:ext uri="{FF2B5EF4-FFF2-40B4-BE49-F238E27FC236}">
                <a16:creationId xmlns:a16="http://schemas.microsoft.com/office/drawing/2014/main" id="{87B7B30C-7F52-4C54-8E0C-7D2729FB675E}"/>
              </a:ext>
            </a:extLst>
          </p:cNvPr>
          <p:cNvSpPr/>
          <p:nvPr/>
        </p:nvSpPr>
        <p:spPr>
          <a:xfrm>
            <a:off x="6096000" y="3891888"/>
            <a:ext cx="1619250" cy="171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Minimalism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5163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08E4C6-D246-4F38-8FC2-288124778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Ellsworth</a:t>
            </a:r>
            <a:r>
              <a:rPr lang="cs-CZ" dirty="0"/>
              <a:t> Kelly    1923-2015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9C6160-DDF5-497A-9568-3FF53EA68E1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soba, lavice, žena, fotka&#10;&#10;Popis byl vytvořen automaticky">
            <a:extLst>
              <a:ext uri="{FF2B5EF4-FFF2-40B4-BE49-F238E27FC236}">
                <a16:creationId xmlns:a16="http://schemas.microsoft.com/office/drawing/2014/main" id="{01643930-99B9-419F-B158-078D4C80DA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690688"/>
            <a:ext cx="7161801" cy="4051744"/>
          </a:xfrm>
        </p:spPr>
      </p:pic>
    </p:spTree>
    <p:extLst>
      <p:ext uri="{BB962C8B-B14F-4D97-AF65-F5344CB8AC3E}">
        <p14:creationId xmlns:p14="http://schemas.microsoft.com/office/powerpoint/2010/main" val="264919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97A2EA-9890-4CB6-86D5-FA7C04A1A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96ABAF7D-B176-48C9-8AF1-DBAB247787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715" y="116732"/>
            <a:ext cx="8763989" cy="637614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C114401-376D-431D-B009-AD58540E2E0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A815FC7-91C1-4599-B7BD-02D3218D6D28}"/>
              </a:ext>
            </a:extLst>
          </p:cNvPr>
          <p:cNvSpPr txBox="1"/>
          <p:nvPr/>
        </p:nvSpPr>
        <p:spPr>
          <a:xfrm>
            <a:off x="1611715" y="6492876"/>
            <a:ext cx="7702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Studies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Window</a:t>
            </a:r>
            <a:r>
              <a:rPr lang="cs-CZ" dirty="0"/>
              <a:t> 1949</a:t>
            </a:r>
          </a:p>
        </p:txBody>
      </p:sp>
    </p:spTree>
    <p:extLst>
      <p:ext uri="{BB962C8B-B14F-4D97-AF65-F5344CB8AC3E}">
        <p14:creationId xmlns:p14="http://schemas.microsoft.com/office/powerpoint/2010/main" val="1028260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2847A2-A0B0-4450-9749-C8FC70943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, muž, stojící, mladý&#10;&#10;Popis byl vytvořen automaticky">
            <a:extLst>
              <a:ext uri="{FF2B5EF4-FFF2-40B4-BE49-F238E27FC236}">
                <a16:creationId xmlns:a16="http://schemas.microsoft.com/office/drawing/2014/main" id="{5FB478AF-6FED-4057-BBDA-5E59B0480C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5" y="0"/>
            <a:ext cx="8343612" cy="617696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E1176FB-62F0-41C7-8CCF-8F7A72BB9A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86408" y="1825625"/>
            <a:ext cx="3367391" cy="4351338"/>
          </a:xfrm>
        </p:spPr>
        <p:txBody>
          <a:bodyPr/>
          <a:lstStyle/>
          <a:p>
            <a:pPr marL="0" indent="0">
              <a:buNone/>
            </a:pPr>
            <a:endParaRPr lang="cs-CZ"/>
          </a:p>
          <a:p>
            <a:pPr marL="0" indent="0">
              <a:buNone/>
            </a:pPr>
            <a:endParaRPr lang="cs-CZ"/>
          </a:p>
          <a:p>
            <a:pPr marL="0" indent="0">
              <a:buNone/>
            </a:pPr>
            <a:endParaRPr lang="cs-CZ"/>
          </a:p>
          <a:p>
            <a:pPr marL="0" indent="0">
              <a:buNone/>
            </a:pPr>
            <a:endParaRPr lang="cs-CZ"/>
          </a:p>
          <a:p>
            <a:pPr marL="0" indent="0">
              <a:buNone/>
            </a:pPr>
            <a:endParaRPr lang="cs-CZ"/>
          </a:p>
          <a:p>
            <a:pPr marL="0" indent="0">
              <a:buNone/>
            </a:pPr>
            <a:endParaRPr lang="cs-CZ"/>
          </a:p>
          <a:p>
            <a:pPr marL="0" indent="0">
              <a:buNone/>
            </a:pPr>
            <a:endParaRPr lang="cs-CZ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ED7F32C-E812-4C65-9715-3198723C267A}"/>
              </a:ext>
            </a:extLst>
          </p:cNvPr>
          <p:cNvSpPr txBox="1"/>
          <p:nvPr/>
        </p:nvSpPr>
        <p:spPr>
          <a:xfrm>
            <a:off x="1009650" y="6492874"/>
            <a:ext cx="7569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Neuilly</a:t>
            </a:r>
            <a:r>
              <a:rPr lang="cs-CZ" dirty="0"/>
              <a:t> 1950</a:t>
            </a:r>
          </a:p>
        </p:txBody>
      </p:sp>
      <p:pic>
        <p:nvPicPr>
          <p:cNvPr id="1026" name="Picture 2" descr="Piet Mondrian Composition No. II, 1930... - De Stijl 1917 - 1931 | Facebook">
            <a:extLst>
              <a:ext uri="{FF2B5EF4-FFF2-40B4-BE49-F238E27FC236}">
                <a16:creationId xmlns:a16="http://schemas.microsoft.com/office/drawing/2014/main" id="{1A6D898F-7253-4707-903F-4B445EE5D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103" y="2107406"/>
            <a:ext cx="196215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808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FC2364-20EC-4EF2-81BA-59D17F448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69C95B37-1978-48F0-A709-8D2283B456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52" y="480060"/>
            <a:ext cx="7672319" cy="4570424"/>
          </a:xfrm>
        </p:spPr>
      </p:pic>
      <p:pic>
        <p:nvPicPr>
          <p:cNvPr id="8" name="Zástupný obsah 7" descr="Obsah obrázku exteriér, budova, fotka, muž&#10;&#10;Popis byl vytvořen automaticky">
            <a:extLst>
              <a:ext uri="{FF2B5EF4-FFF2-40B4-BE49-F238E27FC236}">
                <a16:creationId xmlns:a16="http://schemas.microsoft.com/office/drawing/2014/main" id="{AE80A9D2-EA3E-44B1-BA10-A6E5CC8B86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671" y="1461906"/>
            <a:ext cx="4047069" cy="5396094"/>
          </a:xfr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68E6DCB9-6F03-4537-8792-9C34387F6DD4}"/>
              </a:ext>
            </a:extLst>
          </p:cNvPr>
          <p:cNvSpPr txBox="1"/>
          <p:nvPr/>
        </p:nvSpPr>
        <p:spPr>
          <a:xfrm>
            <a:off x="585216" y="5701475"/>
            <a:ext cx="6839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La Combe I 1950                              </a:t>
            </a:r>
            <a:r>
              <a:rPr lang="cs-CZ" dirty="0" err="1"/>
              <a:t>Shadows</a:t>
            </a:r>
            <a:r>
              <a:rPr lang="cs-CZ" dirty="0"/>
              <a:t> on </a:t>
            </a:r>
            <a:r>
              <a:rPr lang="cs-CZ" dirty="0" err="1"/>
              <a:t>Stairs</a:t>
            </a:r>
            <a:r>
              <a:rPr lang="cs-CZ" dirty="0"/>
              <a:t> 1950</a:t>
            </a:r>
          </a:p>
        </p:txBody>
      </p:sp>
    </p:spTree>
    <p:extLst>
      <p:ext uri="{BB962C8B-B14F-4D97-AF65-F5344CB8AC3E}">
        <p14:creationId xmlns:p14="http://schemas.microsoft.com/office/powerpoint/2010/main" val="2712465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ECF14D-CE21-4F8D-A408-677D1393D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78853564-45CC-486B-98D3-4148DCCB96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89" y="212853"/>
            <a:ext cx="8026435" cy="611479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20CED4D-46B1-40B3-90A6-1B4E58542F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95360" y="1825625"/>
            <a:ext cx="334060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Joseph </a:t>
            </a:r>
            <a:r>
              <a:rPr lang="cs-CZ" sz="1800" dirty="0" err="1"/>
              <a:t>Albers</a:t>
            </a:r>
            <a:r>
              <a:rPr lang="cs-CZ" sz="1800" dirty="0"/>
              <a:t>, </a:t>
            </a:r>
            <a:r>
              <a:rPr lang="cs-CZ" sz="1800" dirty="0" err="1"/>
              <a:t>Steps</a:t>
            </a:r>
            <a:r>
              <a:rPr lang="cs-CZ" sz="1800" dirty="0"/>
              <a:t> 1931</a:t>
            </a:r>
          </a:p>
        </p:txBody>
      </p:sp>
    </p:spTree>
    <p:extLst>
      <p:ext uri="{BB962C8B-B14F-4D97-AF65-F5344CB8AC3E}">
        <p14:creationId xmlns:p14="http://schemas.microsoft.com/office/powerpoint/2010/main" val="1217492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29EB58-4B9A-4FF5-B4B7-E0A81F937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arevné, kuchyně, místnost, vlak&#10;&#10;Popis byl vytvořen automaticky">
            <a:extLst>
              <a:ext uri="{FF2B5EF4-FFF2-40B4-BE49-F238E27FC236}">
                <a16:creationId xmlns:a16="http://schemas.microsoft.com/office/drawing/2014/main" id="{579972D5-765A-411E-A546-7A830F7686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802" y="73184"/>
            <a:ext cx="5315686" cy="664460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7AAB4ED-7766-4EB1-BA59-8ED4275A9D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19744" y="1825625"/>
            <a:ext cx="273405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Colors</a:t>
            </a:r>
            <a:r>
              <a:rPr lang="cs-CZ" sz="1800" dirty="0"/>
              <a:t> </a:t>
            </a:r>
            <a:r>
              <a:rPr lang="cs-CZ" sz="1800" dirty="0" err="1"/>
              <a:t>for</a:t>
            </a:r>
            <a:r>
              <a:rPr lang="cs-CZ" sz="1800" dirty="0"/>
              <a:t> a </a:t>
            </a:r>
            <a:r>
              <a:rPr lang="cs-CZ" sz="1800" dirty="0" err="1"/>
              <a:t>large</a:t>
            </a:r>
            <a:r>
              <a:rPr lang="cs-CZ" sz="1800" dirty="0"/>
              <a:t> </a:t>
            </a:r>
            <a:r>
              <a:rPr lang="cs-CZ" sz="1800" dirty="0" err="1"/>
              <a:t>wall</a:t>
            </a:r>
            <a:r>
              <a:rPr lang="cs-CZ" sz="1800" dirty="0"/>
              <a:t> 1951</a:t>
            </a:r>
          </a:p>
        </p:txBody>
      </p:sp>
    </p:spTree>
    <p:extLst>
      <p:ext uri="{BB962C8B-B14F-4D97-AF65-F5344CB8AC3E}">
        <p14:creationId xmlns:p14="http://schemas.microsoft.com/office/powerpoint/2010/main" val="9876658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E69087-05EF-4A73-81C4-CF0778DC8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interiér, kuchyně, lednička, jídlo&#10;&#10;Popis byl vytvořen automaticky">
            <a:extLst>
              <a:ext uri="{FF2B5EF4-FFF2-40B4-BE49-F238E27FC236}">
                <a16:creationId xmlns:a16="http://schemas.microsoft.com/office/drawing/2014/main" id="{0C6DFA85-6CA7-4506-8701-E0C37D186F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16" y="102665"/>
            <a:ext cx="9599300" cy="3201367"/>
          </a:xfrm>
        </p:spPr>
      </p:pic>
      <p:pic>
        <p:nvPicPr>
          <p:cNvPr id="8" name="Zástupný obsah 7" descr="Obsah obrázku interiér, strop, místnost, stojící&#10;&#10;Popis byl vytvořen automaticky">
            <a:extLst>
              <a:ext uri="{FF2B5EF4-FFF2-40B4-BE49-F238E27FC236}">
                <a16:creationId xmlns:a16="http://schemas.microsoft.com/office/drawing/2014/main" id="{E70F8835-CC2A-4B32-9207-BFE833E966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433" y="3429000"/>
            <a:ext cx="5256431" cy="3429000"/>
          </a:xfr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9BCBD39-31CF-4FEF-BC01-F887E8D50F22}"/>
              </a:ext>
            </a:extLst>
          </p:cNvPr>
          <p:cNvSpPr txBox="1"/>
          <p:nvPr/>
        </p:nvSpPr>
        <p:spPr>
          <a:xfrm>
            <a:off x="8253984" y="5815584"/>
            <a:ext cx="3645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Sculpture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a </a:t>
            </a:r>
            <a:r>
              <a:rPr lang="cs-CZ" dirty="0" err="1"/>
              <a:t>Large</a:t>
            </a:r>
            <a:r>
              <a:rPr lang="cs-CZ" dirty="0"/>
              <a:t> Wall 1956-57</a:t>
            </a:r>
          </a:p>
        </p:txBody>
      </p:sp>
    </p:spTree>
    <p:extLst>
      <p:ext uri="{BB962C8B-B14F-4D97-AF65-F5344CB8AC3E}">
        <p14:creationId xmlns:p14="http://schemas.microsoft.com/office/powerpoint/2010/main" val="26511372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76E058-FFD8-428B-9794-07D6A055D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7F29BDD6-C096-4356-B55A-35F5573474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76" y="-55712"/>
            <a:ext cx="5726936" cy="748063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0398820-CE23-4FCD-B40B-D08C633EE9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80704" y="1825625"/>
            <a:ext cx="267309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Black </a:t>
            </a:r>
            <a:r>
              <a:rPr lang="cs-CZ" sz="1800" dirty="0" err="1"/>
              <a:t>over</a:t>
            </a:r>
            <a:r>
              <a:rPr lang="cs-CZ" sz="1800" dirty="0"/>
              <a:t> blue 1963</a:t>
            </a:r>
          </a:p>
        </p:txBody>
      </p:sp>
    </p:spTree>
    <p:extLst>
      <p:ext uri="{BB962C8B-B14F-4D97-AF65-F5344CB8AC3E}">
        <p14:creationId xmlns:p14="http://schemas.microsoft.com/office/powerpoint/2010/main" val="33116538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960030-CCD0-429F-9A83-3C6BDEFD0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9D5371FC-3275-4E8F-ADB3-D4835134389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32" y="95251"/>
            <a:ext cx="8899380" cy="554134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CFAEC67-0B35-46FD-A54A-F2672D5043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00160" y="1825624"/>
            <a:ext cx="2453640" cy="51657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Red</a:t>
            </a:r>
            <a:r>
              <a:rPr lang="cs-CZ" sz="1800" dirty="0"/>
              <a:t> Blue Green 1963</a:t>
            </a:r>
          </a:p>
        </p:txBody>
      </p:sp>
    </p:spTree>
    <p:extLst>
      <p:ext uri="{BB962C8B-B14F-4D97-AF65-F5344CB8AC3E}">
        <p14:creationId xmlns:p14="http://schemas.microsoft.com/office/powerpoint/2010/main" val="1642962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01066D-AA7C-4A27-89A2-ECF145148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9745F3F1-B629-4F63-8F10-BF1F29B62C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43" y="188128"/>
            <a:ext cx="10659790" cy="552976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A51F8E0-00CF-4753-9272-DACD3008C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4501" y="1964842"/>
            <a:ext cx="5358114" cy="5032375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Ed </a:t>
            </a:r>
            <a:r>
              <a:rPr lang="cs-CZ" sz="1800" dirty="0" err="1"/>
              <a:t>Ruscha</a:t>
            </a:r>
            <a:r>
              <a:rPr lang="cs-CZ" sz="1800" dirty="0"/>
              <a:t>, </a:t>
            </a:r>
            <a:r>
              <a:rPr lang="cs-CZ" sz="1800" dirty="0" err="1"/>
              <a:t>Norms</a:t>
            </a:r>
            <a:r>
              <a:rPr lang="cs-CZ" sz="1800" dirty="0"/>
              <a:t> La </a:t>
            </a:r>
            <a:r>
              <a:rPr lang="cs-CZ" sz="1800" dirty="0" err="1"/>
              <a:t>Cienega</a:t>
            </a:r>
            <a:r>
              <a:rPr lang="cs-CZ" sz="1800" dirty="0"/>
              <a:t>, On </a:t>
            </a:r>
            <a:r>
              <a:rPr lang="cs-CZ" sz="1800" dirty="0" err="1"/>
              <a:t>fire</a:t>
            </a:r>
            <a:r>
              <a:rPr lang="cs-CZ" sz="1800" dirty="0"/>
              <a:t> 1964</a:t>
            </a:r>
          </a:p>
        </p:txBody>
      </p:sp>
    </p:spTree>
    <p:extLst>
      <p:ext uri="{BB962C8B-B14F-4D97-AF65-F5344CB8AC3E}">
        <p14:creationId xmlns:p14="http://schemas.microsoft.com/office/powerpoint/2010/main" val="1635780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44E5BE-1291-46C2-8B7A-ACC318DD9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348E1838-CFAE-4549-8D38-D99C7ACBC0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2" y="83128"/>
            <a:ext cx="6772199" cy="675344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F2B57B4-C9F8-4427-A7BF-0561DE4ECB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62701" y="1825625"/>
            <a:ext cx="399109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Broadway </a:t>
            </a:r>
            <a:r>
              <a:rPr lang="cs-CZ" sz="1800" dirty="0" err="1"/>
              <a:t>Boogie</a:t>
            </a:r>
            <a:r>
              <a:rPr lang="cs-CZ" sz="1800" dirty="0"/>
              <a:t> </a:t>
            </a:r>
            <a:r>
              <a:rPr lang="cs-CZ" sz="1800" dirty="0" err="1"/>
              <a:t>woogie</a:t>
            </a:r>
            <a:r>
              <a:rPr lang="cs-CZ" sz="1800" dirty="0"/>
              <a:t>, 1942-43</a:t>
            </a:r>
          </a:p>
        </p:txBody>
      </p:sp>
    </p:spTree>
    <p:extLst>
      <p:ext uri="{BB962C8B-B14F-4D97-AF65-F5344CB8AC3E}">
        <p14:creationId xmlns:p14="http://schemas.microsoft.com/office/powerpoint/2010/main" val="7298758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865C11-FE31-4771-939E-84B5F863A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budova, hledání, planina, velké&#10;&#10;Popis byl vytvořen automaticky">
            <a:extLst>
              <a:ext uri="{FF2B5EF4-FFF2-40B4-BE49-F238E27FC236}">
                <a16:creationId xmlns:a16="http://schemas.microsoft.com/office/drawing/2014/main" id="{2F6F140C-B0C3-4E6D-A397-5ADAD5BC55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9" y="-129778"/>
            <a:ext cx="5403056" cy="5403056"/>
          </a:xfrm>
        </p:spPr>
      </p:pic>
      <p:pic>
        <p:nvPicPr>
          <p:cNvPr id="9" name="Zástupný obsah 8" descr="Obsah obrázku strop, interiér, místnost, kuchyně&#10;&#10;Popis byl vytvořen automaticky">
            <a:extLst>
              <a:ext uri="{FF2B5EF4-FFF2-40B4-BE49-F238E27FC236}">
                <a16:creationId xmlns:a16="http://schemas.microsoft.com/office/drawing/2014/main" id="{BCBFB272-E379-4656-A5BA-9CB3318A4F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695" y="2571750"/>
            <a:ext cx="6183086" cy="4057650"/>
          </a:xfrm>
        </p:spPr>
      </p:pic>
    </p:spTree>
    <p:extLst>
      <p:ext uri="{BB962C8B-B14F-4D97-AF65-F5344CB8AC3E}">
        <p14:creationId xmlns:p14="http://schemas.microsoft.com/office/powerpoint/2010/main" val="13053886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807224-B81F-4415-81EA-A76E26B9D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8481"/>
          </a:xfrm>
        </p:spPr>
        <p:txBody>
          <a:bodyPr>
            <a:normAutofit fontScale="90000"/>
          </a:bodyPr>
          <a:lstStyle/>
          <a:p>
            <a:r>
              <a:rPr lang="cs-CZ" dirty="0"/>
              <a:t>Morris Louis  1912-62</a:t>
            </a:r>
          </a:p>
        </p:txBody>
      </p:sp>
      <p:pic>
        <p:nvPicPr>
          <p:cNvPr id="6" name="Zástupný obsah 5" descr="Obsah obrázku oblečení, barevné, vsedě, různé&#10;&#10;Popis byl vytvořen automaticky">
            <a:extLst>
              <a:ext uri="{FF2B5EF4-FFF2-40B4-BE49-F238E27FC236}">
                <a16:creationId xmlns:a16="http://schemas.microsoft.com/office/drawing/2014/main" id="{E88CD58D-E13D-49AB-ABCB-696F78DF11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8" y="1168936"/>
            <a:ext cx="6673315" cy="4520128"/>
          </a:xfrm>
        </p:spPr>
      </p:pic>
      <p:pic>
        <p:nvPicPr>
          <p:cNvPr id="5" name="Zástupný obsah 4" descr="Obsah obrázku interiér, místnost, budova, život&#10;&#10;Popis byl vytvořen automaticky">
            <a:extLst>
              <a:ext uri="{FF2B5EF4-FFF2-40B4-BE49-F238E27FC236}">
                <a16:creationId xmlns:a16="http://schemas.microsoft.com/office/drawing/2014/main" id="{46B8A004-283A-4A1C-87DA-3BC0333EC4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964974"/>
            <a:ext cx="5181600" cy="3886200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E058FD1-6C93-48C6-948A-7A529BB88AF2}"/>
              </a:ext>
            </a:extLst>
          </p:cNvPr>
          <p:cNvSpPr txBox="1"/>
          <p:nvPr/>
        </p:nvSpPr>
        <p:spPr>
          <a:xfrm>
            <a:off x="573024" y="6047232"/>
            <a:ext cx="6547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Saraband 1959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34897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8EE093-6BD8-4861-B300-2BBC428FC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46305"/>
            <a:ext cx="6010656" cy="950975"/>
          </a:xfrm>
        </p:spPr>
        <p:txBody>
          <a:bodyPr>
            <a:normAutofit/>
          </a:bodyPr>
          <a:lstStyle/>
          <a:p>
            <a:r>
              <a:rPr lang="cs-CZ" dirty="0" err="1"/>
              <a:t>Jules</a:t>
            </a:r>
            <a:r>
              <a:rPr lang="cs-CZ" dirty="0"/>
              <a:t> </a:t>
            </a:r>
            <a:r>
              <a:rPr lang="cs-CZ" dirty="0" err="1"/>
              <a:t>Olitski</a:t>
            </a:r>
            <a:r>
              <a:rPr lang="cs-CZ" dirty="0"/>
              <a:t>  1922-2007</a:t>
            </a:r>
          </a:p>
        </p:txBody>
      </p:sp>
      <p:pic>
        <p:nvPicPr>
          <p:cNvPr id="6" name="Zástupný obsah 5" descr="Obsah obrázku čepice&#10;&#10;Popis byl vytvořen automaticky">
            <a:extLst>
              <a:ext uri="{FF2B5EF4-FFF2-40B4-BE49-F238E27FC236}">
                <a16:creationId xmlns:a16="http://schemas.microsoft.com/office/drawing/2014/main" id="{93F09FC5-83C5-4B78-B11B-39DA6C3A5C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3" y="268546"/>
            <a:ext cx="5608527" cy="646143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01C46E0-EA14-4665-9D17-1C5BBAB381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17152" y="1825625"/>
            <a:ext cx="213664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Cleopatra</a:t>
            </a:r>
            <a:r>
              <a:rPr lang="cs-CZ" sz="1800" dirty="0"/>
              <a:t> </a:t>
            </a:r>
            <a:r>
              <a:rPr lang="cs-CZ" sz="1800" dirty="0" err="1"/>
              <a:t>Flesh</a:t>
            </a:r>
            <a:r>
              <a:rPr lang="cs-CZ" sz="1800" dirty="0"/>
              <a:t> 1962</a:t>
            </a:r>
          </a:p>
        </p:txBody>
      </p:sp>
    </p:spTree>
    <p:extLst>
      <p:ext uri="{BB962C8B-B14F-4D97-AF65-F5344CB8AC3E}">
        <p14:creationId xmlns:p14="http://schemas.microsoft.com/office/powerpoint/2010/main" val="9390869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90C1CF-34F0-4299-B4B8-E37D8A1EC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ístnost, stůl&#10;&#10;Popis byl vytvořen automaticky">
            <a:extLst>
              <a:ext uri="{FF2B5EF4-FFF2-40B4-BE49-F238E27FC236}">
                <a16:creationId xmlns:a16="http://schemas.microsoft.com/office/drawing/2014/main" id="{DAEF0F60-90EB-479B-BCA5-4192C6976F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855" y="210588"/>
            <a:ext cx="9432865" cy="628228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475EB5C-B3C9-439B-9100-AABDD2BEDC2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4540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EF5343-59B2-4161-87B3-ED5A059A5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EFE72B10-3904-46DA-9B89-C20D7DE399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10" y="171450"/>
            <a:ext cx="2875216" cy="668655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6F30B9B-9800-45D7-9B44-C6AD8EFA56D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DE26177-3DA0-4FA9-8AF8-3A641B5A4D9A}"/>
              </a:ext>
            </a:extLst>
          </p:cNvPr>
          <p:cNvSpPr txBox="1"/>
          <p:nvPr/>
        </p:nvSpPr>
        <p:spPr>
          <a:xfrm>
            <a:off x="5364480" y="5913120"/>
            <a:ext cx="7424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Prince Patutsky command 1966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76814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38661B-D98D-4A48-AA5D-9173A4FBB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5844"/>
            <a:ext cx="11077575" cy="515194"/>
          </a:xfrm>
        </p:spPr>
        <p:txBody>
          <a:bodyPr>
            <a:normAutofit fontScale="90000"/>
          </a:bodyPr>
          <a:lstStyle/>
          <a:p>
            <a:r>
              <a:rPr lang="cs-CZ" dirty="0"/>
              <a:t>                                          Kenneth </a:t>
            </a:r>
            <a:r>
              <a:rPr lang="cs-CZ" dirty="0" err="1"/>
              <a:t>Noland</a:t>
            </a:r>
            <a:r>
              <a:rPr lang="cs-CZ" dirty="0"/>
              <a:t> 1924-2010</a:t>
            </a:r>
          </a:p>
        </p:txBody>
      </p:sp>
      <p:pic>
        <p:nvPicPr>
          <p:cNvPr id="6" name="Zástupný obsah 5" descr="Obsah obrázku stereo&#10;&#10;Popis byl vytvořen automaticky">
            <a:extLst>
              <a:ext uri="{FF2B5EF4-FFF2-40B4-BE49-F238E27FC236}">
                <a16:creationId xmlns:a16="http://schemas.microsoft.com/office/drawing/2014/main" id="{352D169B-02F1-4F11-B02D-20E11D1CE4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72" y="987552"/>
            <a:ext cx="5712428" cy="570460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3D04B7A-28EA-444B-800A-C4CDF29FBF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5904" y="1825625"/>
            <a:ext cx="297789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Drought</a:t>
            </a:r>
            <a:r>
              <a:rPr lang="cs-CZ" sz="1800" dirty="0"/>
              <a:t> 1962</a:t>
            </a:r>
          </a:p>
        </p:txBody>
      </p:sp>
    </p:spTree>
    <p:extLst>
      <p:ext uri="{BB962C8B-B14F-4D97-AF65-F5344CB8AC3E}">
        <p14:creationId xmlns:p14="http://schemas.microsoft.com/office/powerpoint/2010/main" val="14580974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C88B1F-E281-489A-A317-077DE8C22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1C46FED6-30BB-4E23-B468-D77CE26FE00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86" y="365125"/>
            <a:ext cx="8585198" cy="643889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ED085A1-938D-4911-A172-4071BA77B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70848" y="1825625"/>
            <a:ext cx="228295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Drive 1965</a:t>
            </a:r>
          </a:p>
        </p:txBody>
      </p:sp>
    </p:spTree>
    <p:extLst>
      <p:ext uri="{BB962C8B-B14F-4D97-AF65-F5344CB8AC3E}">
        <p14:creationId xmlns:p14="http://schemas.microsoft.com/office/powerpoint/2010/main" val="11055467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3669C6-ADA7-454F-B5CD-E5899772D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9963"/>
          </a:xfrm>
        </p:spPr>
        <p:txBody>
          <a:bodyPr/>
          <a:lstStyle/>
          <a:p>
            <a:r>
              <a:rPr lang="cs-CZ" dirty="0"/>
              <a:t>Al </a:t>
            </a:r>
            <a:r>
              <a:rPr lang="cs-CZ" dirty="0" err="1"/>
              <a:t>Held</a:t>
            </a:r>
            <a:r>
              <a:rPr lang="cs-CZ" dirty="0"/>
              <a:t>  1928-2005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823CB637-7DA1-41C9-B243-79BF4EA769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" y="1450540"/>
            <a:ext cx="5292295" cy="5274109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283C34AB-5524-4BF4-ABF7-D79E721719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678274"/>
            <a:ext cx="5627275" cy="5627275"/>
          </a:xfrm>
        </p:spPr>
      </p:pic>
    </p:spTree>
    <p:extLst>
      <p:ext uri="{BB962C8B-B14F-4D97-AF65-F5344CB8AC3E}">
        <p14:creationId xmlns:p14="http://schemas.microsoft.com/office/powerpoint/2010/main" val="4197035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288958-C48B-4EF5-B982-C2F1CAE2F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, stůl, cihla, místnost&#10;&#10;Popis byl vytvořen automaticky">
            <a:extLst>
              <a:ext uri="{FF2B5EF4-FFF2-40B4-BE49-F238E27FC236}">
                <a16:creationId xmlns:a16="http://schemas.microsoft.com/office/drawing/2014/main" id="{78CBB1B8-AA06-455A-AFA3-751E45F2A8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1" y="155534"/>
            <a:ext cx="7439951" cy="4184972"/>
          </a:xfrm>
        </p:spPr>
      </p:pic>
      <p:pic>
        <p:nvPicPr>
          <p:cNvPr id="8" name="Zástupný obsah 7" descr="Obsah obrázku místnost&#10;&#10;Popis byl vytvořen automaticky">
            <a:extLst>
              <a:ext uri="{FF2B5EF4-FFF2-40B4-BE49-F238E27FC236}">
                <a16:creationId xmlns:a16="http://schemas.microsoft.com/office/drawing/2014/main" id="{97A1FB8C-85D3-49C6-AE23-B676E428AD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162" y="772328"/>
            <a:ext cx="4630815" cy="6085671"/>
          </a:xfr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04C247E-E0BF-4187-AB6A-E17E05050C87}"/>
              </a:ext>
            </a:extLst>
          </p:cNvPr>
          <p:cNvSpPr txBox="1"/>
          <p:nvPr/>
        </p:nvSpPr>
        <p:spPr>
          <a:xfrm>
            <a:off x="474562" y="4838218"/>
            <a:ext cx="6354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Alphabet</a:t>
            </a:r>
            <a:r>
              <a:rPr lang="cs-CZ" dirty="0"/>
              <a:t> </a:t>
            </a:r>
            <a:r>
              <a:rPr lang="cs-CZ" dirty="0" err="1"/>
              <a:t>paintings</a:t>
            </a:r>
            <a:r>
              <a:rPr lang="cs-CZ" dirty="0"/>
              <a:t> 1961-67</a:t>
            </a:r>
          </a:p>
        </p:txBody>
      </p:sp>
    </p:spTree>
    <p:extLst>
      <p:ext uri="{BB962C8B-B14F-4D97-AF65-F5344CB8AC3E}">
        <p14:creationId xmlns:p14="http://schemas.microsoft.com/office/powerpoint/2010/main" val="9739507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8912BE-D466-4617-8B2A-E2788D873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CBF6B2A5-9C43-43DD-8A90-17A14BE982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5" y="298450"/>
            <a:ext cx="8132756" cy="608330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379A4FE-80C8-4268-8B10-491D213E2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49056" y="1825625"/>
            <a:ext cx="290474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</a:t>
            </a:r>
            <a:r>
              <a:rPr lang="cs-CZ" sz="1800" dirty="0" err="1"/>
              <a:t>North-northwest</a:t>
            </a:r>
            <a:r>
              <a:rPr lang="cs-CZ" sz="1800" dirty="0"/>
              <a:t> 1973</a:t>
            </a:r>
          </a:p>
        </p:txBody>
      </p:sp>
    </p:spTree>
    <p:extLst>
      <p:ext uri="{BB962C8B-B14F-4D97-AF65-F5344CB8AC3E}">
        <p14:creationId xmlns:p14="http://schemas.microsoft.com/office/powerpoint/2010/main" val="3902254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AF87F2-91AA-48A5-88BF-4B79C1E1A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63931"/>
          </a:xfrm>
        </p:spPr>
        <p:txBody>
          <a:bodyPr>
            <a:normAutofit fontScale="90000"/>
          </a:bodyPr>
          <a:lstStyle/>
          <a:p>
            <a:r>
              <a:rPr lang="cs-CZ" dirty="0"/>
              <a:t>Josef </a:t>
            </a:r>
            <a:r>
              <a:rPr lang="cs-CZ" dirty="0" err="1"/>
              <a:t>Albers</a:t>
            </a:r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543A4F16-BD45-4B23-B2F3-6473751799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4" y="1253330"/>
            <a:ext cx="4041786" cy="5623355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C205639C-D9EB-4BA2-A4D9-9F5DDA3D1A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963" y="829056"/>
            <a:ext cx="5933711" cy="5900928"/>
          </a:xfrm>
        </p:spPr>
      </p:pic>
    </p:spTree>
    <p:extLst>
      <p:ext uri="{BB962C8B-B14F-4D97-AF65-F5344CB8AC3E}">
        <p14:creationId xmlns:p14="http://schemas.microsoft.com/office/powerpoint/2010/main" val="16384187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305ADB-02D3-449C-8BAB-898E7EDF0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91C7DE59-77BE-43FF-B6E4-5453DF2FB5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3" y="221677"/>
            <a:ext cx="6382474" cy="631529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319C7D4-B4F2-4FF5-BBA4-826F160C56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4404" y="1825625"/>
            <a:ext cx="3309395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Giza</a:t>
            </a:r>
            <a:r>
              <a:rPr lang="cs-CZ" sz="1800" dirty="0"/>
              <a:t> </a:t>
            </a:r>
            <a:r>
              <a:rPr lang="cs-CZ" sz="1800" dirty="0" err="1"/>
              <a:t>gate</a:t>
            </a:r>
            <a:r>
              <a:rPr lang="cs-CZ" sz="1800" dirty="0"/>
              <a:t> II 1976</a:t>
            </a:r>
          </a:p>
        </p:txBody>
      </p:sp>
    </p:spTree>
    <p:extLst>
      <p:ext uri="{BB962C8B-B14F-4D97-AF65-F5344CB8AC3E}">
        <p14:creationId xmlns:p14="http://schemas.microsoft.com/office/powerpoint/2010/main" val="19845631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31428D-9DD8-49E0-B2AC-87B2B70B0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1"/>
            <a:ext cx="10515600" cy="716333"/>
          </a:xfrm>
        </p:spPr>
        <p:txBody>
          <a:bodyPr>
            <a:normAutofit/>
          </a:bodyPr>
          <a:lstStyle/>
          <a:p>
            <a:r>
              <a:rPr lang="cs-CZ" dirty="0"/>
              <a:t>Frank Stella  1936-</a:t>
            </a:r>
          </a:p>
        </p:txBody>
      </p:sp>
      <p:pic>
        <p:nvPicPr>
          <p:cNvPr id="8" name="Zástupný obsah 7" descr="Obsah obrázku muž, osoba, exteriér, stojící&#10;&#10;Popis byl vytvořen automaticky">
            <a:extLst>
              <a:ext uri="{FF2B5EF4-FFF2-40B4-BE49-F238E27FC236}">
                <a16:creationId xmlns:a16="http://schemas.microsoft.com/office/drawing/2014/main" id="{5ABC4DDC-A7EE-4D6A-B802-ADD3BFA33D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16" y="1253330"/>
            <a:ext cx="3951363" cy="5071269"/>
          </a:xfrm>
        </p:spPr>
      </p:pic>
      <p:pic>
        <p:nvPicPr>
          <p:cNvPr id="10" name="Zástupný obsah 9" descr="Obsah obrázku fotka, muž, stojící, okno&#10;&#10;Popis byl vytvořen automaticky">
            <a:extLst>
              <a:ext uri="{FF2B5EF4-FFF2-40B4-BE49-F238E27FC236}">
                <a16:creationId xmlns:a16="http://schemas.microsoft.com/office/drawing/2014/main" id="{CD79FB48-783B-475F-A81D-C3D8D199C7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50" y="1419225"/>
            <a:ext cx="5632032" cy="4570041"/>
          </a:xfrm>
        </p:spPr>
      </p:pic>
    </p:spTree>
    <p:extLst>
      <p:ext uri="{BB962C8B-B14F-4D97-AF65-F5344CB8AC3E}">
        <p14:creationId xmlns:p14="http://schemas.microsoft.com/office/powerpoint/2010/main" val="11298346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CED53B-DFD8-4EBA-82E0-F774EF28A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D405DA0-3837-425B-AAC0-183C628397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53984" y="1825625"/>
            <a:ext cx="309981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Die </a:t>
            </a:r>
            <a:r>
              <a:rPr lang="cs-CZ" sz="1800" dirty="0" err="1"/>
              <a:t>Fahne</a:t>
            </a:r>
            <a:r>
              <a:rPr lang="cs-CZ" sz="1800" dirty="0"/>
              <a:t> Hoch 1959</a:t>
            </a:r>
          </a:p>
        </p:txBody>
      </p:sp>
      <p:pic>
        <p:nvPicPr>
          <p:cNvPr id="9" name="Zástupný obsah 8" descr="Obsah obrázku elektronika, obvod, okno, cihla&#10;&#10;Popis byl vytvořen automaticky">
            <a:extLst>
              <a:ext uri="{FF2B5EF4-FFF2-40B4-BE49-F238E27FC236}">
                <a16:creationId xmlns:a16="http://schemas.microsoft.com/office/drawing/2014/main" id="{F5C1E08D-75EB-48C6-B17E-19B2BEEE75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143" y="36650"/>
            <a:ext cx="3867507" cy="6726100"/>
          </a:xfrm>
        </p:spPr>
      </p:pic>
      <p:pic>
        <p:nvPicPr>
          <p:cNvPr id="5" name="Obrázek 4" descr="Obsah obrázku osoba, muž, interiér, držení&#10;&#10;Popis byl vytvořen automaticky">
            <a:extLst>
              <a:ext uri="{FF2B5EF4-FFF2-40B4-BE49-F238E27FC236}">
                <a16:creationId xmlns:a16="http://schemas.microsoft.com/office/drawing/2014/main" id="{B2219567-C662-472B-85D2-C4B8D0511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663" y="1094097"/>
            <a:ext cx="438248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6767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0D244E-5949-49C7-8A0B-B29008C0E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7520EF6A-F5C4-437A-8A76-C446A2F60A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96933"/>
            <a:ext cx="7943850" cy="543359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04C6050-184B-46B3-A8C3-D5438F06CC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15374" y="1825625"/>
            <a:ext cx="263842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i="1" dirty="0"/>
          </a:p>
          <a:p>
            <a:pPr marL="0" indent="0">
              <a:buNone/>
            </a:pPr>
            <a:endParaRPr lang="cs-CZ" sz="1800" i="1" dirty="0"/>
          </a:p>
          <a:p>
            <a:pPr marL="0" indent="0">
              <a:buNone/>
            </a:pPr>
            <a:endParaRPr lang="cs-CZ" sz="1800" i="1" dirty="0"/>
          </a:p>
          <a:p>
            <a:pPr marL="0" indent="0">
              <a:buNone/>
            </a:pPr>
            <a:endParaRPr lang="cs-CZ" sz="1800" i="1" dirty="0"/>
          </a:p>
          <a:p>
            <a:pPr marL="0" indent="0">
              <a:buNone/>
            </a:pPr>
            <a:endParaRPr lang="cs-CZ" sz="1800" i="1" dirty="0"/>
          </a:p>
          <a:p>
            <a:pPr marL="0" indent="0">
              <a:buNone/>
            </a:pPr>
            <a:endParaRPr lang="cs-CZ" sz="1800" i="1" dirty="0"/>
          </a:p>
          <a:p>
            <a:pPr marL="0" indent="0">
              <a:buNone/>
            </a:pPr>
            <a:endParaRPr lang="cs-CZ" sz="1800" i="1" dirty="0"/>
          </a:p>
          <a:p>
            <a:pPr marL="0" indent="0">
              <a:buNone/>
            </a:pPr>
            <a:endParaRPr lang="cs-CZ" sz="1800" i="1" dirty="0"/>
          </a:p>
          <a:p>
            <a:pPr marL="0" indent="0">
              <a:buNone/>
            </a:pPr>
            <a:endParaRPr lang="cs-CZ" sz="1800" i="1" dirty="0"/>
          </a:p>
          <a:p>
            <a:pPr marL="0" indent="0">
              <a:buNone/>
            </a:pPr>
            <a:endParaRPr lang="cs-CZ" sz="1800" i="1" dirty="0"/>
          </a:p>
          <a:p>
            <a:pPr marL="0" indent="0">
              <a:buNone/>
            </a:pPr>
            <a:r>
              <a:rPr lang="en-US" sz="1800" dirty="0"/>
              <a:t>The Marriage of Reason and Squalor, II. </a:t>
            </a:r>
            <a:r>
              <a:rPr lang="cs-CZ" sz="1800" dirty="0"/>
              <a:t> </a:t>
            </a:r>
            <a:r>
              <a:rPr lang="en-US" sz="1800" dirty="0"/>
              <a:t>1959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8799732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FEEF4D-973E-45C4-BFD0-A2F38C91A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arevné, malování, malované, fotka&#10;&#10;Popis byl vytvořen automaticky">
            <a:extLst>
              <a:ext uri="{FF2B5EF4-FFF2-40B4-BE49-F238E27FC236}">
                <a16:creationId xmlns:a16="http://schemas.microsoft.com/office/drawing/2014/main" id="{CA846905-E19A-487E-90F7-9CE8E5F388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6674"/>
            <a:ext cx="6563519" cy="656351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77B9090-B979-4C3B-A4A9-F9871E0A5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5904" y="1825625"/>
            <a:ext cx="297789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Gran </a:t>
            </a:r>
            <a:r>
              <a:rPr lang="cs-CZ" sz="1800" dirty="0" err="1"/>
              <a:t>Cairo</a:t>
            </a:r>
            <a:r>
              <a:rPr lang="cs-CZ" sz="1800" dirty="0"/>
              <a:t> 1962</a:t>
            </a:r>
          </a:p>
        </p:txBody>
      </p:sp>
    </p:spTree>
    <p:extLst>
      <p:ext uri="{BB962C8B-B14F-4D97-AF65-F5344CB8AC3E}">
        <p14:creationId xmlns:p14="http://schemas.microsoft.com/office/powerpoint/2010/main" val="16908747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9450C4-348C-45B9-A268-363F5A9DF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69FADF-F540-4899-BD2F-121DC8538C7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ACF3B6B7-9142-416D-8099-83F6AE6F1A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365125"/>
            <a:ext cx="5839617" cy="5839617"/>
          </a:xfrm>
        </p:spPr>
      </p:pic>
      <p:pic>
        <p:nvPicPr>
          <p:cNvPr id="5" name="Zástupný obsah 5" descr="Obsah obrázku barevné, malování, malované, fotka&#10;&#10;Popis byl vytvořen automaticky">
            <a:extLst>
              <a:ext uri="{FF2B5EF4-FFF2-40B4-BE49-F238E27FC236}">
                <a16:creationId xmlns:a16="http://schemas.microsoft.com/office/drawing/2014/main" id="{64552CD0-B89A-420A-B634-E88D314A1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81" y="337345"/>
            <a:ext cx="5839618" cy="583961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F8AB430-16C6-46A9-B217-3BECA62CF776}"/>
              </a:ext>
            </a:extLst>
          </p:cNvPr>
          <p:cNvSpPr txBox="1"/>
          <p:nvPr/>
        </p:nvSpPr>
        <p:spPr>
          <a:xfrm>
            <a:off x="5926238" y="6377651"/>
            <a:ext cx="6470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Albers</a:t>
            </a:r>
            <a:r>
              <a:rPr lang="cs-CZ" dirty="0"/>
              <a:t>, </a:t>
            </a:r>
            <a:r>
              <a:rPr lang="cs-CZ" dirty="0" err="1"/>
              <a:t>Hommage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Square in </a:t>
            </a:r>
            <a:r>
              <a:rPr lang="cs-CZ" dirty="0" err="1"/>
              <a:t>Wide</a:t>
            </a:r>
            <a:r>
              <a:rPr lang="cs-CZ" dirty="0"/>
              <a:t> </a:t>
            </a:r>
            <a:r>
              <a:rPr lang="cs-CZ" dirty="0" err="1"/>
              <a:t>Light</a:t>
            </a:r>
            <a:r>
              <a:rPr lang="cs-CZ" dirty="0"/>
              <a:t> B 1953</a:t>
            </a:r>
          </a:p>
        </p:txBody>
      </p:sp>
    </p:spTree>
    <p:extLst>
      <p:ext uri="{BB962C8B-B14F-4D97-AF65-F5344CB8AC3E}">
        <p14:creationId xmlns:p14="http://schemas.microsoft.com/office/powerpoint/2010/main" val="36200469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9A0D48-A488-4D59-9E7B-B0C49ACBC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61E7B6-0A27-46BB-8D1A-7B92F6F6901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B84B780-6C0B-4C44-ADF5-D65100FBDB8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5" descr="Obsah obrázku barevné, malování, malované, fotka&#10;&#10;Popis byl vytvořen automaticky">
            <a:extLst>
              <a:ext uri="{FF2B5EF4-FFF2-40B4-BE49-F238E27FC236}">
                <a16:creationId xmlns:a16="http://schemas.microsoft.com/office/drawing/2014/main" id="{5B596333-610B-4E84-AFFB-4D5B800ED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81" y="337345"/>
            <a:ext cx="5839618" cy="5839618"/>
          </a:xfrm>
          <a:prstGeom prst="rect">
            <a:avLst/>
          </a:prstGeom>
        </p:spPr>
      </p:pic>
      <p:pic>
        <p:nvPicPr>
          <p:cNvPr id="6" name="Zástupný obsah 6">
            <a:extLst>
              <a:ext uri="{FF2B5EF4-FFF2-40B4-BE49-F238E27FC236}">
                <a16:creationId xmlns:a16="http://schemas.microsoft.com/office/drawing/2014/main" id="{14CBE5F7-B3B6-4A27-BE8F-2DEB56BCD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122" y="2403476"/>
            <a:ext cx="1787524" cy="178752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9186A71-2F36-4779-84D3-F8C7250F968B}"/>
              </a:ext>
            </a:extLst>
          </p:cNvPr>
          <p:cNvSpPr txBox="1"/>
          <p:nvPr/>
        </p:nvSpPr>
        <p:spPr>
          <a:xfrm>
            <a:off x="1038225" y="6315075"/>
            <a:ext cx="9696450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217 x 217 cm                                                                                                                    46 x 46cm </a:t>
            </a:r>
          </a:p>
        </p:txBody>
      </p:sp>
    </p:spTree>
    <p:extLst>
      <p:ext uri="{BB962C8B-B14F-4D97-AF65-F5344CB8AC3E}">
        <p14:creationId xmlns:p14="http://schemas.microsoft.com/office/powerpoint/2010/main" val="7694154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078C3E-B947-4501-830F-52E3B2380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obsah 5" descr="Obsah obrázku oblek&#10;&#10;Popis byl vytvořen automaticky">
            <a:extLst>
              <a:ext uri="{FF2B5EF4-FFF2-40B4-BE49-F238E27FC236}">
                <a16:creationId xmlns:a16="http://schemas.microsoft.com/office/drawing/2014/main" id="{0E1CE8AC-E9B5-459B-888D-B69FA947E5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9" y="365125"/>
            <a:ext cx="9369209" cy="581183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9C58894-2AB6-4FFF-9614-901DFC06FA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753600" y="1825625"/>
            <a:ext cx="19431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Itafa</a:t>
            </a:r>
            <a:r>
              <a:rPr lang="cs-CZ" sz="1800" dirty="0"/>
              <a:t> II 1964</a:t>
            </a:r>
          </a:p>
        </p:txBody>
      </p:sp>
    </p:spTree>
    <p:extLst>
      <p:ext uri="{BB962C8B-B14F-4D97-AF65-F5344CB8AC3E}">
        <p14:creationId xmlns:p14="http://schemas.microsoft.com/office/powerpoint/2010/main" val="30886208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08F385-74CB-4ACA-90D3-DBE3E85EE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9DE17435-059E-43BF-8ACF-DCC411F238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5" y="124428"/>
            <a:ext cx="7999721" cy="660914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96621DC-663C-4ECE-9A24-C99993D455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13448" y="1825625"/>
            <a:ext cx="214035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Rabat 1964</a:t>
            </a:r>
          </a:p>
        </p:txBody>
      </p:sp>
    </p:spTree>
    <p:extLst>
      <p:ext uri="{BB962C8B-B14F-4D97-AF65-F5344CB8AC3E}">
        <p14:creationId xmlns:p14="http://schemas.microsoft.com/office/powerpoint/2010/main" val="22151524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4DD348-1B95-48BD-9720-BC33212F0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kreslení&#10;&#10;Popis byl vytvořen automaticky">
            <a:extLst>
              <a:ext uri="{FF2B5EF4-FFF2-40B4-BE49-F238E27FC236}">
                <a16:creationId xmlns:a16="http://schemas.microsoft.com/office/drawing/2014/main" id="{DD646620-0BF4-4CFD-98D6-B0A4D3211D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79" y="365125"/>
            <a:ext cx="11858885" cy="452120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E45F389-6579-44E4-9E83-FD5FA9FEA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24875" y="1825624"/>
            <a:ext cx="2828925" cy="48609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Damascus</a:t>
            </a:r>
            <a:r>
              <a:rPr lang="cs-CZ" sz="1800" dirty="0"/>
              <a:t> </a:t>
            </a:r>
            <a:r>
              <a:rPr lang="cs-CZ" sz="1800" dirty="0" err="1"/>
              <a:t>gate</a:t>
            </a:r>
            <a:r>
              <a:rPr lang="cs-CZ" sz="1800" dirty="0"/>
              <a:t> 1969-70</a:t>
            </a:r>
          </a:p>
        </p:txBody>
      </p:sp>
    </p:spTree>
    <p:extLst>
      <p:ext uri="{BB962C8B-B14F-4D97-AF65-F5344CB8AC3E}">
        <p14:creationId xmlns:p14="http://schemas.microsoft.com/office/powerpoint/2010/main" val="2547229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EE0BF1-284F-4605-AE31-28ED1735D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0962" y="365125"/>
            <a:ext cx="6065134" cy="1325563"/>
          </a:xfrm>
        </p:spPr>
        <p:txBody>
          <a:bodyPr>
            <a:normAutofit/>
          </a:bodyPr>
          <a:lstStyle/>
          <a:p>
            <a:r>
              <a:rPr lang="cs-CZ" sz="3200" dirty="0"/>
              <a:t>Burgoyne </a:t>
            </a:r>
            <a:r>
              <a:rPr lang="cs-CZ" sz="3200" dirty="0" err="1"/>
              <a:t>Diller</a:t>
            </a:r>
            <a:r>
              <a:rPr lang="cs-CZ" sz="3200" dirty="0"/>
              <a:t>  1906-65</a:t>
            </a:r>
          </a:p>
        </p:txBody>
      </p:sp>
      <p:pic>
        <p:nvPicPr>
          <p:cNvPr id="6" name="Zástupný obsah 5" descr="Obsah obrázku budova, vlak, malé, vsedě&#10;&#10;Popis byl vytvořen automaticky">
            <a:extLst>
              <a:ext uri="{FF2B5EF4-FFF2-40B4-BE49-F238E27FC236}">
                <a16:creationId xmlns:a16="http://schemas.microsoft.com/office/drawing/2014/main" id="{FDC47090-233D-49D4-9754-7405CEFAD0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24" y="494537"/>
            <a:ext cx="5375951" cy="617826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EA19AB6-55F1-49D2-AAA3-221B68627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49518" y="1825625"/>
            <a:ext cx="2904281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Construction</a:t>
            </a:r>
            <a:r>
              <a:rPr lang="cs-CZ" sz="1800" dirty="0"/>
              <a:t> 1938</a:t>
            </a:r>
          </a:p>
        </p:txBody>
      </p:sp>
    </p:spTree>
    <p:extLst>
      <p:ext uri="{BB962C8B-B14F-4D97-AF65-F5344CB8AC3E}">
        <p14:creationId xmlns:p14="http://schemas.microsoft.com/office/powerpoint/2010/main" val="27856745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B619EA-0E90-4257-9470-B59A0D7AC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šipka&#10;&#10;Popis byl vytvořen automaticky">
            <a:extLst>
              <a:ext uri="{FF2B5EF4-FFF2-40B4-BE49-F238E27FC236}">
                <a16:creationId xmlns:a16="http://schemas.microsoft.com/office/drawing/2014/main" id="{925ABA88-719B-4206-BAD6-C6D2BF02035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4" y="238126"/>
            <a:ext cx="7807435" cy="568913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57A0373-04B5-4D95-A2D8-DB76D7C85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48928" y="1825625"/>
            <a:ext cx="240487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Copper</a:t>
            </a:r>
            <a:r>
              <a:rPr lang="cs-CZ" sz="1800" dirty="0"/>
              <a:t> </a:t>
            </a:r>
            <a:r>
              <a:rPr lang="cs-CZ" sz="1800" dirty="0" err="1"/>
              <a:t>Series</a:t>
            </a:r>
            <a:r>
              <a:rPr lang="cs-CZ" sz="1800" dirty="0"/>
              <a:t> 1970</a:t>
            </a:r>
          </a:p>
        </p:txBody>
      </p:sp>
    </p:spTree>
    <p:extLst>
      <p:ext uri="{BB962C8B-B14F-4D97-AF65-F5344CB8AC3E}">
        <p14:creationId xmlns:p14="http://schemas.microsoft.com/office/powerpoint/2010/main" val="3935533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512242-D823-4D6B-8105-7E3FE2178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kreslení, cihla&#10;&#10;Popis byl vytvořen automaticky">
            <a:extLst>
              <a:ext uri="{FF2B5EF4-FFF2-40B4-BE49-F238E27FC236}">
                <a16:creationId xmlns:a16="http://schemas.microsoft.com/office/drawing/2014/main" id="{B21DB51D-9751-42E1-A8F0-EEFB389F4A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818" y="51220"/>
            <a:ext cx="5025557" cy="661628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7BAD60F-E2CA-4D60-B23A-DBE0F649F7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01074" y="1825625"/>
            <a:ext cx="275272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Suchowolla</a:t>
            </a:r>
            <a:r>
              <a:rPr lang="cs-CZ" sz="1800" dirty="0"/>
              <a:t> III 1973 (</a:t>
            </a:r>
            <a:r>
              <a:rPr lang="cs-CZ" sz="1800" dirty="0" err="1"/>
              <a:t>from</a:t>
            </a:r>
            <a:r>
              <a:rPr lang="cs-CZ" sz="1800" dirty="0"/>
              <a:t> </a:t>
            </a:r>
            <a:r>
              <a:rPr lang="cs-CZ" sz="1800" dirty="0" err="1"/>
              <a:t>Polish</a:t>
            </a:r>
            <a:r>
              <a:rPr lang="cs-CZ" sz="1800" dirty="0"/>
              <a:t> </a:t>
            </a:r>
            <a:r>
              <a:rPr lang="cs-CZ" sz="1800" dirty="0" err="1"/>
              <a:t>village</a:t>
            </a:r>
            <a:r>
              <a:rPr lang="cs-CZ" sz="1800" dirty="0"/>
              <a:t> </a:t>
            </a:r>
            <a:r>
              <a:rPr lang="cs-CZ" sz="1800" dirty="0" err="1"/>
              <a:t>series</a:t>
            </a:r>
            <a:r>
              <a:rPr lang="cs-CZ" sz="1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078339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057D0F-9932-4FFC-9CEA-0B2F65260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interiér, budova, dřevěné, patro&#10;&#10;Popis byl vytvořen automaticky">
            <a:extLst>
              <a:ext uri="{FF2B5EF4-FFF2-40B4-BE49-F238E27FC236}">
                <a16:creationId xmlns:a16="http://schemas.microsoft.com/office/drawing/2014/main" id="{4F9FFACC-B4E3-4840-830E-26F47F570E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97" y="56323"/>
            <a:ext cx="5756961" cy="4325177"/>
          </a:xfrm>
        </p:spPr>
      </p:pic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1D53B82B-5AB1-4242-A296-BCDCB999BD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225" y="2689570"/>
            <a:ext cx="6046978" cy="4023989"/>
          </a:xfrm>
        </p:spPr>
      </p:pic>
    </p:spTree>
    <p:extLst>
      <p:ext uri="{BB962C8B-B14F-4D97-AF65-F5344CB8AC3E}">
        <p14:creationId xmlns:p14="http://schemas.microsoft.com/office/powerpoint/2010/main" val="31401862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453430-C618-4D44-9D2E-B825BFD07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9D0D998B-994B-4CEA-BCFA-2C0AB09D7E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27" y="225625"/>
            <a:ext cx="6902323" cy="690859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41CE10D-0AEE-4C44-A5F3-622F274992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51264" y="1825625"/>
            <a:ext cx="200253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Cantahar</a:t>
            </a:r>
            <a:r>
              <a:rPr lang="cs-CZ" sz="1800" dirty="0"/>
              <a:t> 1998</a:t>
            </a:r>
          </a:p>
        </p:txBody>
      </p:sp>
    </p:spTree>
    <p:extLst>
      <p:ext uri="{BB962C8B-B14F-4D97-AF65-F5344CB8AC3E}">
        <p14:creationId xmlns:p14="http://schemas.microsoft.com/office/powerpoint/2010/main" val="41504460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BEDC04-B78D-40B6-A0C9-5BF49520A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Jasper</a:t>
            </a:r>
            <a:r>
              <a:rPr lang="cs-CZ" dirty="0"/>
              <a:t> </a:t>
            </a:r>
            <a:r>
              <a:rPr lang="cs-CZ" dirty="0" err="1"/>
              <a:t>Johns</a:t>
            </a:r>
            <a:r>
              <a:rPr lang="cs-CZ" dirty="0"/>
              <a:t> </a:t>
            </a:r>
          </a:p>
        </p:txBody>
      </p:sp>
      <p:pic>
        <p:nvPicPr>
          <p:cNvPr id="6" name="Zástupný obsah 5" descr="Obsah obrázku interiér, staré, budova, fotka&#10;&#10;Popis byl vytvořen automaticky">
            <a:extLst>
              <a:ext uri="{FF2B5EF4-FFF2-40B4-BE49-F238E27FC236}">
                <a16:creationId xmlns:a16="http://schemas.microsoft.com/office/drawing/2014/main" id="{132E6A8A-B4C6-4935-82D8-ABA6B700D4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96" y="1587500"/>
            <a:ext cx="4503906" cy="545723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D91C14F-CFD2-4A13-8BF4-B040BB3C63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29250" y="1825625"/>
            <a:ext cx="592455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Jasper</a:t>
            </a:r>
            <a:r>
              <a:rPr lang="cs-CZ" sz="1800" dirty="0"/>
              <a:t> </a:t>
            </a:r>
            <a:r>
              <a:rPr lang="cs-CZ" sz="1800" dirty="0" err="1"/>
              <a:t>Johns</a:t>
            </a:r>
            <a:r>
              <a:rPr lang="cs-CZ" sz="1800" dirty="0"/>
              <a:t>,   </a:t>
            </a:r>
            <a:r>
              <a:rPr lang="cs-CZ" sz="1800" dirty="0" err="1"/>
              <a:t>Canvas</a:t>
            </a:r>
            <a:r>
              <a:rPr lang="cs-CZ" sz="1800" dirty="0"/>
              <a:t> 1956</a:t>
            </a:r>
          </a:p>
        </p:txBody>
      </p:sp>
      <p:pic>
        <p:nvPicPr>
          <p:cNvPr id="5" name="Obrázek 4" descr="Obsah obrázku budova, vsedě, velké, muž&#10;&#10;Popis byl vytvořen automaticky">
            <a:extLst>
              <a:ext uri="{FF2B5EF4-FFF2-40B4-BE49-F238E27FC236}">
                <a16:creationId xmlns:a16="http://schemas.microsoft.com/office/drawing/2014/main" id="{B8DD03BA-1FF1-4F3B-AB31-9A9825ED1B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408" y="365125"/>
            <a:ext cx="4243692" cy="297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306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F1653E-F113-455F-B851-CF487D5DC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Andy </a:t>
            </a:r>
            <a:r>
              <a:rPr lang="cs-CZ" dirty="0" err="1"/>
              <a:t>Warhol</a:t>
            </a:r>
            <a:endParaRPr lang="cs-CZ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F2679650-E0FD-490F-B5FD-1C812DBBE7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4" y="1690688"/>
            <a:ext cx="5855759" cy="4391819"/>
          </a:xfrm>
        </p:spPr>
      </p:pic>
      <p:pic>
        <p:nvPicPr>
          <p:cNvPr id="5" name="Zástupný obsah 6" descr="Obsah obrázku osoba, muž, stojící, stůl&#10;&#10;Popis byl vytvořen automaticky">
            <a:extLst>
              <a:ext uri="{FF2B5EF4-FFF2-40B4-BE49-F238E27FC236}">
                <a16:creationId xmlns:a16="http://schemas.microsoft.com/office/drawing/2014/main" id="{0A5B063E-AEFD-4FDE-B5D2-D6AEA25997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025" y="2469579"/>
            <a:ext cx="5181600" cy="4187380"/>
          </a:xfrm>
        </p:spPr>
      </p:pic>
    </p:spTree>
    <p:extLst>
      <p:ext uri="{BB962C8B-B14F-4D97-AF65-F5344CB8AC3E}">
        <p14:creationId xmlns:p14="http://schemas.microsoft.com/office/powerpoint/2010/main" val="25416194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A8069A-8DF1-42F6-86E9-878F71C3B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7012" y="365125"/>
            <a:ext cx="5006788" cy="495487"/>
          </a:xfrm>
        </p:spPr>
        <p:txBody>
          <a:bodyPr>
            <a:normAutofit fontScale="90000"/>
          </a:bodyPr>
          <a:lstStyle/>
          <a:p>
            <a:r>
              <a:rPr lang="cs-CZ" dirty="0"/>
              <a:t> </a:t>
            </a:r>
          </a:p>
        </p:txBody>
      </p:sp>
      <p:pic>
        <p:nvPicPr>
          <p:cNvPr id="6" name="Zástupný obsah 5" descr="Obsah obrázku text, ovoce&#10;&#10;Popis byl vytvořen automaticky">
            <a:extLst>
              <a:ext uri="{FF2B5EF4-FFF2-40B4-BE49-F238E27FC236}">
                <a16:creationId xmlns:a16="http://schemas.microsoft.com/office/drawing/2014/main" id="{0C0545FE-4724-4720-9D34-93760AE3F4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5251"/>
            <a:ext cx="7668054" cy="589920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FF7D8B4-F8CD-4447-ACD2-FD91C1AD01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1825625"/>
            <a:ext cx="20955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Crossword</a:t>
            </a:r>
            <a:r>
              <a:rPr lang="cs-CZ" sz="1800" dirty="0"/>
              <a:t> 1961</a:t>
            </a:r>
          </a:p>
        </p:txBody>
      </p:sp>
    </p:spTree>
    <p:extLst>
      <p:ext uri="{BB962C8B-B14F-4D97-AF65-F5344CB8AC3E}">
        <p14:creationId xmlns:p14="http://schemas.microsoft.com/office/powerpoint/2010/main" val="735278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F1B312-F512-4ED4-9B75-ED92D2F3E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ranžová, přenosný počítač, vsedě, počítač&#10;&#10;Popis byl vytvořen automaticky">
            <a:extLst>
              <a:ext uri="{FF2B5EF4-FFF2-40B4-BE49-F238E27FC236}">
                <a16:creationId xmlns:a16="http://schemas.microsoft.com/office/drawing/2014/main" id="{AEC936CC-BFA7-42C2-8538-FED576E4AA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7725"/>
            <a:ext cx="5649291" cy="4553329"/>
          </a:xfrm>
        </p:spPr>
      </p:pic>
      <p:pic>
        <p:nvPicPr>
          <p:cNvPr id="8" name="Zástupný obsah 7" descr="Obsah obrázku místnost, fotka, lednička, velké&#10;&#10;Popis byl vytvořen automaticky">
            <a:extLst>
              <a:ext uri="{FF2B5EF4-FFF2-40B4-BE49-F238E27FC236}">
                <a16:creationId xmlns:a16="http://schemas.microsoft.com/office/drawing/2014/main" id="{16491D78-F1A5-4223-B874-8F4DEA37A2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209" y="1961674"/>
            <a:ext cx="6354791" cy="4086130"/>
          </a:xfr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962B269-57FC-4074-B9F9-CECDA3DB1C3F}"/>
              </a:ext>
            </a:extLst>
          </p:cNvPr>
          <p:cNvSpPr txBox="1"/>
          <p:nvPr/>
        </p:nvSpPr>
        <p:spPr>
          <a:xfrm>
            <a:off x="542544" y="5157216"/>
            <a:ext cx="10515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 err="1"/>
              <a:t>Close</a:t>
            </a:r>
            <a:r>
              <a:rPr lang="cs-CZ" dirty="0"/>
              <a:t> </a:t>
            </a:r>
            <a:r>
              <a:rPr lang="cs-CZ" dirty="0" err="1"/>
              <a:t>Cover</a:t>
            </a:r>
            <a:r>
              <a:rPr lang="cs-CZ" dirty="0"/>
              <a:t> </a:t>
            </a:r>
            <a:r>
              <a:rPr lang="cs-CZ" dirty="0" err="1"/>
              <a:t>before</a:t>
            </a:r>
            <a:r>
              <a:rPr lang="cs-CZ" dirty="0"/>
              <a:t> </a:t>
            </a:r>
            <a:r>
              <a:rPr lang="cs-CZ" dirty="0" err="1"/>
              <a:t>Striking</a:t>
            </a:r>
            <a:r>
              <a:rPr lang="cs-CZ" dirty="0"/>
              <a:t> 1962                                   Orange Car </a:t>
            </a:r>
            <a:r>
              <a:rPr lang="cs-CZ" dirty="0" err="1"/>
              <a:t>Crash</a:t>
            </a:r>
            <a:r>
              <a:rPr lang="cs-CZ" dirty="0"/>
              <a:t> </a:t>
            </a:r>
            <a:r>
              <a:rPr lang="cs-CZ" dirty="0" err="1"/>
              <a:t>Fourteen</a:t>
            </a:r>
            <a:r>
              <a:rPr lang="cs-CZ" dirty="0"/>
              <a:t> Times 1963</a:t>
            </a:r>
          </a:p>
        </p:txBody>
      </p:sp>
    </p:spTree>
    <p:extLst>
      <p:ext uri="{BB962C8B-B14F-4D97-AF65-F5344CB8AC3E}">
        <p14:creationId xmlns:p14="http://schemas.microsoft.com/office/powerpoint/2010/main" val="42429006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84C2E9-9BD4-446A-851D-B9D7CA722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hledání, stojící&#10;&#10;Popis byl vytvořen automaticky">
            <a:extLst>
              <a:ext uri="{FF2B5EF4-FFF2-40B4-BE49-F238E27FC236}">
                <a16:creationId xmlns:a16="http://schemas.microsoft.com/office/drawing/2014/main" id="{DB76E9C2-E775-4583-BCD1-42312605FB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9" y="365125"/>
            <a:ext cx="6079331" cy="405288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6F196BC-6AF7-4525-9FCD-B6AD5DDEB65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</p:txBody>
      </p:sp>
      <p:pic>
        <p:nvPicPr>
          <p:cNvPr id="8" name="Obrázek 7" descr="Obsah obrázku dort, vsedě, čokoláda&#10;&#10;Popis byl vytvořen automaticky">
            <a:extLst>
              <a:ext uri="{FF2B5EF4-FFF2-40B4-BE49-F238E27FC236}">
                <a16:creationId xmlns:a16="http://schemas.microsoft.com/office/drawing/2014/main" id="{47B8243A-03D4-4C5D-A6B4-CA3C123F8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531" y="233363"/>
            <a:ext cx="3333391" cy="467540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9F78F66-6484-49B7-8076-B9BF59203339}"/>
              </a:ext>
            </a:extLst>
          </p:cNvPr>
          <p:cNvSpPr txBox="1"/>
          <p:nvPr/>
        </p:nvSpPr>
        <p:spPr>
          <a:xfrm>
            <a:off x="314325" y="5810250"/>
            <a:ext cx="10201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r>
              <a:rPr lang="cs-CZ" dirty="0"/>
              <a:t>Oxidation </a:t>
            </a:r>
            <a:r>
              <a:rPr lang="cs-CZ" dirty="0" err="1"/>
              <a:t>painting</a:t>
            </a:r>
            <a:r>
              <a:rPr lang="cs-CZ" dirty="0"/>
              <a:t> 1978                                                                                       Rorsach 1984</a:t>
            </a:r>
          </a:p>
          <a:p>
            <a:r>
              <a:rPr lang="cs-CZ" dirty="0"/>
              <a:t>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075972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B362C8-4D3A-448D-B66E-153B579F4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1904" y="365125"/>
            <a:ext cx="4501896" cy="1325563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8D2A940-CFF8-41D2-BBA8-835ACC78D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73312" y="1825625"/>
            <a:ext cx="2380488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Third</a:t>
            </a:r>
            <a:r>
              <a:rPr lang="cs-CZ" sz="1800" dirty="0"/>
              <a:t> </a:t>
            </a:r>
            <a:r>
              <a:rPr lang="cs-CZ" sz="1800" dirty="0" err="1"/>
              <a:t>theme</a:t>
            </a:r>
            <a:r>
              <a:rPr lang="cs-CZ" sz="1800" dirty="0"/>
              <a:t> 1946-48</a:t>
            </a:r>
          </a:p>
        </p:txBody>
      </p:sp>
      <p:pic>
        <p:nvPicPr>
          <p:cNvPr id="12" name="Zástupný obsah 11" descr="Obsah obrázku budova&#10;&#10;Popis byl vytvořen automaticky">
            <a:extLst>
              <a:ext uri="{FF2B5EF4-FFF2-40B4-BE49-F238E27FC236}">
                <a16:creationId xmlns:a16="http://schemas.microsoft.com/office/drawing/2014/main" id="{E110C5BC-2587-49FD-AD5A-1597ACEEE35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86" y="328209"/>
            <a:ext cx="6336542" cy="6328623"/>
          </a:xfrm>
        </p:spPr>
      </p:pic>
    </p:spTree>
    <p:extLst>
      <p:ext uri="{BB962C8B-B14F-4D97-AF65-F5344CB8AC3E}">
        <p14:creationId xmlns:p14="http://schemas.microsoft.com/office/powerpoint/2010/main" val="1977590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BA0622-E29F-48B2-8063-AB79A7442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113"/>
            <a:ext cx="10515600" cy="546924"/>
          </a:xfrm>
        </p:spPr>
        <p:txBody>
          <a:bodyPr>
            <a:normAutofit fontScale="90000"/>
          </a:bodyPr>
          <a:lstStyle/>
          <a:p>
            <a:r>
              <a:rPr lang="cs-CZ" dirty="0"/>
              <a:t>Irene </a:t>
            </a:r>
            <a:r>
              <a:rPr lang="cs-CZ" dirty="0" err="1"/>
              <a:t>Rice</a:t>
            </a:r>
            <a:r>
              <a:rPr lang="cs-CZ" dirty="0"/>
              <a:t> </a:t>
            </a:r>
            <a:r>
              <a:rPr lang="cs-CZ" dirty="0" err="1"/>
              <a:t>Pereira</a:t>
            </a:r>
            <a:r>
              <a:rPr lang="cs-CZ" dirty="0"/>
              <a:t>  1902-1971</a:t>
            </a:r>
          </a:p>
        </p:txBody>
      </p:sp>
      <p:pic>
        <p:nvPicPr>
          <p:cNvPr id="6" name="Zástupný obsah 5" descr="Obsah obrázku osoba, žena, stojící, vpředu&#10;&#10;Popis byl vytvořen automaticky">
            <a:extLst>
              <a:ext uri="{FF2B5EF4-FFF2-40B4-BE49-F238E27FC236}">
                <a16:creationId xmlns:a16="http://schemas.microsoft.com/office/drawing/2014/main" id="{C4781504-CA3B-4F82-84FA-29943F5066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70" y="911224"/>
            <a:ext cx="5255215" cy="5038471"/>
          </a:xfrm>
        </p:spPr>
      </p:pic>
      <p:pic>
        <p:nvPicPr>
          <p:cNvPr id="8" name="Zástupný obsah 7" descr="Obsah obrázku židle, interiér, stůl, vsedě&#10;&#10;Popis byl vytvořen automaticky">
            <a:extLst>
              <a:ext uri="{FF2B5EF4-FFF2-40B4-BE49-F238E27FC236}">
                <a16:creationId xmlns:a16="http://schemas.microsoft.com/office/drawing/2014/main" id="{C108A456-7059-4C2D-9C8F-A9D8ECF4FB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952" y="911224"/>
            <a:ext cx="5755678" cy="4604542"/>
          </a:xfr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63C9F425-954C-4498-84C8-3DD63275CE1A}"/>
              </a:ext>
            </a:extLst>
          </p:cNvPr>
          <p:cNvSpPr txBox="1"/>
          <p:nvPr/>
        </p:nvSpPr>
        <p:spPr>
          <a:xfrm>
            <a:off x="7510272" y="5949696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Machine</a:t>
            </a:r>
            <a:r>
              <a:rPr lang="cs-CZ" dirty="0"/>
              <a:t> </a:t>
            </a:r>
            <a:r>
              <a:rPr lang="cs-CZ" dirty="0" err="1"/>
              <a:t>composition</a:t>
            </a:r>
            <a:r>
              <a:rPr lang="cs-CZ" dirty="0"/>
              <a:t> 2, 1937</a:t>
            </a:r>
          </a:p>
        </p:txBody>
      </p:sp>
    </p:spTree>
    <p:extLst>
      <p:ext uri="{BB962C8B-B14F-4D97-AF65-F5344CB8AC3E}">
        <p14:creationId xmlns:p14="http://schemas.microsoft.com/office/powerpoint/2010/main" val="4051291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0539E3-F846-4391-AEBA-B03700688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25B2A710-A1D2-4652-8B19-0780F6E4F3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9" y="234955"/>
            <a:ext cx="7992631" cy="643406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BD0ED22-7E09-4D30-9D07-1CF2C74AD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5904" y="1825625"/>
            <a:ext cx="2977896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White</a:t>
            </a:r>
            <a:r>
              <a:rPr lang="cs-CZ" sz="1800" dirty="0"/>
              <a:t> </a:t>
            </a:r>
            <a:r>
              <a:rPr lang="cs-CZ" sz="1800" dirty="0" err="1"/>
              <a:t>rectangles</a:t>
            </a:r>
            <a:r>
              <a:rPr lang="cs-CZ" sz="1800" dirty="0"/>
              <a:t>, no. 3, 1939</a:t>
            </a:r>
          </a:p>
        </p:txBody>
      </p:sp>
    </p:spTree>
    <p:extLst>
      <p:ext uri="{BB962C8B-B14F-4D97-AF65-F5344CB8AC3E}">
        <p14:creationId xmlns:p14="http://schemas.microsoft.com/office/powerpoint/2010/main" val="3821240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D3C5B2-7A94-47E5-93CD-497B7DD7B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8241F40F-C254-494D-B6CD-57490292EE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41" y="0"/>
            <a:ext cx="8285111" cy="685799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EAF2F5B-4592-42AA-BB59-B041E6A7B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729216" y="1825625"/>
            <a:ext cx="226771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Abstraction</a:t>
            </a:r>
            <a:r>
              <a:rPr lang="cs-CZ" sz="1800" dirty="0"/>
              <a:t> 1940</a:t>
            </a:r>
          </a:p>
        </p:txBody>
      </p:sp>
    </p:spTree>
    <p:extLst>
      <p:ext uri="{BB962C8B-B14F-4D97-AF65-F5344CB8AC3E}">
        <p14:creationId xmlns:p14="http://schemas.microsoft.com/office/powerpoint/2010/main" val="31585772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</TotalTime>
  <Words>280</Words>
  <Application>Microsoft Office PowerPoint</Application>
  <PresentationFormat>Širokoúhlá obrazovka</PresentationFormat>
  <Paragraphs>430</Paragraphs>
  <Slides>58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62" baseType="lpstr">
      <vt:lpstr>Arial</vt:lpstr>
      <vt:lpstr>Calibri</vt:lpstr>
      <vt:lpstr>Calibri Light</vt:lpstr>
      <vt:lpstr>Motiv Office</vt:lpstr>
      <vt:lpstr>Post-painterly abstraction Hard edge painting</vt:lpstr>
      <vt:lpstr>Prezentace aplikace PowerPoint</vt:lpstr>
      <vt:lpstr>Prezentace aplikace PowerPoint</vt:lpstr>
      <vt:lpstr>Josef Albers</vt:lpstr>
      <vt:lpstr>Burgoyne Diller  1906-65</vt:lpstr>
      <vt:lpstr>Prezentace aplikace PowerPoint</vt:lpstr>
      <vt:lpstr>Irene Rice Pereira  1902-1971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Robert Rauschenberg </vt:lpstr>
      <vt:lpstr>Prezentace aplikace PowerPoint</vt:lpstr>
      <vt:lpstr>Prezentace aplikace PowerPoint</vt:lpstr>
      <vt:lpstr>Prezentace aplikace PowerPoint</vt:lpstr>
      <vt:lpstr>Ellsworth Kelly    1923-2015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Morris Louis  1912-62</vt:lpstr>
      <vt:lpstr>Jules Olitski  1922-2007</vt:lpstr>
      <vt:lpstr>Prezentace aplikace PowerPoint</vt:lpstr>
      <vt:lpstr> </vt:lpstr>
      <vt:lpstr>                                          Kenneth Noland 1924-2010</vt:lpstr>
      <vt:lpstr>Prezentace aplikace PowerPoint</vt:lpstr>
      <vt:lpstr>Al Held  1928-2005</vt:lpstr>
      <vt:lpstr>Prezentace aplikace PowerPoint</vt:lpstr>
      <vt:lpstr>Prezentace aplikace PowerPoint</vt:lpstr>
      <vt:lpstr>Prezentace aplikace PowerPoint</vt:lpstr>
      <vt:lpstr>Frank Stella  1936-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Jasper Johns </vt:lpstr>
      <vt:lpstr>Andy Warhol</vt:lpstr>
      <vt:lpstr> 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Ladislav Kesner</dc:creator>
  <cp:lastModifiedBy>Ladislav Kesner</cp:lastModifiedBy>
  <cp:revision>36</cp:revision>
  <dcterms:created xsi:type="dcterms:W3CDTF">2020-11-02T09:19:04Z</dcterms:created>
  <dcterms:modified xsi:type="dcterms:W3CDTF">2020-11-15T16:58:35Z</dcterms:modified>
</cp:coreProperties>
</file>