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7" r:id="rId6"/>
    <p:sldId id="259" r:id="rId7"/>
    <p:sldId id="266" r:id="rId8"/>
    <p:sldId id="260" r:id="rId9"/>
    <p:sldId id="263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15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59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19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8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28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59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86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78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79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97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64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8EECC-FA43-4486-8D8D-B015C34BE4B0}" type="datetimeFigureOut">
              <a:rPr lang="cs-CZ" smtClean="0"/>
              <a:t>30. 11. 2020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AE248-33C5-4F6F-8831-A7A27BE72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0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Estetický proseminář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kritika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3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kritiku na Mukařovského text Význam estetiky</a:t>
            </a:r>
          </a:p>
          <a:p>
            <a:r>
              <a:rPr lang="cs-CZ" dirty="0" err="1" smtClean="0"/>
              <a:t>Biblio.ú</a:t>
            </a:r>
            <a:r>
              <a:rPr lang="cs-CZ" dirty="0" smtClean="0"/>
              <a:t>., 1 věta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2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 úkol: anotace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Jen kapitola, ne kniha!</a:t>
            </a:r>
            <a:endParaRPr lang="cs-CZ" dirty="0" smtClean="0"/>
          </a:p>
          <a:p>
            <a:r>
              <a:rPr lang="cs-CZ" dirty="0" smtClean="0"/>
              <a:t>Není třeba představovat autora</a:t>
            </a:r>
          </a:p>
          <a:p>
            <a:r>
              <a:rPr lang="cs-CZ" dirty="0" smtClean="0"/>
              <a:t>Jen to, o čem článek je (nesrovnávat, nehodnotit, neinterpretovat)</a:t>
            </a:r>
          </a:p>
          <a:p>
            <a:r>
              <a:rPr lang="cs-CZ" dirty="0" smtClean="0"/>
              <a:t>Jazyk (hovorovost, nesmysluplnost)</a:t>
            </a:r>
          </a:p>
          <a:p>
            <a:r>
              <a:rPr lang="cs-CZ" dirty="0" smtClean="0"/>
              <a:t>Informativnost! (pozor na vágní nicneříkající povrch)</a:t>
            </a:r>
          </a:p>
        </p:txBody>
      </p:sp>
    </p:spTree>
    <p:extLst>
      <p:ext uri="{BB962C8B-B14F-4D97-AF65-F5344CB8AC3E}">
        <p14:creationId xmlns:p14="http://schemas.microsoft.com/office/powerpoint/2010/main" val="53995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(recenze) = posudek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Hodnocení na základě analýzy</a:t>
            </a:r>
          </a:p>
          <a:p>
            <a:r>
              <a:rPr lang="cs-CZ" dirty="0"/>
              <a:t>v</a:t>
            </a:r>
            <a:r>
              <a:rPr lang="cs-CZ" dirty="0" smtClean="0"/>
              <a:t>ěcnost – posuzování pouze věci samé X subjektivní hodnocení, ale vždy doložené a opodstatněné hodnoceným textem</a:t>
            </a:r>
          </a:p>
          <a:p>
            <a:r>
              <a:rPr lang="cs-CZ" dirty="0" smtClean="0"/>
              <a:t>Textová kritika (rekonstrukce porušených textů) → kritické vydání (dokumentace všech fází vznikání a vývoje textu, včetně např. historických souvislostí původu díla).</a:t>
            </a:r>
          </a:p>
          <a:p>
            <a:r>
              <a:rPr lang="cs-CZ" dirty="0" smtClean="0"/>
              <a:t>Kritika nejen negativní, ale i pozitivní!</a:t>
            </a:r>
          </a:p>
          <a:p>
            <a:r>
              <a:rPr lang="cs-CZ" dirty="0" smtClean="0"/>
              <a:t>Cílem kritiky není znehodnocovat daný text, ale zvyšovat jeho úroveň.</a:t>
            </a:r>
          </a:p>
        </p:txBody>
      </p:sp>
    </p:spTree>
    <p:extLst>
      <p:ext uri="{BB962C8B-B14F-4D97-AF65-F5344CB8AC3E}">
        <p14:creationId xmlns:p14="http://schemas.microsoft.com/office/powerpoint/2010/main" val="320943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kritiku?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Kritika (většinou rozsahem delší než recenze) vždy obsahuje i zprávu o hodnoceném díle (referát svého druhu).</a:t>
            </a:r>
          </a:p>
          <a:p>
            <a:r>
              <a:rPr lang="cs-CZ" dirty="0" smtClean="0"/>
              <a:t>Předpokládá se, že kritik je odborníkem na téma, které hodnotí.</a:t>
            </a:r>
          </a:p>
          <a:p>
            <a:r>
              <a:rPr lang="cs-CZ" dirty="0" smtClean="0"/>
              <a:t>Představeny přednosti i nedostatky textu.</a:t>
            </a:r>
          </a:p>
          <a:p>
            <a:r>
              <a:rPr lang="cs-CZ" dirty="0" smtClean="0"/>
              <a:t>Vědecká kritika vs. Publicistický text</a:t>
            </a:r>
          </a:p>
          <a:p>
            <a:pPr marL="0" indent="0">
              <a:buNone/>
            </a:pPr>
            <a:r>
              <a:rPr lang="cs-CZ" dirty="0" smtClean="0"/>
              <a:t>Struktura (např.): 1</a:t>
            </a:r>
            <a:r>
              <a:rPr lang="cs-CZ" dirty="0"/>
              <a:t>. představení autora a díla, uvedení do kontextu tvorby; 2. krátké seznámení s obsahem; 3. kritický rozbor; 4. hodnocení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Pozor na „</a:t>
            </a:r>
            <a:r>
              <a:rPr lang="cs-CZ" b="1" dirty="0" err="1" smtClean="0"/>
              <a:t>dojmologii</a:t>
            </a:r>
            <a:r>
              <a:rPr lang="cs-CZ" b="1" dirty="0" smtClean="0"/>
              <a:t>“, kritika reprezentuje názor kritika, který musí vyplývat z jasné a přesvědčivé argumentace!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109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Hloubka znalosti tématu i schopnost hodnocení způsobu zpracování</a:t>
            </a:r>
          </a:p>
          <a:p>
            <a:r>
              <a:rPr lang="cs-CZ" dirty="0" smtClean="0"/>
              <a:t>Odbornost (terminologie, rozvaha, představení problému, …)</a:t>
            </a:r>
          </a:p>
          <a:p>
            <a:r>
              <a:rPr lang="cs-CZ" dirty="0" smtClean="0"/>
              <a:t>Forma na hranici eseje</a:t>
            </a:r>
          </a:p>
          <a:p>
            <a:r>
              <a:rPr lang="cs-CZ" dirty="0" smtClean="0"/>
              <a:t>Prostor pro diskuzi a polemiku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0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Umělecká 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Posouzení, ale i představení (proto zpravidla nových) uměleckých děl</a:t>
            </a:r>
          </a:p>
          <a:p>
            <a:r>
              <a:rPr lang="cs-CZ" dirty="0" smtClean="0"/>
              <a:t>Často nejen hodnotí, ale také interpretuje UD a podřazuje jej pod žánry.</a:t>
            </a:r>
          </a:p>
          <a:p>
            <a:r>
              <a:rPr lang="cs-CZ" dirty="0" smtClean="0"/>
              <a:t>Literární kritika → polemika</a:t>
            </a:r>
          </a:p>
          <a:p>
            <a:r>
              <a:rPr lang="cs-CZ" dirty="0" smtClean="0"/>
              <a:t>Příklad české literární historie: </a:t>
            </a:r>
            <a:r>
              <a:rPr lang="cs-CZ" dirty="0" smtClean="0"/>
              <a:t>F. X. Šalda – Václav </a:t>
            </a:r>
            <a:r>
              <a:rPr lang="cs-CZ" dirty="0" smtClean="0"/>
              <a:t>Černý:</a:t>
            </a:r>
          </a:p>
          <a:p>
            <a:pPr marL="0" indent="0">
              <a:buNone/>
            </a:pPr>
            <a:r>
              <a:rPr lang="cs-CZ" dirty="0" smtClean="0"/>
              <a:t>1/vědní obor, nebo umělecký žánr?</a:t>
            </a:r>
          </a:p>
          <a:p>
            <a:pPr marL="0" indent="0">
              <a:buNone/>
            </a:pPr>
            <a:r>
              <a:rPr lang="cs-CZ" dirty="0" smtClean="0"/>
              <a:t>2/objektivní/subjektivní, emocionální/racionální</a:t>
            </a:r>
          </a:p>
          <a:p>
            <a:pPr marL="0" indent="0">
              <a:buNone/>
            </a:pPr>
            <a:r>
              <a:rPr lang="cs-CZ" dirty="0" smtClean="0"/>
              <a:t>3/kritika empirická (psychologie osobnosti a estetická zkušenost), kritika aplikovaná (filologický popis a výklad)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70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Estetika jako teorie umělecké kritiky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Estetický soud = soud o kvalitě díla</a:t>
            </a:r>
          </a:p>
          <a:p>
            <a:r>
              <a:rPr lang="cs-CZ" dirty="0" smtClean="0"/>
              <a:t>„Je x krásné?“</a:t>
            </a:r>
          </a:p>
          <a:p>
            <a:r>
              <a:rPr lang="cs-CZ" dirty="0" smtClean="0"/>
              <a:t>Kant = Kritika soudnosti</a:t>
            </a:r>
          </a:p>
          <a:p>
            <a:r>
              <a:rPr lang="cs-CZ" dirty="0" err="1" smtClean="0"/>
              <a:t>Hume</a:t>
            </a:r>
            <a:r>
              <a:rPr lang="cs-CZ" dirty="0" smtClean="0"/>
              <a:t> = O měřítku vkusu</a:t>
            </a:r>
          </a:p>
          <a:p>
            <a:r>
              <a:rPr lang="cs-CZ" dirty="0" err="1"/>
              <a:t>Beardsley</a:t>
            </a:r>
            <a:r>
              <a:rPr lang="cs-CZ" dirty="0"/>
              <a:t> = jednota, komplexnost, </a:t>
            </a:r>
            <a:r>
              <a:rPr lang="cs-CZ" dirty="0" smtClean="0"/>
              <a:t>intenzita</a:t>
            </a:r>
          </a:p>
          <a:p>
            <a:pPr marL="0" indent="0">
              <a:buNone/>
            </a:pPr>
            <a:r>
              <a:rPr lang="cs-CZ" dirty="0"/>
              <a:t>UD je hodnotné, vytváří-li hodnotnou zkušenost.</a:t>
            </a:r>
          </a:p>
          <a:p>
            <a:pPr marL="0" indent="0">
              <a:buNone/>
            </a:pPr>
            <a:r>
              <a:rPr lang="cs-CZ" dirty="0"/>
              <a:t>Objektivní vlastnosti díla jsou příčinou vlastností subjektivních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Kulka = umělecká a estetická </a:t>
            </a:r>
            <a:r>
              <a:rPr lang="cs-CZ" dirty="0" smtClean="0"/>
              <a:t>hodnota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97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Murakami</a:t>
            </a:r>
            <a:r>
              <a:rPr lang="cs-CZ" dirty="0" smtClean="0"/>
              <a:t> – Kafka na pobřeží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Dojít až za kraj světa</a:t>
            </a:r>
          </a:p>
          <a:p>
            <a:r>
              <a:rPr lang="pl-PL" dirty="0" smtClean="0"/>
              <a:t>Na jih od očekávání</a:t>
            </a:r>
          </a:p>
          <a:p>
            <a:r>
              <a:rPr lang="cs-CZ" dirty="0" smtClean="0"/>
              <a:t>Sny a představy v novém </a:t>
            </a:r>
            <a:r>
              <a:rPr lang="cs-CZ" dirty="0" err="1" smtClean="0"/>
              <a:t>Murakamiho</a:t>
            </a:r>
            <a:r>
              <a:rPr lang="cs-CZ" dirty="0" smtClean="0"/>
              <a:t> románu </a:t>
            </a:r>
          </a:p>
          <a:p>
            <a:r>
              <a:rPr lang="cs-CZ" dirty="0" err="1" smtClean="0"/>
              <a:t>Murakamiho</a:t>
            </a:r>
            <a:r>
              <a:rPr lang="cs-CZ" dirty="0" smtClean="0"/>
              <a:t> náctiletý vrah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8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353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Kritika - 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069" y="859809"/>
            <a:ext cx="11818961" cy="582759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Představení textu a jeho zařazení: „Práce vychází ve sborníku vydanému k poctě O. Hostinského a představuje úryvek z autorova zamýšleného díla Drobné spisy o estetice a umění. (…)“ </a:t>
            </a:r>
          </a:p>
          <a:p>
            <a:r>
              <a:rPr lang="cs-CZ" dirty="0" smtClean="0"/>
              <a:t>O autorovi a díle: „Otakar Hostinský byl významný český estetik a muzikolog, pokračovatel herbartovské tradice ovlivněné pozitivismem. V návaznosti na Josefa Durdíka lze v jeho práci sledovat formalistické teze, které jsou však přijímány s ohledem na pojetí estetiky jako empirické a neapriorní disciplíny. (…)“</a:t>
            </a:r>
          </a:p>
          <a:p>
            <a:r>
              <a:rPr lang="cs-CZ" dirty="0" smtClean="0"/>
              <a:t>Analýza: „Text </a:t>
            </a:r>
            <a:r>
              <a:rPr lang="cs-CZ" dirty="0"/>
              <a:t>reprezentuje krajní stanovisko estetického empirismu, </a:t>
            </a:r>
            <a:r>
              <a:rPr lang="cs-CZ" dirty="0" smtClean="0"/>
              <a:t>přestože se </a:t>
            </a:r>
            <a:r>
              <a:rPr lang="cs-CZ" dirty="0"/>
              <a:t>pokouší na těchto základech definovat estetiku jako vědu v systému věd jak empirických, tak spekulativních. </a:t>
            </a:r>
            <a:r>
              <a:rPr lang="cs-CZ" dirty="0" smtClean="0"/>
              <a:t>Autor se </a:t>
            </a:r>
            <a:r>
              <a:rPr lang="cs-CZ" dirty="0"/>
              <a:t>navíc nevyrovnává s možnými protiargumenty neempiricky pojaté </a:t>
            </a:r>
            <a:r>
              <a:rPr lang="cs-CZ" dirty="0" smtClean="0"/>
              <a:t>estetiky a svá </a:t>
            </a:r>
            <a:r>
              <a:rPr lang="cs-CZ" dirty="0"/>
              <a:t>tvrzení naopak nepodkládá empirickými daty. </a:t>
            </a:r>
            <a:r>
              <a:rPr lang="cs-CZ" dirty="0" smtClean="0"/>
              <a:t>(…)“</a:t>
            </a:r>
          </a:p>
          <a:p>
            <a:r>
              <a:rPr lang="cs-CZ" dirty="0" smtClean="0"/>
              <a:t>Hodnocení: „Hostinského text je významným příspěvkem české formalistické estetiky. Jeho přínos spočívá nejen v historickém významu z pohledu vývoje české estetiky, ale rovněž ve snaze obhájit estetiku jako součást zkoumání hodnot lidského světa. (…)“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580</Words>
  <Application>Microsoft Office PowerPoint</Application>
  <PresentationFormat>Širokoúhlá obrazovka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Estetický proseminář</vt:lpstr>
      <vt:lpstr>Domácí  úkol: anotace</vt:lpstr>
      <vt:lpstr>Kritika (recenze) = posudek</vt:lpstr>
      <vt:lpstr>Jak psát kritiku?</vt:lpstr>
      <vt:lpstr>Odborná kritika</vt:lpstr>
      <vt:lpstr>Umělecká kritika</vt:lpstr>
      <vt:lpstr>Estetika jako teorie umělecké kritiky</vt:lpstr>
      <vt:lpstr>Murakami – Kafka na pobřeží</vt:lpstr>
      <vt:lpstr>Kritika - osnova</vt:lpstr>
      <vt:lpstr>Domácí úkol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Estetický proseminář</dc:title>
  <dc:creator>Hana Řehulková</dc:creator>
  <cp:lastModifiedBy>Hana Řehulková</cp:lastModifiedBy>
  <cp:revision>17</cp:revision>
  <dcterms:created xsi:type="dcterms:W3CDTF">2017-11-11T18:48:05Z</dcterms:created>
  <dcterms:modified xsi:type="dcterms:W3CDTF">2020-11-30T21:05:59Z</dcterms:modified>
</cp:coreProperties>
</file>