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>
      <p:cViewPr varScale="1">
        <p:scale>
          <a:sx n="107" d="100"/>
          <a:sy n="107" d="100"/>
        </p:scale>
        <p:origin x="176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7F9B-5BD1-4FDE-B6A5-850CB5643894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EB16-EEC7-4909-A5D1-8F8D05EE6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4920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7F9B-5BD1-4FDE-B6A5-850CB5643894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EB16-EEC7-4909-A5D1-8F8D05EE6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7F9B-5BD1-4FDE-B6A5-850CB5643894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EB16-EEC7-4909-A5D1-8F8D05EE6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89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7F9B-5BD1-4FDE-B6A5-850CB5643894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EB16-EEC7-4909-A5D1-8F8D05EE6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097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7F9B-5BD1-4FDE-B6A5-850CB5643894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EB16-EEC7-4909-A5D1-8F8D05EE6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137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7F9B-5BD1-4FDE-B6A5-850CB5643894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EB16-EEC7-4909-A5D1-8F8D05EE6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52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7F9B-5BD1-4FDE-B6A5-850CB5643894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EB16-EEC7-4909-A5D1-8F8D05EE6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944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7F9B-5BD1-4FDE-B6A5-850CB5643894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EB16-EEC7-4909-A5D1-8F8D05EE6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363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7F9B-5BD1-4FDE-B6A5-850CB5643894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EB16-EEC7-4909-A5D1-8F8D05EE6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19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7F9B-5BD1-4FDE-B6A5-850CB5643894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EB16-EEC7-4909-A5D1-8F8D05EE6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271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7F9B-5BD1-4FDE-B6A5-850CB5643894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EB16-EEC7-4909-A5D1-8F8D05EE6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69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07F9B-5BD1-4FDE-B6A5-850CB5643894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AEB16-EEC7-4909-A5D1-8F8D05EE6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69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7504" y="2132856"/>
            <a:ext cx="8350696" cy="1467594"/>
          </a:xfrm>
        </p:spPr>
        <p:txBody>
          <a:bodyPr>
            <a:normAutofit/>
          </a:bodyPr>
          <a:lstStyle/>
          <a:p>
            <a:r>
              <a:rPr lang="cs-CZ" dirty="0">
                <a:latin typeface="Garamond" panose="02020404030301010803" pitchFamily="18" charset="0"/>
              </a:rPr>
              <a:t>FF: </a:t>
            </a:r>
            <a:r>
              <a:rPr lang="cs-CZ" b="1" dirty="0">
                <a:latin typeface="Garamond" panose="02020404030301010803" pitchFamily="18" charset="0"/>
              </a:rPr>
              <a:t>ESB151</a:t>
            </a:r>
            <a:r>
              <a:rPr lang="cs-CZ" dirty="0">
                <a:latin typeface="Garamond" panose="02020404030301010803" pitchFamily="18" charset="0"/>
              </a:rPr>
              <a:t> Od bajky ke </a:t>
            </a:r>
            <a:r>
              <a:rPr lang="cs-CZ" dirty="0" err="1">
                <a:latin typeface="Garamond" panose="02020404030301010803" pitchFamily="18" charset="0"/>
              </a:rPr>
              <a:t>kacho-ga</a:t>
            </a:r>
            <a:r>
              <a:rPr lang="cs-CZ" dirty="0">
                <a:latin typeface="Garamond" panose="02020404030301010803" pitchFamily="18" charset="0"/>
              </a:rPr>
              <a:t>: umělecké reprezentace zvířat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Lenka </a:t>
            </a:r>
            <a:r>
              <a:rPr lang="cs-CZ" dirty="0" err="1">
                <a:solidFill>
                  <a:schemeClr val="tx1"/>
                </a:solidFill>
                <a:latin typeface="Garamond" panose="02020404030301010803" pitchFamily="18" charset="0"/>
              </a:rPr>
              <a:t>Lee</a:t>
            </a:r>
            <a:endParaRPr lang="cs-CZ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Seminář estetiky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3664261"/>
            <a:ext cx="1761677" cy="272809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02021"/>
            <a:ext cx="3096344" cy="176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07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>
                <a:latin typeface="Garamond" panose="02020404030301010803" pitchFamily="18" charset="0"/>
              </a:rPr>
              <a:t>Náplň kurzu (orientační přehled):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514350" indent="-514350">
              <a:buAutoNum type="arabicPeriod"/>
            </a:pPr>
            <a:r>
              <a:rPr lang="cs-CZ" b="1" dirty="0">
                <a:latin typeface="Garamond" panose="02020404030301010803" pitchFamily="18" charset="0"/>
              </a:rPr>
              <a:t>Bajka: alegorie od Ezopa po Sekoru 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	definice alegorie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	zvířecí alegorie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	bajka od antiky po Krylova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	hmyzí říše v literatuře 19. století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	Karafiátovi Broučci vs. Sekorův Ferda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	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2010209"/>
            <a:ext cx="1714500" cy="24384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797152"/>
            <a:ext cx="1200610" cy="178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71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889796"/>
            <a:ext cx="8229600" cy="43691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Garamond" panose="02020404030301010803" pitchFamily="18" charset="0"/>
              </a:rPr>
              <a:t>2. Renesanční procitnutí aneb Dürerův Zajíc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>
                <a:latin typeface="Garamond" panose="02020404030301010803" pitchFamily="18" charset="0"/>
              </a:rPr>
              <a:t>Proměna zvířete ve výtvarném umění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	od Altamiry po </a:t>
            </a:r>
            <a:r>
              <a:rPr lang="cs-CZ" dirty="0" err="1">
                <a:latin typeface="Garamond" panose="02020404030301010803" pitchFamily="18" charset="0"/>
              </a:rPr>
              <a:t>Dürera</a:t>
            </a:r>
            <a:endParaRPr lang="cs-CZ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	Albrecht </a:t>
            </a:r>
            <a:r>
              <a:rPr lang="cs-CZ" dirty="0" err="1">
                <a:latin typeface="Garamond" panose="02020404030301010803" pitchFamily="18" charset="0"/>
              </a:rPr>
              <a:t>Dürer</a:t>
            </a:r>
            <a:endParaRPr lang="cs-CZ" dirty="0">
              <a:latin typeface="Garamond" panose="02020404030301010803" pitchFamily="18" charset="0"/>
            </a:endParaRPr>
          </a:p>
          <a:p>
            <a:r>
              <a:rPr lang="cs-CZ" dirty="0">
                <a:latin typeface="Garamond" panose="02020404030301010803" pitchFamily="18" charset="0"/>
              </a:rPr>
              <a:t>Dürerův zajíc po Dürerovi</a:t>
            </a:r>
          </a:p>
          <a:p>
            <a:pPr marL="0" indent="0">
              <a:buNone/>
            </a:pPr>
            <a:endParaRPr lang="cs-CZ" dirty="0">
              <a:latin typeface="Garamond" panose="02020404030301010803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522" y="3212976"/>
            <a:ext cx="3006278" cy="33389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57661"/>
            <a:ext cx="2423170" cy="12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18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Garamond" panose="02020404030301010803" pitchFamily="18" charset="0"/>
              </a:rPr>
              <a:t>3. </a:t>
            </a:r>
            <a:r>
              <a:rPr lang="cs-CZ" b="1" dirty="0" err="1">
                <a:latin typeface="Garamond" panose="02020404030301010803" pitchFamily="18" charset="0"/>
              </a:rPr>
              <a:t>Kacho-ga</a:t>
            </a:r>
            <a:r>
              <a:rPr lang="cs-CZ" b="1" dirty="0">
                <a:latin typeface="Garamond" panose="02020404030301010803" pitchFamily="18" charset="0"/>
              </a:rPr>
              <a:t>: subtilní příroda japonskými štětci tažená </a:t>
            </a:r>
            <a:br>
              <a:rPr lang="cs-CZ" b="1" dirty="0">
                <a:latin typeface="Garamond" panose="02020404030301010803" pitchFamily="18" charset="0"/>
              </a:rPr>
            </a:br>
            <a:endParaRPr lang="cs-CZ" b="1" dirty="0">
              <a:latin typeface="Garamond" panose="02020404030301010803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 err="1">
                <a:latin typeface="Garamond" panose="02020404030301010803" pitchFamily="18" charset="0"/>
              </a:rPr>
              <a:t>Kacho-ga</a:t>
            </a:r>
            <a:endParaRPr lang="cs-CZ" dirty="0">
              <a:latin typeface="Garamond" panose="02020404030301010803" pitchFamily="18" charset="0"/>
            </a:endParaRPr>
          </a:p>
          <a:p>
            <a:r>
              <a:rPr lang="cs-CZ" altLang="cs-CZ" dirty="0" err="1">
                <a:latin typeface="Garamond" panose="02020404030301010803" pitchFamily="18" charset="0"/>
              </a:rPr>
              <a:t>Ukijo</a:t>
            </a:r>
            <a:r>
              <a:rPr lang="cs-CZ" altLang="cs-CZ" dirty="0">
                <a:latin typeface="Garamond" panose="02020404030301010803" pitchFamily="18" charset="0"/>
              </a:rPr>
              <a:t>-e</a:t>
            </a:r>
          </a:p>
          <a:p>
            <a:r>
              <a:rPr lang="cs-CZ" altLang="cs-CZ" dirty="0" err="1">
                <a:latin typeface="Garamond" panose="02020404030301010803" pitchFamily="18" charset="0"/>
              </a:rPr>
              <a:t>Utamaro</a:t>
            </a:r>
            <a:r>
              <a:rPr lang="cs-CZ" altLang="cs-CZ" dirty="0">
                <a:latin typeface="Garamond" panose="02020404030301010803" pitchFamily="18" charset="0"/>
              </a:rPr>
              <a:t>, </a:t>
            </a:r>
            <a:r>
              <a:rPr lang="cs-CZ" altLang="cs-CZ" dirty="0" err="1">
                <a:latin typeface="Garamond" panose="02020404030301010803" pitchFamily="18" charset="0"/>
              </a:rPr>
              <a:t>Hokusai</a:t>
            </a:r>
            <a:r>
              <a:rPr lang="cs-CZ" altLang="cs-CZ" dirty="0">
                <a:latin typeface="Garamond" panose="02020404030301010803" pitchFamily="18" charset="0"/>
              </a:rPr>
              <a:t>, </a:t>
            </a:r>
            <a:r>
              <a:rPr lang="cs-CZ" altLang="cs-CZ" dirty="0" err="1">
                <a:latin typeface="Garamond" panose="02020404030301010803" pitchFamily="18" charset="0"/>
              </a:rPr>
              <a:t>Hiroshige</a:t>
            </a:r>
            <a:endParaRPr lang="cs-CZ" altLang="cs-CZ" dirty="0">
              <a:latin typeface="Garamond" panose="02020404030301010803" pitchFamily="18" charset="0"/>
            </a:endParaRPr>
          </a:p>
          <a:p>
            <a:r>
              <a:rPr lang="cs-CZ" dirty="0">
                <a:latin typeface="Garamond" panose="02020404030301010803" pitchFamily="18" charset="0"/>
              </a:rPr>
              <a:t>Japanismus v Evropě</a:t>
            </a:r>
          </a:p>
          <a:p>
            <a:endParaRPr lang="cs-CZ" dirty="0">
              <a:latin typeface="Garamond" panose="02020404030301010803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021" y="2203401"/>
            <a:ext cx="2749779" cy="39227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677990"/>
            <a:ext cx="25812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98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186" y="45720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b="1" dirty="0">
                <a:latin typeface="Garamond" panose="02020404030301010803" pitchFamily="18" charset="0"/>
              </a:rPr>
              <a:t>4. Romantici na výletě: adorace přírody v období romantismu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	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	Teoretické texty:</a:t>
            </a:r>
          </a:p>
          <a:p>
            <a:pPr marL="457200" lvl="1" indent="0">
              <a:buNone/>
            </a:pPr>
            <a:r>
              <a:rPr lang="cs-CZ" dirty="0">
                <a:latin typeface="Garamond" panose="02020404030301010803" pitchFamily="18" charset="0"/>
              </a:rPr>
              <a:t>J. W. Goethe – Fragment o přírodě (1780)</a:t>
            </a:r>
          </a:p>
          <a:p>
            <a:pPr marL="457200" lvl="1" indent="0">
              <a:buNone/>
            </a:pPr>
            <a:r>
              <a:rPr lang="cs-CZ" dirty="0">
                <a:latin typeface="Garamond" panose="02020404030301010803" pitchFamily="18" charset="0"/>
              </a:rPr>
              <a:t>F. Schiller – Listy o kráse (1793)</a:t>
            </a:r>
          </a:p>
          <a:p>
            <a:pPr marL="457200" lvl="1" indent="0">
              <a:buNone/>
            </a:pPr>
            <a:r>
              <a:rPr lang="cs-CZ" dirty="0">
                <a:latin typeface="Garamond" panose="02020404030301010803" pitchFamily="18" charset="0"/>
              </a:rPr>
              <a:t>J. G. Herder: </a:t>
            </a:r>
            <a:r>
              <a:rPr lang="cs-CZ" dirty="0" err="1">
                <a:latin typeface="Garamond" panose="02020404030301010803" pitchFamily="18" charset="0"/>
              </a:rPr>
              <a:t>Kalligona</a:t>
            </a:r>
            <a:r>
              <a:rPr lang="cs-CZ" dirty="0">
                <a:latin typeface="Garamond" panose="02020404030301010803" pitchFamily="18" charset="0"/>
              </a:rPr>
              <a:t> (1800)</a:t>
            </a:r>
          </a:p>
          <a:p>
            <a:pPr lvl="1"/>
            <a:endParaRPr lang="cs-CZ" dirty="0"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r>
              <a:rPr lang="cs-CZ" dirty="0">
                <a:latin typeface="Garamond" panose="02020404030301010803" pitchFamily="18" charset="0"/>
              </a:rPr>
              <a:t>	Ukázka:</a:t>
            </a:r>
          </a:p>
          <a:p>
            <a:pPr marL="457200" lvl="1" indent="0">
              <a:buNone/>
            </a:pPr>
            <a:r>
              <a:rPr lang="cs-CZ" dirty="0">
                <a:latin typeface="Garamond" panose="02020404030301010803" pitchFamily="18" charset="0"/>
              </a:rPr>
              <a:t>S. T. </a:t>
            </a:r>
            <a:r>
              <a:rPr lang="cs-CZ" dirty="0" err="1">
                <a:latin typeface="Garamond" panose="02020404030301010803" pitchFamily="18" charset="0"/>
              </a:rPr>
              <a:t>Coleridge</a:t>
            </a:r>
            <a:r>
              <a:rPr lang="cs-CZ" dirty="0">
                <a:latin typeface="Garamond" panose="02020404030301010803" pitchFamily="18" charset="0"/>
              </a:rPr>
              <a:t>: Píseň o starém námořníku</a:t>
            </a:r>
          </a:p>
          <a:p>
            <a:pPr marL="457200" lvl="1" indent="0">
              <a:buNone/>
            </a:pPr>
            <a:endParaRPr lang="cs-CZ" dirty="0">
              <a:latin typeface="Garamond" panose="02020404030301010803" pitchFamily="18" charset="0"/>
            </a:endParaRPr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4005064"/>
            <a:ext cx="1867998" cy="249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05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32656"/>
            <a:ext cx="8219256" cy="5793507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	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	</a:t>
            </a:r>
            <a:r>
              <a:rPr lang="cs-CZ" b="1" dirty="0">
                <a:latin typeface="Garamond" panose="02020404030301010803" pitchFamily="18" charset="0"/>
              </a:rPr>
              <a:t>5. Svět zvířat v hudbě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 </a:t>
            </a:r>
          </a:p>
          <a:p>
            <a:pPr lvl="1"/>
            <a:r>
              <a:rPr lang="cs-CZ" dirty="0">
                <a:latin typeface="Garamond" panose="02020404030301010803" pitchFamily="18" charset="0"/>
              </a:rPr>
              <a:t>Schubertův Pstruh</a:t>
            </a:r>
          </a:p>
          <a:p>
            <a:pPr lvl="1"/>
            <a:r>
              <a:rPr lang="cs-CZ" dirty="0">
                <a:latin typeface="Garamond" panose="02020404030301010803" pitchFamily="18" charset="0"/>
              </a:rPr>
              <a:t>Labutí píseň</a:t>
            </a:r>
          </a:p>
          <a:p>
            <a:pPr lvl="1"/>
            <a:r>
              <a:rPr lang="cs-CZ" dirty="0">
                <a:latin typeface="Garamond" panose="02020404030301010803" pitchFamily="18" charset="0"/>
              </a:rPr>
              <a:t>(nejen) lidové písně</a:t>
            </a:r>
          </a:p>
          <a:p>
            <a:pPr lvl="1"/>
            <a:r>
              <a:rPr lang="cs-CZ" dirty="0">
                <a:latin typeface="Garamond" panose="02020404030301010803" pitchFamily="18" charset="0"/>
              </a:rPr>
              <a:t>Krása opeřenců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383088"/>
            <a:ext cx="2619375" cy="17430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253374"/>
            <a:ext cx="4295800" cy="24163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392" y="1412776"/>
            <a:ext cx="3079452" cy="199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44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</a:bodyPr>
          <a:lstStyle/>
          <a:p>
            <a:r>
              <a:rPr lang="cs-CZ" b="1" dirty="0">
                <a:latin typeface="Garamond" panose="02020404030301010803" pitchFamily="18" charset="0"/>
              </a:rPr>
              <a:t>6. Medvědí román: zvířecí motivy v postmoderní literatuře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555476"/>
            <a:ext cx="8229600" cy="4525963"/>
          </a:xfrm>
        </p:spPr>
        <p:txBody>
          <a:bodyPr/>
          <a:lstStyle/>
          <a:p>
            <a:endParaRPr lang="cs-CZ" dirty="0"/>
          </a:p>
          <a:p>
            <a:r>
              <a:rPr lang="cs-CZ" dirty="0">
                <a:latin typeface="Garamond" panose="02020404030301010803" pitchFamily="18" charset="0"/>
              </a:rPr>
              <a:t>Tvorba Jiřího Kratochvila</a:t>
            </a:r>
          </a:p>
          <a:p>
            <a:r>
              <a:rPr lang="cs-CZ" dirty="0">
                <a:latin typeface="Garamond" panose="02020404030301010803" pitchFamily="18" charset="0"/>
              </a:rPr>
              <a:t>Rozbor </a:t>
            </a:r>
            <a:r>
              <a:rPr lang="cs-CZ" i="1" dirty="0">
                <a:latin typeface="Garamond" panose="02020404030301010803" pitchFamily="18" charset="0"/>
              </a:rPr>
              <a:t>Nesmrtelného příběhu </a:t>
            </a:r>
            <a:r>
              <a:rPr lang="cs-CZ" dirty="0">
                <a:latin typeface="Garamond" panose="02020404030301010803" pitchFamily="18" charset="0"/>
              </a:rPr>
              <a:t>(na základě vlastní četby)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764" y="3818458"/>
            <a:ext cx="2473358" cy="24733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149080"/>
            <a:ext cx="2781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78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Garamond" panose="02020404030301010803" pitchFamily="18" charset="0"/>
              </a:rPr>
              <a:t>7. </a:t>
            </a:r>
            <a:r>
              <a:rPr lang="cs-CZ" b="1" dirty="0" err="1">
                <a:latin typeface="Garamond" panose="02020404030301010803" pitchFamily="18" charset="0"/>
              </a:rPr>
              <a:t>Wolverine</a:t>
            </a:r>
            <a:r>
              <a:rPr lang="cs-CZ" b="1" dirty="0">
                <a:latin typeface="Garamond" panose="02020404030301010803" pitchFamily="18" charset="0"/>
              </a:rPr>
              <a:t> a ti druzí: </a:t>
            </a:r>
            <a:r>
              <a:rPr lang="cs-CZ" b="1" dirty="0" err="1">
                <a:latin typeface="Garamond" panose="02020404030301010803" pitchFamily="18" charset="0"/>
              </a:rPr>
              <a:t>popkulturní</a:t>
            </a:r>
            <a:r>
              <a:rPr lang="cs-CZ" b="1" dirty="0">
                <a:latin typeface="Garamond" panose="02020404030301010803" pitchFamily="18" charset="0"/>
              </a:rPr>
              <a:t> reflexe mezních světů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>
              <a:latin typeface="Garamond" panose="02020404030301010803" pitchFamily="18" charset="0"/>
            </a:endParaRPr>
          </a:p>
          <a:p>
            <a:r>
              <a:rPr lang="cs-CZ" dirty="0">
                <a:latin typeface="Garamond" panose="02020404030301010803" pitchFamily="18" charset="0"/>
              </a:rPr>
              <a:t>Vlkodlaci – (pop)kulturní fenomén</a:t>
            </a:r>
          </a:p>
          <a:p>
            <a:r>
              <a:rPr lang="cs-CZ" dirty="0">
                <a:latin typeface="Garamond" panose="02020404030301010803" pitchFamily="18" charset="0"/>
              </a:rPr>
              <a:t>Mezi dvěma světy – problematika menšin</a:t>
            </a:r>
          </a:p>
          <a:p>
            <a:r>
              <a:rPr lang="cs-CZ" dirty="0">
                <a:latin typeface="Garamond" panose="02020404030301010803" pitchFamily="18" charset="0"/>
              </a:rPr>
              <a:t>„</a:t>
            </a:r>
            <a:r>
              <a:rPr lang="cs-CZ" dirty="0" err="1">
                <a:latin typeface="Garamond" panose="02020404030301010803" pitchFamily="18" charset="0"/>
              </a:rPr>
              <a:t>Shifters</a:t>
            </a:r>
            <a:r>
              <a:rPr lang="cs-CZ" dirty="0">
                <a:latin typeface="Garamond" panose="02020404030301010803" pitchFamily="18" charset="0"/>
              </a:rPr>
              <a:t>“ – reprezentanti jinakosti</a:t>
            </a:r>
          </a:p>
          <a:p>
            <a:r>
              <a:rPr lang="cs-CZ" dirty="0">
                <a:latin typeface="Garamond" panose="02020404030301010803" pitchFamily="18" charset="0"/>
              </a:rPr>
              <a:t>Recepce ve filmu a literatuře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581128"/>
            <a:ext cx="3419872" cy="19236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705844"/>
            <a:ext cx="2976437" cy="167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845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</Words>
  <Application>Microsoft Macintosh PowerPoint</Application>
  <PresentationFormat>Předvádění na obrazovce (4:3)</PresentationFormat>
  <Paragraphs>51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Garamond</vt:lpstr>
      <vt:lpstr>Motiv systému Office</vt:lpstr>
      <vt:lpstr>FF: ESB151 Od bajky ke kacho-ga: umělecké reprezentace zvířat</vt:lpstr>
      <vt:lpstr>Prezentace aplikace PowerPoint</vt:lpstr>
      <vt:lpstr>2. Renesanční procitnutí aneb Dürerův Zajíc </vt:lpstr>
      <vt:lpstr>3. Kacho-ga: subtilní příroda japonskými štětci tažená  </vt:lpstr>
      <vt:lpstr> 4. Romantici na výletě: adorace přírody v období romantismu  </vt:lpstr>
      <vt:lpstr>Prezentace aplikace PowerPoint</vt:lpstr>
      <vt:lpstr>6. Medvědí román: zvířecí motivy v postmoderní literatuře  </vt:lpstr>
      <vt:lpstr>7. Wolverine a ti druzí: popkulturní reflexe mezních světů </vt:lpstr>
    </vt:vector>
  </TitlesOfParts>
  <Company>UVT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FF: ESB151 Od bajky ke kacho-ga: umělecké reprezentace zvířat</dc:title>
  <dc:creator>Lenka Svobodová</dc:creator>
  <cp:lastModifiedBy>Lenka Lee</cp:lastModifiedBy>
  <cp:revision>11</cp:revision>
  <dcterms:created xsi:type="dcterms:W3CDTF">2017-09-26T08:10:12Z</dcterms:created>
  <dcterms:modified xsi:type="dcterms:W3CDTF">2020-10-06T18:18:50Z</dcterms:modified>
</cp:coreProperties>
</file>