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7" r:id="rId11"/>
    <p:sldId id="27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12/2/2020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12/2/2020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12/2/2020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12/2/2020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12/2/2020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12/2/2020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12/2/2020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12/2/2020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12/2/2020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12/2/2020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12/2/2020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12/2/2020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632C72-4912-480B-AF42-6D217CB2E3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Plakáty, trailery, bonusy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2B629A5-B0C5-4A42-B93C-6D7F4CCEE1E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Sequels</a:t>
            </a:r>
            <a:r>
              <a:rPr lang="cs-CZ" dirty="0"/>
              <a:t>, </a:t>
            </a:r>
            <a:r>
              <a:rPr lang="cs-CZ" dirty="0" err="1"/>
              <a:t>prequels</a:t>
            </a:r>
            <a:r>
              <a:rPr lang="cs-CZ" dirty="0"/>
              <a:t>, </a:t>
            </a:r>
            <a:r>
              <a:rPr lang="cs-CZ" dirty="0" err="1"/>
              <a:t>pretexts</a:t>
            </a:r>
            <a:r>
              <a:rPr lang="cs-CZ" dirty="0"/>
              <a:t>, and </a:t>
            </a:r>
            <a:r>
              <a:rPr lang="cs-CZ" dirty="0" err="1"/>
              <a:t>intertexts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45171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F1FC54-8CB7-4139-A269-3BEB7CAFC7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Under</a:t>
            </a:r>
            <a:r>
              <a:rPr lang="cs-CZ" dirty="0"/>
              <a:t> a Long </a:t>
            </a:r>
            <a:r>
              <a:rPr lang="cs-CZ" dirty="0" err="1"/>
              <a:t>Shadow</a:t>
            </a:r>
            <a:r>
              <a:rPr lang="cs-CZ" dirty="0"/>
              <a:t>: </a:t>
            </a:r>
            <a:r>
              <a:rPr lang="cs-CZ" dirty="0" err="1"/>
              <a:t>Sequels</a:t>
            </a:r>
            <a:r>
              <a:rPr lang="cs-CZ" dirty="0"/>
              <a:t>, </a:t>
            </a:r>
            <a:r>
              <a:rPr lang="cs-CZ" dirty="0" err="1"/>
              <a:t>Prequels</a:t>
            </a:r>
            <a:r>
              <a:rPr lang="cs-CZ" dirty="0"/>
              <a:t>, </a:t>
            </a:r>
            <a:r>
              <a:rPr lang="cs-CZ" dirty="0" err="1"/>
              <a:t>Pre-Texts</a:t>
            </a:r>
            <a:r>
              <a:rPr lang="cs-CZ" dirty="0"/>
              <a:t>, and </a:t>
            </a:r>
            <a:r>
              <a:rPr lang="cs-CZ" dirty="0" err="1"/>
              <a:t>Intertexts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01EA2F-FD60-4514-A991-97E2B1D4C0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315369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autoři konstruovaní průmyslem jako znak hodnoty, ale také jako </a:t>
            </a:r>
            <a:r>
              <a:rPr lang="cs-CZ" dirty="0" err="1"/>
              <a:t>dekódéři</a:t>
            </a:r>
            <a:r>
              <a:rPr lang="cs-CZ" dirty="0"/>
              <a:t> pro diváky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divácké pojetí modelují </a:t>
            </a:r>
            <a:r>
              <a:rPr lang="cs-CZ" dirty="0" err="1"/>
              <a:t>auteury</a:t>
            </a:r>
            <a:r>
              <a:rPr lang="cs-CZ" dirty="0"/>
              <a:t> z jejich předchozí práce a vytváří funkci autora, která funguje jako </a:t>
            </a:r>
            <a:r>
              <a:rPr lang="cs-CZ" dirty="0" err="1"/>
              <a:t>paratext</a:t>
            </a:r>
            <a:r>
              <a:rPr lang="cs-CZ" dirty="0"/>
              <a:t> třídění a jeho mediační </a:t>
            </a:r>
            <a:r>
              <a:rPr lang="cs-CZ" dirty="0" err="1"/>
              <a:t>fugura</a:t>
            </a:r>
            <a:r>
              <a:rPr lang="cs-CZ" dirty="0"/>
              <a:t>, skrze niž </a:t>
            </a:r>
            <a:r>
              <a:rPr lang="cs-CZ" dirty="0" err="1"/>
              <a:t>intertexty</a:t>
            </a:r>
            <a:r>
              <a:rPr lang="cs-CZ" dirty="0"/>
              <a:t> působí na současné interpretační strategie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u </a:t>
            </a:r>
            <a:r>
              <a:rPr lang="cs-CZ" i="1" dirty="0"/>
              <a:t>Ztracených</a:t>
            </a:r>
            <a:r>
              <a:rPr lang="cs-CZ" dirty="0"/>
              <a:t> vytvářeli diváci predikce a hodnocení na základě znalosti </a:t>
            </a:r>
            <a:r>
              <a:rPr lang="cs-CZ" i="1" dirty="0"/>
              <a:t>Alias</a:t>
            </a:r>
            <a:r>
              <a:rPr lang="cs-CZ" dirty="0"/>
              <a:t> a u </a:t>
            </a:r>
            <a:r>
              <a:rPr lang="cs-CZ" i="1" dirty="0" err="1"/>
              <a:t>Six</a:t>
            </a:r>
            <a:r>
              <a:rPr lang="cs-CZ" i="1" dirty="0"/>
              <a:t> </a:t>
            </a:r>
            <a:r>
              <a:rPr lang="cs-CZ" i="1" dirty="0" err="1"/>
              <a:t>Degrees</a:t>
            </a:r>
            <a:r>
              <a:rPr lang="cs-CZ" i="1" dirty="0"/>
              <a:t> </a:t>
            </a:r>
            <a:r>
              <a:rPr lang="cs-CZ" dirty="0"/>
              <a:t>na základě </a:t>
            </a:r>
            <a:r>
              <a:rPr lang="cs-CZ" i="1" dirty="0"/>
              <a:t>Ztracených</a:t>
            </a:r>
            <a:r>
              <a:rPr lang="cs-CZ" dirty="0"/>
              <a:t> a </a:t>
            </a:r>
            <a:r>
              <a:rPr lang="cs-CZ" i="1" dirty="0"/>
              <a:t>Alias</a:t>
            </a:r>
            <a:r>
              <a:rPr lang="cs-CZ" dirty="0"/>
              <a:t> a sdíleli různé verze </a:t>
            </a:r>
            <a:r>
              <a:rPr lang="cs-CZ" dirty="0" err="1"/>
              <a:t>Abramsova</a:t>
            </a:r>
            <a:r>
              <a:rPr lang="cs-CZ" dirty="0"/>
              <a:t> </a:t>
            </a:r>
            <a:r>
              <a:rPr lang="cs-CZ" dirty="0" err="1"/>
              <a:t>paratextuálního</a:t>
            </a:r>
            <a:r>
              <a:rPr lang="cs-CZ" dirty="0"/>
              <a:t> rámce s </a:t>
            </a:r>
            <a:r>
              <a:rPr lang="cs-CZ" dirty="0" err="1"/>
              <a:t>nediváky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skrze diskuzi diváků a </a:t>
            </a:r>
            <a:r>
              <a:rPr lang="cs-CZ" dirty="0" err="1"/>
              <a:t>nediváků</a:t>
            </a:r>
            <a:r>
              <a:rPr lang="cs-CZ" dirty="0"/>
              <a:t> mohou být </a:t>
            </a:r>
            <a:r>
              <a:rPr lang="cs-CZ" dirty="0" err="1"/>
              <a:t>paratexty</a:t>
            </a:r>
            <a:r>
              <a:rPr lang="cs-CZ" dirty="0"/>
              <a:t> přeneseny na druhé, kteří nemají stejné divácké zkušenosti, tím pádem natahují/prodlužují dosah jejich dlouhých stínů</a:t>
            </a:r>
            <a:br>
              <a:rPr lang="cs-CZ" dirty="0"/>
            </a:br>
            <a:r>
              <a:rPr lang="cs-CZ" dirty="0"/>
              <a:t>-&gt; koncept kolektivní inteligence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diváci sdíleli nejen divácké zážitky, ale i interpretační strategie na nich založené -&gt; konstrukce interpretačních komunit a ustanovení společných </a:t>
            </a:r>
            <a:r>
              <a:rPr lang="cs-CZ" dirty="0" err="1"/>
              <a:t>paratextuálních</a:t>
            </a:r>
            <a:r>
              <a:rPr lang="cs-CZ" dirty="0"/>
              <a:t> rámců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diváci nejen používali </a:t>
            </a:r>
            <a:r>
              <a:rPr lang="cs-CZ" dirty="0" err="1"/>
              <a:t>Abramse</a:t>
            </a:r>
            <a:r>
              <a:rPr lang="cs-CZ" dirty="0"/>
              <a:t> jako </a:t>
            </a:r>
            <a:r>
              <a:rPr lang="cs-CZ" dirty="0" err="1"/>
              <a:t>paratext</a:t>
            </a:r>
            <a:r>
              <a:rPr lang="cs-CZ" dirty="0"/>
              <a:t>, ale šířili ho k ostatním a vytvořili perimetr a vzduchovou komoru okolo nových programů, a navrhli tak sadu rámců interpretace a dekódování</a:t>
            </a:r>
          </a:p>
        </p:txBody>
      </p:sp>
    </p:spTree>
    <p:extLst>
      <p:ext uri="{BB962C8B-B14F-4D97-AF65-F5344CB8AC3E}">
        <p14:creationId xmlns:p14="http://schemas.microsoft.com/office/powerpoint/2010/main" val="41951859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EF8AB8-6514-4922-A3AB-AEF88EAE56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Under</a:t>
            </a:r>
            <a:r>
              <a:rPr lang="cs-CZ" dirty="0"/>
              <a:t> a Long </a:t>
            </a:r>
            <a:r>
              <a:rPr lang="cs-CZ" dirty="0" err="1"/>
              <a:t>Shadow</a:t>
            </a:r>
            <a:r>
              <a:rPr lang="cs-CZ" dirty="0"/>
              <a:t>: </a:t>
            </a:r>
            <a:r>
              <a:rPr lang="cs-CZ" dirty="0" err="1"/>
              <a:t>Sequels</a:t>
            </a:r>
            <a:r>
              <a:rPr lang="cs-CZ" dirty="0"/>
              <a:t>, </a:t>
            </a:r>
            <a:r>
              <a:rPr lang="cs-CZ" dirty="0" err="1"/>
              <a:t>Prequels</a:t>
            </a:r>
            <a:r>
              <a:rPr lang="cs-CZ" dirty="0"/>
              <a:t>, </a:t>
            </a:r>
            <a:r>
              <a:rPr lang="cs-CZ" dirty="0" err="1"/>
              <a:t>Pre-Texts</a:t>
            </a:r>
            <a:r>
              <a:rPr lang="cs-CZ" dirty="0"/>
              <a:t>, and </a:t>
            </a:r>
            <a:r>
              <a:rPr lang="cs-CZ" dirty="0" err="1"/>
              <a:t>Intertexts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721A2B-80BB-4F21-8D32-9DE80727D3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mimo jednoduchých a očividných </a:t>
            </a:r>
            <a:r>
              <a:rPr lang="cs-CZ" dirty="0" err="1"/>
              <a:t>intertextů</a:t>
            </a:r>
            <a:r>
              <a:rPr lang="cs-CZ" dirty="0"/>
              <a:t> leží obrovská oblast jiných </a:t>
            </a:r>
            <a:r>
              <a:rPr lang="cs-CZ" dirty="0" err="1"/>
              <a:t>intertextů</a:t>
            </a:r>
            <a:r>
              <a:rPr lang="cs-CZ" dirty="0"/>
              <a:t>, k nimž může kterýkoliv divák odkazovat, a jsou ta </a:t>
            </a:r>
            <a:r>
              <a:rPr lang="cs-CZ" dirty="0" err="1"/>
              <a:t>paratexty</a:t>
            </a:r>
            <a:r>
              <a:rPr lang="cs-CZ" dirty="0"/>
              <a:t>, které spravují tento oblast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intertextualita může hrát rozhodující roli v </a:t>
            </a:r>
            <a:r>
              <a:rPr lang="cs-CZ" dirty="0" err="1"/>
              <a:t>textuální</a:t>
            </a:r>
            <a:r>
              <a:rPr lang="cs-CZ" dirty="0"/>
              <a:t> recepci a </a:t>
            </a:r>
            <a:r>
              <a:rPr lang="cs-CZ" dirty="0" err="1"/>
              <a:t>paratexty</a:t>
            </a:r>
            <a:r>
              <a:rPr lang="cs-CZ" dirty="0"/>
              <a:t> pravidelně vyčarují a přivolají </a:t>
            </a:r>
            <a:r>
              <a:rPr lang="cs-CZ" dirty="0" err="1"/>
              <a:t>intertexty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paratexty</a:t>
            </a:r>
            <a:r>
              <a:rPr lang="cs-CZ" dirty="0"/>
              <a:t> nejsou jen formy intertextuality, ale můžou kontrolovat výběr </a:t>
            </a:r>
            <a:r>
              <a:rPr lang="cs-CZ" dirty="0" err="1"/>
              <a:t>intertextů</a:t>
            </a:r>
            <a:r>
              <a:rPr lang="cs-CZ" dirty="0"/>
              <a:t>, které publika budou konzultovat nebo zapojovat/používat při sledování nebo přemýšlení o show</a:t>
            </a:r>
          </a:p>
        </p:txBody>
      </p:sp>
    </p:spTree>
    <p:extLst>
      <p:ext uri="{BB962C8B-B14F-4D97-AF65-F5344CB8AC3E}">
        <p14:creationId xmlns:p14="http://schemas.microsoft.com/office/powerpoint/2010/main" val="2158274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4FD022-3A15-493A-B2C4-CBCBE7297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Podněty k diskuzi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42D075-5EF8-435B-8D61-2D910DCB99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352525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200" dirty="0"/>
              <a:t> Jakými chápete následující termíny: </a:t>
            </a:r>
            <a:br>
              <a:rPr lang="cs-CZ" sz="2200" dirty="0"/>
            </a:br>
            <a:r>
              <a:rPr lang="cs-CZ" sz="2200" dirty="0"/>
              <a:t>intertextualita a </a:t>
            </a:r>
            <a:r>
              <a:rPr lang="cs-CZ" sz="2200" dirty="0" err="1"/>
              <a:t>intertext</a:t>
            </a:r>
            <a:r>
              <a:rPr lang="cs-CZ" sz="2200" dirty="0"/>
              <a:t>, </a:t>
            </a:r>
            <a:br>
              <a:rPr lang="cs-CZ" sz="2200" dirty="0"/>
            </a:br>
            <a:r>
              <a:rPr lang="cs-CZ" sz="2200" dirty="0"/>
              <a:t>intertextuální pole,</a:t>
            </a:r>
            <a:br>
              <a:rPr lang="cs-CZ" sz="2200" dirty="0"/>
            </a:br>
            <a:r>
              <a:rPr lang="cs-CZ" sz="2200" dirty="0" err="1"/>
              <a:t>předtext</a:t>
            </a:r>
            <a:r>
              <a:rPr lang="cs-CZ" sz="2200" dirty="0"/>
              <a:t>,</a:t>
            </a:r>
            <a:br>
              <a:rPr lang="cs-CZ" sz="2200" dirty="0"/>
            </a:br>
            <a:r>
              <a:rPr lang="cs-CZ" sz="2200" dirty="0" err="1"/>
              <a:t>předdivák</a:t>
            </a:r>
            <a:r>
              <a:rPr lang="cs-CZ" sz="2200" dirty="0"/>
              <a:t>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200" dirty="0"/>
              <a:t> Jak rozumíte </a:t>
            </a:r>
            <a:r>
              <a:rPr lang="cs-CZ" sz="2200" dirty="0" err="1"/>
              <a:t>Grayovu</a:t>
            </a:r>
            <a:r>
              <a:rPr lang="cs-CZ" sz="2200" dirty="0"/>
              <a:t> pojetí intertextuality jako vrhání dlouhého stínu v souvislostech příkladů, které zmiňuje?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200" dirty="0"/>
              <a:t> Jak se </a:t>
            </a:r>
            <a:r>
              <a:rPr lang="cs-CZ" sz="2200" dirty="0" err="1"/>
              <a:t>intertexty</a:t>
            </a:r>
            <a:r>
              <a:rPr lang="cs-CZ" sz="2200" dirty="0"/>
              <a:t> projevují v užití publika?</a:t>
            </a:r>
          </a:p>
        </p:txBody>
      </p:sp>
    </p:spTree>
    <p:extLst>
      <p:ext uri="{BB962C8B-B14F-4D97-AF65-F5344CB8AC3E}">
        <p14:creationId xmlns:p14="http://schemas.microsoft.com/office/powerpoint/2010/main" val="3942700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F902DA-DE76-49D4-A9D7-D6FC959FC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Under</a:t>
            </a:r>
            <a:r>
              <a:rPr lang="cs-CZ" dirty="0"/>
              <a:t> a Long </a:t>
            </a:r>
            <a:r>
              <a:rPr lang="cs-CZ" dirty="0" err="1"/>
              <a:t>Shadow</a:t>
            </a:r>
            <a:r>
              <a:rPr lang="cs-CZ" dirty="0"/>
              <a:t>: </a:t>
            </a:r>
            <a:r>
              <a:rPr lang="cs-CZ" dirty="0" err="1"/>
              <a:t>Sequels</a:t>
            </a:r>
            <a:r>
              <a:rPr lang="cs-CZ" dirty="0"/>
              <a:t>, </a:t>
            </a:r>
            <a:r>
              <a:rPr lang="cs-CZ" dirty="0" err="1"/>
              <a:t>Prequels</a:t>
            </a:r>
            <a:r>
              <a:rPr lang="cs-CZ" dirty="0"/>
              <a:t>, </a:t>
            </a:r>
            <a:r>
              <a:rPr lang="cs-CZ" dirty="0" err="1"/>
              <a:t>Pre-Texts</a:t>
            </a:r>
            <a:r>
              <a:rPr lang="cs-CZ" dirty="0"/>
              <a:t>, and </a:t>
            </a:r>
            <a:r>
              <a:rPr lang="cs-CZ" dirty="0" err="1"/>
              <a:t>Intertexts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D818333-BB6C-41FB-AC9D-BFFFE17E35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306491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paratexty</a:t>
            </a:r>
            <a:r>
              <a:rPr lang="cs-CZ" dirty="0"/>
              <a:t> můžeme chápat na základní úrovni jako </a:t>
            </a:r>
            <a:r>
              <a:rPr lang="cs-CZ" dirty="0" err="1"/>
              <a:t>intertexty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intertextualita referuje k fundamentální a </a:t>
            </a:r>
            <a:r>
              <a:rPr lang="cs-CZ" dirty="0" err="1"/>
              <a:t>neuniknutelné</a:t>
            </a:r>
            <a:r>
              <a:rPr lang="cs-CZ" dirty="0"/>
              <a:t> vzájemné závislosti veškerého </a:t>
            </a:r>
            <a:r>
              <a:rPr lang="cs-CZ" dirty="0" err="1"/>
              <a:t>textuálního</a:t>
            </a:r>
            <a:r>
              <a:rPr lang="cs-CZ" dirty="0"/>
              <a:t> významu na struktury významu nabídnutých dalšími texty</a:t>
            </a:r>
            <a:br>
              <a:rPr lang="cs-CZ" dirty="0"/>
            </a:br>
            <a:r>
              <a:rPr lang="cs-CZ" dirty="0"/>
              <a:t>- v běžném užití intertextualita odkazuje k příkladům, v nichž film/TV program odkazuje k a staví něco ze svého významu na významu z jiného filmu/programu, a </a:t>
            </a:r>
            <a:r>
              <a:rPr lang="cs-CZ" dirty="0" err="1"/>
              <a:t>intertext</a:t>
            </a:r>
            <a:r>
              <a:rPr lang="cs-CZ" dirty="0"/>
              <a:t> k odkazovanému filmu/programu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intertextualita je systém, který žádá po divákovi, aby použil dříve viděné texty k tomu, aby mu dával smysl ten, co má po ruce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Laurent Jenny – uvádí nový způsob čtení, který ničí linearitu textu</a:t>
            </a:r>
            <a:br>
              <a:rPr lang="cs-CZ" dirty="0"/>
            </a:br>
            <a:r>
              <a:rPr lang="cs-CZ" dirty="0"/>
              <a:t>- otevírá text významům zvenčí, takže spousta z textu (a naše porozumění jemu) je konstruované mimo text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žádný text nevytváří veškerý význam pro sebe sebou samým, stejně jako diváci budou vždycky chápat nový text používáním struktur a pořádků významů nabízených jim jinými texty, žánry a diváckými zážitky</a:t>
            </a:r>
          </a:p>
        </p:txBody>
      </p:sp>
    </p:spTree>
    <p:extLst>
      <p:ext uri="{BB962C8B-B14F-4D97-AF65-F5344CB8AC3E}">
        <p14:creationId xmlns:p14="http://schemas.microsoft.com/office/powerpoint/2010/main" val="1431613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4400B1-C1E3-4192-9A53-F8B6668B6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Under</a:t>
            </a:r>
            <a:r>
              <a:rPr lang="cs-CZ" dirty="0"/>
              <a:t> a Long </a:t>
            </a:r>
            <a:r>
              <a:rPr lang="cs-CZ" dirty="0" err="1"/>
              <a:t>Shadow</a:t>
            </a:r>
            <a:r>
              <a:rPr lang="cs-CZ" dirty="0"/>
              <a:t>: </a:t>
            </a:r>
            <a:r>
              <a:rPr lang="cs-CZ" dirty="0" err="1"/>
              <a:t>Sequels</a:t>
            </a:r>
            <a:r>
              <a:rPr lang="cs-CZ" dirty="0"/>
              <a:t>, </a:t>
            </a:r>
            <a:r>
              <a:rPr lang="cs-CZ" dirty="0" err="1"/>
              <a:t>Prequels</a:t>
            </a:r>
            <a:r>
              <a:rPr lang="cs-CZ" dirty="0"/>
              <a:t>, </a:t>
            </a:r>
            <a:r>
              <a:rPr lang="cs-CZ" dirty="0" err="1"/>
              <a:t>Pre-Texts</a:t>
            </a:r>
            <a:r>
              <a:rPr lang="cs-CZ" dirty="0"/>
              <a:t>, and </a:t>
            </a:r>
            <a:r>
              <a:rPr lang="cs-CZ" dirty="0" err="1"/>
              <a:t>Intertexts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0E8AB5-1B40-43EA-97C7-B6B6F1478A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86390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intertextualita je stále v práci – texty rámují sebe navzájem stejně jako </a:t>
            </a:r>
            <a:r>
              <a:rPr lang="cs-CZ" dirty="0" err="1"/>
              <a:t>paratexty</a:t>
            </a:r>
            <a:r>
              <a:rPr lang="cs-CZ" dirty="0"/>
              <a:t> rámují texty</a:t>
            </a:r>
            <a:br>
              <a:rPr lang="cs-CZ" dirty="0"/>
            </a:br>
            <a:r>
              <a:rPr lang="cs-CZ" dirty="0"/>
              <a:t>-&gt; </a:t>
            </a:r>
            <a:r>
              <a:rPr lang="cs-CZ" dirty="0" err="1"/>
              <a:t>paratextualita</a:t>
            </a:r>
            <a:r>
              <a:rPr lang="cs-CZ" dirty="0"/>
              <a:t> je ve skutečnosti podmnožinou intertextuality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intertextualita referuje k případu, kdy jeden nebo více programů v dobré víře rámují jiný program</a:t>
            </a:r>
            <a:br>
              <a:rPr lang="cs-CZ" dirty="0"/>
            </a:br>
            <a:r>
              <a:rPr lang="cs-CZ" dirty="0"/>
              <a:t>- para- a intertextualita se míchají a závisí jeden na druhém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paratexty</a:t>
            </a:r>
            <a:r>
              <a:rPr lang="cs-CZ" dirty="0"/>
              <a:t> obecně jako výrůstky ze show</a:t>
            </a:r>
            <a:br>
              <a:rPr lang="cs-CZ" dirty="0"/>
            </a:br>
            <a:r>
              <a:rPr lang="cs-CZ" dirty="0"/>
              <a:t>Co když ale show je viděna jako výrůstek z jiné show – jako prodloužení, které funkčně podřízené a závislé?</a:t>
            </a:r>
            <a:br>
              <a:rPr lang="cs-CZ" dirty="0"/>
            </a:br>
            <a:r>
              <a:rPr lang="cs-CZ" dirty="0"/>
              <a:t>-&gt; v takových případech show můžou a mají být analyzované jako </a:t>
            </a:r>
            <a:r>
              <a:rPr lang="cs-CZ" dirty="0" err="1"/>
              <a:t>paratexty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paratextualita</a:t>
            </a:r>
            <a:r>
              <a:rPr lang="cs-CZ" dirty="0"/>
              <a:t> a intertextualita však jsou také propletené v tom, že intertextuální rámce nejsou úplně osobní a omezené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hovory a diskuze budou cirkulovat intertextuální rámce, nabízející způsoby, jak člověk může interpretovat show, nebo formovat vstupní či in medias res </a:t>
            </a:r>
            <a:r>
              <a:rPr lang="cs-CZ" dirty="0" err="1"/>
              <a:t>paratext</a:t>
            </a:r>
            <a:r>
              <a:rPr lang="cs-CZ" dirty="0"/>
              <a:t>, který je plně </a:t>
            </a:r>
            <a:r>
              <a:rPr lang="cs-CZ" dirty="0" err="1"/>
              <a:t>uvědoměn</a:t>
            </a:r>
            <a:r>
              <a:rPr lang="cs-CZ" dirty="0"/>
              <a:t> a mocný tak jako trailery, reklamní kampaně nebo bonusové materiály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intertextualita často funguje skrze zkostnatělou formu </a:t>
            </a:r>
            <a:r>
              <a:rPr lang="cs-CZ" dirty="0" err="1"/>
              <a:t>paratextů</a:t>
            </a:r>
            <a:r>
              <a:rPr lang="cs-CZ" dirty="0"/>
              <a:t>, jako je divácká diskuze</a:t>
            </a:r>
          </a:p>
        </p:txBody>
      </p:sp>
    </p:spTree>
    <p:extLst>
      <p:ext uri="{BB962C8B-B14F-4D97-AF65-F5344CB8AC3E}">
        <p14:creationId xmlns:p14="http://schemas.microsoft.com/office/powerpoint/2010/main" val="2819018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741561-15FA-4505-A54B-0CB711392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Under</a:t>
            </a:r>
            <a:r>
              <a:rPr lang="cs-CZ" dirty="0"/>
              <a:t> a Long </a:t>
            </a:r>
            <a:r>
              <a:rPr lang="cs-CZ" dirty="0" err="1"/>
              <a:t>Shadow</a:t>
            </a:r>
            <a:r>
              <a:rPr lang="cs-CZ" dirty="0"/>
              <a:t>: </a:t>
            </a:r>
            <a:r>
              <a:rPr lang="cs-CZ" dirty="0" err="1"/>
              <a:t>Sequels</a:t>
            </a:r>
            <a:r>
              <a:rPr lang="cs-CZ" dirty="0"/>
              <a:t>, </a:t>
            </a:r>
            <a:r>
              <a:rPr lang="cs-CZ" dirty="0" err="1"/>
              <a:t>Prequels</a:t>
            </a:r>
            <a:r>
              <a:rPr lang="cs-CZ" dirty="0"/>
              <a:t>, </a:t>
            </a:r>
            <a:r>
              <a:rPr lang="cs-CZ" dirty="0" err="1"/>
              <a:t>Pre-Texts</a:t>
            </a:r>
            <a:r>
              <a:rPr lang="cs-CZ" dirty="0"/>
              <a:t>, and </a:t>
            </a:r>
            <a:r>
              <a:rPr lang="cs-CZ" dirty="0" err="1"/>
              <a:t>Intertexts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D08C64-FE35-48B3-9F6C-F9536870F2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537311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Michael </a:t>
            </a:r>
            <a:r>
              <a:rPr lang="cs-CZ" dirty="0" err="1"/>
              <a:t>Iamposki</a:t>
            </a:r>
            <a:r>
              <a:rPr lang="cs-CZ" dirty="0"/>
              <a:t> – vytvořením specifického intertextuálního pole jako svého vlastního prostředí, každý text svým vlastním způsobem usiluje o organizaci a přeskupení svých </a:t>
            </a:r>
            <a:r>
              <a:rPr lang="cs-CZ" dirty="0" err="1"/>
              <a:t>textuální</a:t>
            </a:r>
            <a:r>
              <a:rPr lang="cs-CZ" dirty="0"/>
              <a:t> předků, tím pádem také vytváří „svou vlastní historii kultury“</a:t>
            </a:r>
            <a:br>
              <a:rPr lang="cs-CZ" dirty="0"/>
            </a:br>
            <a:r>
              <a:rPr lang="cs-CZ" dirty="0"/>
              <a:t>- </a:t>
            </a:r>
            <a:r>
              <a:rPr lang="cs-CZ" dirty="0" err="1"/>
              <a:t>Gray</a:t>
            </a:r>
            <a:r>
              <a:rPr lang="cs-CZ" dirty="0"/>
              <a:t> zkoumá, jak show fungující jako </a:t>
            </a:r>
            <a:r>
              <a:rPr lang="cs-CZ" dirty="0" err="1"/>
              <a:t>paratexty</a:t>
            </a:r>
            <a:r>
              <a:rPr lang="cs-CZ" dirty="0"/>
              <a:t> zprovozňují tento proces</a:t>
            </a:r>
            <a:br>
              <a:rPr lang="cs-CZ" dirty="0"/>
            </a:br>
            <a:r>
              <a:rPr lang="cs-CZ" dirty="0"/>
              <a:t>- jak jsou intertextuální pole vytvořena ještě před tím, než si sedneme do kina nebo zapomeneme televizi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Tony </a:t>
            </a:r>
            <a:r>
              <a:rPr lang="cs-CZ" dirty="0" err="1"/>
              <a:t>Benett</a:t>
            </a:r>
            <a:r>
              <a:rPr lang="cs-CZ" dirty="0"/>
              <a:t> – pozice jakéhokoliv samostatného textu ve vztahu k ostatním textům, a odsud jeho funkce, je náchylná k neustálým posunům a vyčleňováním jak nové formy psaní transformují a reorganizují celý systém vztahům mezi texty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romány </a:t>
            </a:r>
            <a:r>
              <a:rPr lang="cs-CZ" i="1" dirty="0"/>
              <a:t>Pána prstenů </a:t>
            </a:r>
            <a:r>
              <a:rPr lang="cs-CZ" dirty="0" err="1"/>
              <a:t>paratextuálním</a:t>
            </a:r>
            <a:r>
              <a:rPr lang="cs-CZ" dirty="0"/>
              <a:t> </a:t>
            </a:r>
            <a:r>
              <a:rPr lang="cs-CZ" dirty="0" err="1"/>
              <a:t>perimtetrem</a:t>
            </a:r>
            <a:r>
              <a:rPr lang="cs-CZ" dirty="0"/>
              <a:t> kolem jejich filmových verzí</a:t>
            </a:r>
            <a:br>
              <a:rPr lang="cs-CZ" dirty="0"/>
            </a:br>
            <a:r>
              <a:rPr lang="cs-CZ" dirty="0"/>
              <a:t>-&gt; tyto filmy posléze mocnými utlačovateli přijetí </a:t>
            </a:r>
            <a:r>
              <a:rPr lang="cs-CZ" i="1" dirty="0"/>
              <a:t>King Konga </a:t>
            </a:r>
            <a:r>
              <a:rPr lang="cs-CZ" dirty="0"/>
              <a:t>a </a:t>
            </a:r>
            <a:r>
              <a:rPr lang="cs-CZ" i="1" dirty="0"/>
              <a:t>Letopisů Narnie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i="1" dirty="0"/>
              <a:t> </a:t>
            </a:r>
            <a:r>
              <a:rPr lang="cs-CZ" dirty="0"/>
              <a:t>diskuze publika jako </a:t>
            </a:r>
            <a:r>
              <a:rPr lang="cs-CZ" dirty="0" err="1"/>
              <a:t>paratexty</a:t>
            </a:r>
            <a:r>
              <a:rPr lang="cs-CZ" dirty="0"/>
              <a:t> vytváří stín ve tvaru předchozích filmů nad přijetím následujících filmů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fanoušci </a:t>
            </a:r>
            <a:r>
              <a:rPr lang="cs-CZ" dirty="0" err="1"/>
              <a:t>Abramse</a:t>
            </a:r>
            <a:r>
              <a:rPr lang="cs-CZ" dirty="0"/>
              <a:t> nabízeli interpretační schémata a komunikovali intertextuální vědění (ať už správně nebo špatně) </a:t>
            </a:r>
            <a:r>
              <a:rPr lang="cs-CZ" dirty="0" err="1"/>
              <a:t>nefanouškům</a:t>
            </a:r>
            <a:r>
              <a:rPr lang="cs-CZ" dirty="0"/>
              <a:t> a </a:t>
            </a:r>
            <a:r>
              <a:rPr lang="cs-CZ" dirty="0" err="1"/>
              <a:t>nedivákům</a:t>
            </a:r>
            <a:br>
              <a:rPr lang="cs-CZ" dirty="0"/>
            </a:br>
            <a:r>
              <a:rPr lang="cs-CZ" dirty="0"/>
              <a:t>- to ilustruje, jak intertextuální vědění může přibývat a šířit se skrze </a:t>
            </a:r>
            <a:r>
              <a:rPr lang="cs-CZ" dirty="0" err="1"/>
              <a:t>paratexty</a:t>
            </a:r>
            <a:r>
              <a:rPr lang="cs-CZ" dirty="0"/>
              <a:t>, nikoliv výhradně v a skrze osobní divácké zážitky</a:t>
            </a:r>
          </a:p>
        </p:txBody>
      </p:sp>
    </p:spTree>
    <p:extLst>
      <p:ext uri="{BB962C8B-B14F-4D97-AF65-F5344CB8AC3E}">
        <p14:creationId xmlns:p14="http://schemas.microsoft.com/office/powerpoint/2010/main" val="1461534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92B5B7-1066-4DB9-81BB-D891EDF54A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Under</a:t>
            </a:r>
            <a:r>
              <a:rPr lang="cs-CZ" dirty="0"/>
              <a:t> a Long </a:t>
            </a:r>
            <a:r>
              <a:rPr lang="cs-CZ" dirty="0" err="1"/>
              <a:t>Shadow</a:t>
            </a:r>
            <a:r>
              <a:rPr lang="cs-CZ" dirty="0"/>
              <a:t>: </a:t>
            </a:r>
            <a:r>
              <a:rPr lang="cs-CZ" dirty="0" err="1"/>
              <a:t>Sequels</a:t>
            </a:r>
            <a:r>
              <a:rPr lang="cs-CZ" dirty="0"/>
              <a:t>, </a:t>
            </a:r>
            <a:r>
              <a:rPr lang="cs-CZ" dirty="0" err="1"/>
              <a:t>Prequels</a:t>
            </a:r>
            <a:r>
              <a:rPr lang="cs-CZ" dirty="0"/>
              <a:t>, </a:t>
            </a:r>
            <a:r>
              <a:rPr lang="cs-CZ" dirty="0" err="1"/>
              <a:t>Pre-Texts</a:t>
            </a:r>
            <a:r>
              <a:rPr lang="cs-CZ" dirty="0"/>
              <a:t>, and </a:t>
            </a:r>
            <a:r>
              <a:rPr lang="cs-CZ" dirty="0" err="1"/>
              <a:t>Intertexts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4D5F440-645B-40EB-9A9B-740DDBA1F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270981"/>
          </a:xfrm>
        </p:spPr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fanoušci na fórech jako „</a:t>
            </a:r>
            <a:r>
              <a:rPr lang="cs-CZ" dirty="0" err="1"/>
              <a:t>předdiváci</a:t>
            </a:r>
            <a:r>
              <a:rPr lang="cs-CZ" dirty="0"/>
              <a:t>“ diskutující </a:t>
            </a:r>
            <a:r>
              <a:rPr lang="cs-CZ" dirty="0" err="1"/>
              <a:t>předtext</a:t>
            </a:r>
            <a:br>
              <a:rPr lang="cs-CZ" dirty="0"/>
            </a:br>
            <a:r>
              <a:rPr lang="cs-CZ" dirty="0"/>
              <a:t>- text vykazoval známky svého chování očividně už před existencí textu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reakce u </a:t>
            </a:r>
            <a:r>
              <a:rPr lang="cs-CZ" i="1" dirty="0"/>
              <a:t>Soudce </a:t>
            </a:r>
            <a:r>
              <a:rPr lang="cs-CZ" i="1" dirty="0" err="1"/>
              <a:t>Dredda</a:t>
            </a:r>
            <a:r>
              <a:rPr lang="cs-CZ" i="1" dirty="0"/>
              <a:t> </a:t>
            </a:r>
            <a:r>
              <a:rPr lang="cs-CZ" dirty="0"/>
              <a:t>v různých diváckých skupinách směřovala k přítomnosti </a:t>
            </a:r>
            <a:r>
              <a:rPr lang="cs-CZ" i="1" dirty="0"/>
              <a:t>ideálního</a:t>
            </a:r>
            <a:r>
              <a:rPr lang="cs-CZ" dirty="0"/>
              <a:t> textu, naznačující stupeň, ve kterém publika používají dostupné </a:t>
            </a:r>
            <a:r>
              <a:rPr lang="cs-CZ" dirty="0" err="1"/>
              <a:t>intertexty</a:t>
            </a:r>
            <a:r>
              <a:rPr lang="cs-CZ" dirty="0"/>
              <a:t> (komiks, </a:t>
            </a:r>
            <a:r>
              <a:rPr lang="cs-CZ" dirty="0" err="1"/>
              <a:t>Stallone</a:t>
            </a:r>
            <a:r>
              <a:rPr lang="cs-CZ" dirty="0"/>
              <a:t>, </a:t>
            </a:r>
            <a:r>
              <a:rPr lang="cs-CZ" dirty="0" err="1"/>
              <a:t>blockbuster</a:t>
            </a:r>
            <a:r>
              <a:rPr lang="cs-CZ" dirty="0"/>
              <a:t>,…) projektovat viditelný obraz textu, co má přijít, který mohou „konzumovat“ a do nějž se mohou zapojovat před filmem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diskutující o </a:t>
            </a:r>
            <a:r>
              <a:rPr lang="cs-CZ" i="1" dirty="0"/>
              <a:t>Pánu prstenů </a:t>
            </a:r>
            <a:r>
              <a:rPr lang="cs-CZ" dirty="0"/>
              <a:t>oddanými fanoušky Tolkienových knih</a:t>
            </a:r>
            <a:br>
              <a:rPr lang="cs-CZ" dirty="0"/>
            </a:br>
            <a:r>
              <a:rPr lang="cs-CZ" dirty="0"/>
              <a:t>- pro některé fanoušky byl text neměnitelný, nejlépe poctěný a respektovaný ponecháním na pokoji; někteří byli naopak bezvýhradně nadšení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obavy, že text, který </a:t>
            </a:r>
            <a:r>
              <a:rPr lang="cs-CZ" dirty="0" err="1"/>
              <a:t>Tolkienovci</a:t>
            </a:r>
            <a:r>
              <a:rPr lang="cs-CZ" dirty="0"/>
              <a:t> znali a milovali, by se pravděpodobně změnil s posunem v médiu a zamýšleným publikem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uživatelé znali text, který chtěli vidět, často vytvářeli obrazy textů, které se obávali, že uvidí, a museli nějak udělat, aby tyto texty spolu mohli žít</a:t>
            </a:r>
            <a:br>
              <a:rPr lang="cs-CZ" dirty="0"/>
            </a:br>
            <a:r>
              <a:rPr lang="cs-CZ" dirty="0"/>
              <a:t>-&gt; všechny obrazy a výtvory provedeny pod dlouhým stínem knih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spousta lidí viděla filmy jako vdechnutí nového života knihám a pojišťující jejich místo v kulturní historii</a:t>
            </a:r>
            <a:br>
              <a:rPr lang="cs-CZ" dirty="0"/>
            </a:br>
            <a:r>
              <a:rPr lang="cs-CZ" dirty="0"/>
              <a:t>- fanouškovské reakce by pokračovaly v zážitku z knih -&gt; filmy podřazené knihám a jakákoliv odezva na filmy do značné míry před-existuje samotné filmy a patří značně knihám</a:t>
            </a:r>
          </a:p>
        </p:txBody>
      </p:sp>
    </p:spTree>
    <p:extLst>
      <p:ext uri="{BB962C8B-B14F-4D97-AF65-F5344CB8AC3E}">
        <p14:creationId xmlns:p14="http://schemas.microsoft.com/office/powerpoint/2010/main" val="11192199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F15268-5DE5-4EA7-BF03-1DACE60D7B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Under</a:t>
            </a:r>
            <a:r>
              <a:rPr lang="cs-CZ" dirty="0"/>
              <a:t> a Long </a:t>
            </a:r>
            <a:r>
              <a:rPr lang="cs-CZ" dirty="0" err="1"/>
              <a:t>Shadow</a:t>
            </a:r>
            <a:r>
              <a:rPr lang="cs-CZ" dirty="0"/>
              <a:t>: </a:t>
            </a:r>
            <a:r>
              <a:rPr lang="cs-CZ" dirty="0" err="1"/>
              <a:t>Sequels</a:t>
            </a:r>
            <a:r>
              <a:rPr lang="cs-CZ" dirty="0"/>
              <a:t>, </a:t>
            </a:r>
            <a:r>
              <a:rPr lang="cs-CZ" dirty="0" err="1"/>
              <a:t>Prequels</a:t>
            </a:r>
            <a:r>
              <a:rPr lang="cs-CZ" dirty="0"/>
              <a:t>, </a:t>
            </a:r>
            <a:r>
              <a:rPr lang="cs-CZ" dirty="0" err="1"/>
              <a:t>Pre-Texts</a:t>
            </a:r>
            <a:r>
              <a:rPr lang="cs-CZ" dirty="0"/>
              <a:t>, and </a:t>
            </a:r>
            <a:r>
              <a:rPr lang="cs-CZ" dirty="0" err="1"/>
              <a:t>Intertexts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345FDE-D793-4280-ACE7-32D09CD7BD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John Fiske: intertextualita jako „přízračná textualita“ (</a:t>
            </a:r>
            <a:r>
              <a:rPr lang="cs-CZ" dirty="0" err="1"/>
              <a:t>ghost</a:t>
            </a:r>
            <a:r>
              <a:rPr lang="cs-CZ" dirty="0"/>
              <a:t> textuality) -&gt; texty žijící mimo svůj čas, vždycky s nedokončenou prací k předvedení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Benett</a:t>
            </a:r>
            <a:r>
              <a:rPr lang="cs-CZ" dirty="0"/>
              <a:t>: intertextualita může fungovat jako </a:t>
            </a:r>
            <a:r>
              <a:rPr lang="cs-CZ" dirty="0" err="1"/>
              <a:t>sedlinové</a:t>
            </a:r>
            <a:r>
              <a:rPr lang="cs-CZ" dirty="0"/>
              <a:t> vrstvy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filmy </a:t>
            </a:r>
            <a:r>
              <a:rPr lang="cs-CZ" i="1" dirty="0"/>
              <a:t>Pána prstenů </a:t>
            </a:r>
            <a:r>
              <a:rPr lang="cs-CZ" dirty="0"/>
              <a:t>byly přeměněny v </a:t>
            </a:r>
            <a:r>
              <a:rPr lang="cs-CZ" dirty="0" err="1"/>
              <a:t>paratexty</a:t>
            </a:r>
            <a:r>
              <a:rPr lang="cs-CZ" dirty="0"/>
              <a:t> k textu knih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po uvedení filmů se tyto staly </a:t>
            </a:r>
            <a:r>
              <a:rPr lang="cs-CZ" dirty="0" err="1"/>
              <a:t>megablockbustery</a:t>
            </a:r>
            <a:r>
              <a:rPr lang="cs-CZ" dirty="0"/>
              <a:t> vrhající vlastní stíny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u </a:t>
            </a:r>
            <a:r>
              <a:rPr lang="cs-CZ" i="1" dirty="0"/>
              <a:t>King Konga </a:t>
            </a:r>
            <a:r>
              <a:rPr lang="cs-CZ" dirty="0"/>
              <a:t>a </a:t>
            </a:r>
            <a:r>
              <a:rPr lang="cs-CZ" i="1" dirty="0"/>
              <a:t>Letopisů Narnie </a:t>
            </a:r>
            <a:r>
              <a:rPr lang="cs-CZ" dirty="0"/>
              <a:t>se filmy </a:t>
            </a:r>
            <a:r>
              <a:rPr lang="cs-CZ" i="1" dirty="0"/>
              <a:t>Pána prstenů </a:t>
            </a:r>
            <a:r>
              <a:rPr lang="cs-CZ" dirty="0"/>
              <a:t>staly mocnými </a:t>
            </a:r>
            <a:r>
              <a:rPr lang="cs-CZ" dirty="0" err="1"/>
              <a:t>intertexty</a:t>
            </a:r>
            <a:r>
              <a:rPr lang="cs-CZ" dirty="0"/>
              <a:t> v diskuzích (před)fanoušků, rámujícími a </a:t>
            </a:r>
            <a:r>
              <a:rPr lang="cs-CZ" dirty="0" err="1"/>
              <a:t>přednastavujícími</a:t>
            </a:r>
            <a:r>
              <a:rPr lang="cs-CZ" dirty="0"/>
              <a:t> přijetí těchto filmů</a:t>
            </a:r>
            <a:br>
              <a:rPr lang="cs-CZ" dirty="0"/>
            </a:br>
            <a:r>
              <a:rPr lang="cs-CZ" dirty="0"/>
              <a:t>- název </a:t>
            </a:r>
            <a:r>
              <a:rPr lang="cs-CZ" i="1" dirty="0"/>
              <a:t>Pán prstenů </a:t>
            </a:r>
            <a:r>
              <a:rPr lang="cs-CZ" dirty="0"/>
              <a:t>intertextuálním můstkem mezi knihami a filmy</a:t>
            </a:r>
            <a:br>
              <a:rPr lang="cs-CZ" dirty="0"/>
            </a:br>
            <a:r>
              <a:rPr lang="cs-CZ" dirty="0"/>
              <a:t>- Peter Jackson, jeho studio </a:t>
            </a:r>
            <a:r>
              <a:rPr lang="cs-CZ" dirty="0" err="1"/>
              <a:t>Weta</a:t>
            </a:r>
            <a:r>
              <a:rPr lang="cs-CZ" dirty="0"/>
              <a:t> Digital a herec Andy </a:t>
            </a:r>
            <a:r>
              <a:rPr lang="cs-CZ" dirty="0" err="1"/>
              <a:t>Serkis</a:t>
            </a:r>
            <a:r>
              <a:rPr lang="cs-CZ" dirty="0"/>
              <a:t> přemostili </a:t>
            </a:r>
            <a:r>
              <a:rPr lang="cs-CZ" i="1" dirty="0"/>
              <a:t>Pána prstenů </a:t>
            </a:r>
            <a:r>
              <a:rPr lang="cs-CZ" dirty="0"/>
              <a:t>ke </a:t>
            </a:r>
            <a:r>
              <a:rPr lang="cs-CZ" i="1" dirty="0"/>
              <a:t>King </a:t>
            </a:r>
            <a:r>
              <a:rPr lang="cs-CZ" i="1" dirty="0" err="1"/>
              <a:t>Kongovi</a:t>
            </a:r>
            <a:br>
              <a:rPr lang="cs-CZ" i="1" dirty="0"/>
            </a:br>
            <a:r>
              <a:rPr lang="cs-CZ" dirty="0"/>
              <a:t>- </a:t>
            </a:r>
            <a:r>
              <a:rPr lang="cs-CZ" i="1" dirty="0"/>
              <a:t>Letopisy Narnie </a:t>
            </a:r>
            <a:r>
              <a:rPr lang="cs-CZ" dirty="0"/>
              <a:t>přemostěny tím, že byly fantasy režírovanou </a:t>
            </a:r>
            <a:r>
              <a:rPr lang="cs-CZ" dirty="0" err="1"/>
              <a:t>Kiwim</a:t>
            </a:r>
            <a:r>
              <a:rPr lang="cs-CZ" dirty="0"/>
              <a:t> na Novém Zélandu a jeho výsledek známého vztahu Tolkiena s C. S. Lewisem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z tisíců recenzí vyplývá, že </a:t>
            </a:r>
            <a:r>
              <a:rPr lang="cs-CZ" i="1" dirty="0"/>
              <a:t>Pán prstenů </a:t>
            </a:r>
            <a:r>
              <a:rPr lang="cs-CZ" dirty="0"/>
              <a:t>byl přirozený, očividný a nevyhnutelný </a:t>
            </a:r>
            <a:r>
              <a:rPr lang="cs-CZ" dirty="0" err="1"/>
              <a:t>intertext</a:t>
            </a:r>
            <a:r>
              <a:rPr lang="cs-CZ" dirty="0"/>
              <a:t> pro </a:t>
            </a:r>
            <a:r>
              <a:rPr lang="cs-CZ" i="1" dirty="0"/>
              <a:t>King Konga</a:t>
            </a:r>
          </a:p>
        </p:txBody>
      </p:sp>
    </p:spTree>
    <p:extLst>
      <p:ext uri="{BB962C8B-B14F-4D97-AF65-F5344CB8AC3E}">
        <p14:creationId xmlns:p14="http://schemas.microsoft.com/office/powerpoint/2010/main" val="9042459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FEF172-7B77-4F46-9126-C06119192B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Under</a:t>
            </a:r>
            <a:r>
              <a:rPr lang="cs-CZ" dirty="0"/>
              <a:t> a Long </a:t>
            </a:r>
            <a:r>
              <a:rPr lang="cs-CZ" dirty="0" err="1"/>
              <a:t>Shadow</a:t>
            </a:r>
            <a:r>
              <a:rPr lang="cs-CZ" dirty="0"/>
              <a:t>: </a:t>
            </a:r>
            <a:r>
              <a:rPr lang="cs-CZ" dirty="0" err="1"/>
              <a:t>Sequels</a:t>
            </a:r>
            <a:r>
              <a:rPr lang="cs-CZ" dirty="0"/>
              <a:t>, </a:t>
            </a:r>
            <a:r>
              <a:rPr lang="cs-CZ" dirty="0" err="1"/>
              <a:t>Prequels</a:t>
            </a:r>
            <a:r>
              <a:rPr lang="cs-CZ" dirty="0"/>
              <a:t>, </a:t>
            </a:r>
            <a:r>
              <a:rPr lang="cs-CZ" dirty="0" err="1"/>
              <a:t>Pre-Texts</a:t>
            </a:r>
            <a:r>
              <a:rPr lang="cs-CZ" dirty="0"/>
              <a:t>, and </a:t>
            </a:r>
            <a:r>
              <a:rPr lang="cs-CZ" dirty="0" err="1"/>
              <a:t>Intertexts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32646B-01BD-4801-A828-6F2C66E0EB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projektované významy a potěšení z </a:t>
            </a:r>
            <a:r>
              <a:rPr lang="cs-CZ" i="1" dirty="0"/>
              <a:t>Pána prstenů </a:t>
            </a:r>
            <a:r>
              <a:rPr lang="cs-CZ" dirty="0"/>
              <a:t>se ukázaly přinejmenším částečně určující u jejich sledování, interpretace a recepce </a:t>
            </a:r>
            <a:r>
              <a:rPr lang="cs-CZ" i="1" dirty="0"/>
              <a:t>King Konga</a:t>
            </a:r>
            <a:r>
              <a:rPr lang="cs-CZ" dirty="0"/>
              <a:t>, jelikož </a:t>
            </a:r>
            <a:r>
              <a:rPr lang="cs-CZ" i="1" dirty="0"/>
              <a:t>Pán prstenů </a:t>
            </a:r>
            <a:r>
              <a:rPr lang="cs-CZ" dirty="0"/>
              <a:t>nastavil perimetr kolem </a:t>
            </a:r>
            <a:r>
              <a:rPr lang="cs-CZ" i="1" dirty="0"/>
              <a:t>King Konga </a:t>
            </a:r>
            <a:r>
              <a:rPr lang="cs-CZ" dirty="0"/>
              <a:t>– převážil nad referencemi k ostatním filmům s Kongem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tvůrci </a:t>
            </a:r>
            <a:r>
              <a:rPr lang="cs-CZ" i="1" dirty="0"/>
              <a:t>Letopisů Narnie </a:t>
            </a:r>
            <a:r>
              <a:rPr lang="cs-CZ" dirty="0"/>
              <a:t>povzbuzovali podobnými </a:t>
            </a:r>
            <a:r>
              <a:rPr lang="cs-CZ" dirty="0" err="1"/>
              <a:t>paratexty</a:t>
            </a:r>
            <a:r>
              <a:rPr lang="cs-CZ" dirty="0"/>
              <a:t> k projektování potěšení a významů z </a:t>
            </a:r>
            <a:r>
              <a:rPr lang="cs-CZ" i="1" dirty="0"/>
              <a:t>Pána prstenů </a:t>
            </a:r>
            <a:r>
              <a:rPr lang="cs-CZ" dirty="0"/>
              <a:t>na </a:t>
            </a:r>
            <a:r>
              <a:rPr lang="cs-CZ" i="1" dirty="0"/>
              <a:t>Lva, čarodějnici a skříň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i="1" dirty="0"/>
              <a:t>Pán prstenů </a:t>
            </a:r>
            <a:r>
              <a:rPr lang="cs-CZ" dirty="0"/>
              <a:t>nastavil požadavky a očekávání </a:t>
            </a:r>
            <a:r>
              <a:rPr lang="cs-CZ" i="1" dirty="0"/>
              <a:t>Lva, čarodějnici a skříň</a:t>
            </a:r>
            <a:r>
              <a:rPr lang="cs-CZ" dirty="0"/>
              <a:t>, které přednastavily, jak přinejmenším část publika na to bude reagovat a dávat tomu smysl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u </a:t>
            </a:r>
            <a:r>
              <a:rPr lang="cs-CZ" i="1" dirty="0"/>
              <a:t>Letopisů Narnie </a:t>
            </a:r>
            <a:r>
              <a:rPr lang="cs-CZ" dirty="0"/>
              <a:t>diskuze před uvedením i recenze po uvedení často rámovaly film i v potterovských termínech a jako </a:t>
            </a:r>
            <a:r>
              <a:rPr lang="cs-CZ" dirty="0" err="1"/>
              <a:t>intertext</a:t>
            </a:r>
            <a:r>
              <a:rPr lang="cs-CZ" dirty="0"/>
              <a:t> sloužil i film </a:t>
            </a:r>
            <a:r>
              <a:rPr lang="cs-CZ" i="1" dirty="0"/>
              <a:t>Utrpení Krista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obrovská síť </a:t>
            </a:r>
            <a:r>
              <a:rPr lang="cs-CZ" dirty="0" err="1"/>
              <a:t>intertextů</a:t>
            </a:r>
            <a:r>
              <a:rPr lang="cs-CZ" dirty="0"/>
              <a:t> a diváckých vzpomínek na tyto </a:t>
            </a:r>
            <a:r>
              <a:rPr lang="cs-CZ" dirty="0" err="1"/>
              <a:t>intertexty</a:t>
            </a:r>
            <a:r>
              <a:rPr lang="cs-CZ" dirty="0"/>
              <a:t> se sbíhala k textu při ruce – vyvolaná a doporučovaná </a:t>
            </a:r>
            <a:r>
              <a:rPr lang="cs-CZ" dirty="0" err="1"/>
              <a:t>paratexty</a:t>
            </a:r>
            <a:r>
              <a:rPr lang="cs-CZ" dirty="0"/>
              <a:t> divácké diskuze a vytvářející „průsečík </a:t>
            </a:r>
            <a:r>
              <a:rPr lang="cs-CZ" dirty="0" err="1"/>
              <a:t>textuálních</a:t>
            </a:r>
            <a:r>
              <a:rPr lang="cs-CZ" dirty="0"/>
              <a:t> povrchů“ (</a:t>
            </a:r>
            <a:r>
              <a:rPr lang="cs-CZ" dirty="0" err="1"/>
              <a:t>Kristeva</a:t>
            </a:r>
            <a:r>
              <a:rPr lang="cs-CZ" dirty="0"/>
              <a:t>), nikoliv pevný bod nebo význam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intertextualita a </a:t>
            </a:r>
            <a:r>
              <a:rPr lang="cs-CZ" dirty="0" err="1"/>
              <a:t>paratextualita</a:t>
            </a:r>
            <a:r>
              <a:rPr lang="cs-CZ" dirty="0"/>
              <a:t> jsou o rámování a přednastavení textuality a také o fanouškovských (a jiných) touhách po tom, aby jisté texty zůstaly kontinuálně naživu</a:t>
            </a:r>
          </a:p>
        </p:txBody>
      </p:sp>
    </p:spTree>
    <p:extLst>
      <p:ext uri="{BB962C8B-B14F-4D97-AF65-F5344CB8AC3E}">
        <p14:creationId xmlns:p14="http://schemas.microsoft.com/office/powerpoint/2010/main" val="28791973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92F455-60EB-4B15-B4EC-7DC74678A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Under</a:t>
            </a:r>
            <a:r>
              <a:rPr lang="cs-CZ" dirty="0"/>
              <a:t> a Long </a:t>
            </a:r>
            <a:r>
              <a:rPr lang="cs-CZ" dirty="0" err="1"/>
              <a:t>Shadow</a:t>
            </a:r>
            <a:r>
              <a:rPr lang="cs-CZ" dirty="0"/>
              <a:t>: </a:t>
            </a:r>
            <a:r>
              <a:rPr lang="cs-CZ" dirty="0" err="1"/>
              <a:t>Sequels</a:t>
            </a:r>
            <a:r>
              <a:rPr lang="cs-CZ" dirty="0"/>
              <a:t>, </a:t>
            </a:r>
            <a:r>
              <a:rPr lang="cs-CZ" dirty="0" err="1"/>
              <a:t>Prequels</a:t>
            </a:r>
            <a:r>
              <a:rPr lang="cs-CZ" dirty="0"/>
              <a:t>, </a:t>
            </a:r>
            <a:r>
              <a:rPr lang="cs-CZ" dirty="0" err="1"/>
              <a:t>Pre-Texts</a:t>
            </a:r>
            <a:r>
              <a:rPr lang="cs-CZ" dirty="0"/>
              <a:t>, and </a:t>
            </a:r>
            <a:r>
              <a:rPr lang="cs-CZ" dirty="0" err="1"/>
              <a:t>Intertexts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EFCED6-6128-4EAD-92C7-561293EF9A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Time Warner u </a:t>
            </a:r>
            <a:r>
              <a:rPr lang="cs-CZ" i="1" dirty="0"/>
              <a:t>Batman začíná </a:t>
            </a:r>
            <a:r>
              <a:rPr lang="cs-CZ" dirty="0"/>
              <a:t>musel vymazat zdání jakéhokoliv intertextuálního spojení s předchozími Batmany od Schumachera – jen Batman mohl zůstat, ačkoliv radikálně rekonfigurovaný – a vyvolat odlišnou sadu </a:t>
            </a:r>
            <a:r>
              <a:rPr lang="cs-CZ" dirty="0" err="1"/>
              <a:t>intertextů</a:t>
            </a:r>
            <a:r>
              <a:rPr lang="cs-CZ" dirty="0"/>
              <a:t> -&gt; Nolan, Bale, Frank Miller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casting vysoce intertextuální akt, kdy producenti slučují celou hromadu </a:t>
            </a:r>
            <a:r>
              <a:rPr lang="cs-CZ" dirty="0" err="1"/>
              <a:t>intertextů</a:t>
            </a:r>
            <a:r>
              <a:rPr lang="cs-CZ" dirty="0"/>
              <a:t> skrze hvězdné osobnosti a historie</a:t>
            </a:r>
            <a:br>
              <a:rPr lang="cs-CZ" dirty="0"/>
            </a:br>
            <a:r>
              <a:rPr lang="cs-CZ" dirty="0"/>
              <a:t>- přetížení </a:t>
            </a:r>
            <a:r>
              <a:rPr lang="cs-CZ" dirty="0" err="1"/>
              <a:t>hypu</a:t>
            </a:r>
            <a:r>
              <a:rPr lang="cs-CZ" dirty="0"/>
              <a:t> </a:t>
            </a:r>
            <a:r>
              <a:rPr lang="cs-CZ" dirty="0" err="1"/>
              <a:t>intertexty</a:t>
            </a:r>
            <a:r>
              <a:rPr lang="cs-CZ" dirty="0"/>
              <a:t> signalizujícími novou éru a přetížení filmu jinými </a:t>
            </a:r>
            <a:r>
              <a:rPr lang="cs-CZ" dirty="0" err="1"/>
              <a:t>intertexty</a:t>
            </a:r>
            <a:r>
              <a:rPr lang="cs-CZ" dirty="0"/>
              <a:t>, než je </a:t>
            </a:r>
            <a:r>
              <a:rPr lang="cs-CZ" i="1" dirty="0"/>
              <a:t>Batman a Robin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fiasko </a:t>
            </a:r>
            <a:r>
              <a:rPr lang="cs-CZ" i="1" dirty="0" err="1"/>
              <a:t>Batma</a:t>
            </a:r>
            <a:r>
              <a:rPr lang="cs-CZ" i="1" dirty="0"/>
              <a:t> a Robina </a:t>
            </a:r>
            <a:r>
              <a:rPr lang="cs-CZ" dirty="0"/>
              <a:t>se podle </a:t>
            </a:r>
            <a:r>
              <a:rPr lang="cs-CZ" dirty="0" err="1"/>
              <a:t>Graye</a:t>
            </a:r>
            <a:r>
              <a:rPr lang="cs-CZ" dirty="0"/>
              <a:t> propisuje i do syžetu </a:t>
            </a:r>
            <a:r>
              <a:rPr lang="cs-CZ" i="1" dirty="0"/>
              <a:t>Batman začíná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jakýkoliv film, ačkoliv </a:t>
            </a:r>
            <a:r>
              <a:rPr lang="cs-CZ" dirty="0" err="1"/>
              <a:t>předpokládaně</a:t>
            </a:r>
            <a:r>
              <a:rPr lang="cs-CZ" dirty="0"/>
              <a:t> jedinečná událost, je často rámován a interpretován ostatními filmy</a:t>
            </a:r>
            <a:br>
              <a:rPr lang="cs-CZ" dirty="0"/>
            </a:br>
            <a:r>
              <a:rPr lang="cs-CZ" dirty="0"/>
              <a:t>- hlavně </a:t>
            </a:r>
            <a:r>
              <a:rPr lang="cs-CZ" dirty="0" err="1"/>
              <a:t>prequely</a:t>
            </a:r>
            <a:r>
              <a:rPr lang="cs-CZ" dirty="0"/>
              <a:t>, </a:t>
            </a:r>
            <a:r>
              <a:rPr lang="cs-CZ" dirty="0" err="1"/>
              <a:t>sequely</a:t>
            </a:r>
            <a:r>
              <a:rPr lang="cs-CZ" dirty="0"/>
              <a:t>, </a:t>
            </a:r>
            <a:r>
              <a:rPr lang="cs-CZ" dirty="0" err="1"/>
              <a:t>spinoffy</a:t>
            </a:r>
            <a:r>
              <a:rPr lang="cs-CZ" dirty="0"/>
              <a:t>, adaptace, nebo část série, ale také jednoduše kvůli svým hercům a kreativnímu personálu</a:t>
            </a:r>
          </a:p>
        </p:txBody>
      </p:sp>
    </p:spTree>
    <p:extLst>
      <p:ext uri="{BB962C8B-B14F-4D97-AF65-F5344CB8AC3E}">
        <p14:creationId xmlns:p14="http://schemas.microsoft.com/office/powerpoint/2010/main" val="168557941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357</TotalTime>
  <Words>1622</Words>
  <Application>Microsoft Office PowerPoint</Application>
  <PresentationFormat>Širokoúhlá obrazovka</PresentationFormat>
  <Paragraphs>62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Retrospektiva</vt:lpstr>
      <vt:lpstr>Plakáty, trailery, bonusy</vt:lpstr>
      <vt:lpstr>Podněty k diskuzi</vt:lpstr>
      <vt:lpstr>Under a Long Shadow: Sequels, Prequels, Pre-Texts, and Intertexts</vt:lpstr>
      <vt:lpstr>Under a Long Shadow: Sequels, Prequels, Pre-Texts, and Intertexts</vt:lpstr>
      <vt:lpstr>Under a Long Shadow: Sequels, Prequels, Pre-Texts, and Intertexts</vt:lpstr>
      <vt:lpstr>Under a Long Shadow: Sequels, Prequels, Pre-Texts, and Intertexts</vt:lpstr>
      <vt:lpstr>Under a Long Shadow: Sequels, Prequels, Pre-Texts, and Intertexts</vt:lpstr>
      <vt:lpstr>Under a Long Shadow: Sequels, Prequels, Pre-Texts, and Intertexts</vt:lpstr>
      <vt:lpstr>Under a Long Shadow: Sequels, Prequels, Pre-Texts, and Intertexts</vt:lpstr>
      <vt:lpstr>Under a Long Shadow: Sequels, Prequels, Pre-Texts, and Intertexts</vt:lpstr>
      <vt:lpstr>Under a Long Shadow: Sequels, Prequels, Pre-Texts, and Intertexts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FAVKh008 Plakáty, trailery, bonusy</dc:title>
  <dc:creator>Martin Kos</dc:creator>
  <cp:lastModifiedBy>Martin Kos</cp:lastModifiedBy>
  <cp:revision>24</cp:revision>
  <dcterms:created xsi:type="dcterms:W3CDTF">2020-11-05T14:52:37Z</dcterms:created>
  <dcterms:modified xsi:type="dcterms:W3CDTF">2020-12-02T10:21:19Z</dcterms:modified>
</cp:coreProperties>
</file>