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32C72-4912-480B-AF42-6D217CB2E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B629A5-B0C5-4A42-B93C-6D7F4CCEE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</a:t>
            </a:r>
          </a:p>
        </p:txBody>
      </p:sp>
    </p:spTree>
    <p:extLst>
      <p:ext uri="{BB962C8B-B14F-4D97-AF65-F5344CB8AC3E}">
        <p14:creationId xmlns:p14="http://schemas.microsoft.com/office/powerpoint/2010/main" val="157451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FD022-3A15-493A-B2C4-CBCBE729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Podněty k diskuzi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2D075-5EF8-435B-8D61-2D910DCB9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5252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Jakých podob můžou nabývat divácké paratexty a jaké funkce podle </a:t>
            </a:r>
            <a:r>
              <a:rPr lang="cs-CZ" sz="2200" dirty="0" err="1"/>
              <a:t>Graye</a:t>
            </a:r>
            <a:r>
              <a:rPr lang="cs-CZ" sz="2200" dirty="0"/>
              <a:t> dokážou plnit?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 se text staví ke spoilerům z hlediska textuality a divácké aktivity?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Proč vztahuje </a:t>
            </a:r>
            <a:r>
              <a:rPr lang="cs-CZ" sz="2200" dirty="0" err="1"/>
              <a:t>Gray</a:t>
            </a:r>
            <a:r>
              <a:rPr lang="cs-CZ" sz="2200" dirty="0"/>
              <a:t> činnost </a:t>
            </a:r>
            <a:r>
              <a:rPr lang="cs-CZ" sz="2200" dirty="0" err="1"/>
              <a:t>vidderů</a:t>
            </a:r>
            <a:r>
              <a:rPr lang="cs-CZ" sz="2200" dirty="0"/>
              <a:t> ke konceptu blízkého čtení (</a:t>
            </a:r>
            <a:r>
              <a:rPr lang="cs-CZ" sz="2200" dirty="0" err="1"/>
              <a:t>close</a:t>
            </a:r>
            <a:r>
              <a:rPr lang="cs-CZ" sz="2200" dirty="0"/>
              <a:t> </a:t>
            </a:r>
            <a:r>
              <a:rPr lang="cs-CZ" sz="2200" dirty="0" err="1"/>
              <a:t>reading</a:t>
            </a:r>
            <a:r>
              <a:rPr lang="cs-CZ" sz="2200" dirty="0"/>
              <a:t>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Jaké vztahy nastávají mezi diváckými paratexty a průmyslově vytvářenými paratexty z hlediska textuality i legislativy?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Které divácké paratexty můžou dosáhnout prominence v mediálním prostoru a proč?</a:t>
            </a:r>
          </a:p>
        </p:txBody>
      </p:sp>
    </p:spTree>
    <p:extLst>
      <p:ext uri="{BB962C8B-B14F-4D97-AF65-F5344CB8AC3E}">
        <p14:creationId xmlns:p14="http://schemas.microsoft.com/office/powerpoint/2010/main" val="394270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B2F32-9FAC-4BE6-BC25-82095FB1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D7DE92-ECFD-4083-87F4-E669B74BC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7985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paratexty mohou a často se i stávají důležitým doplňkem k textu</a:t>
            </a:r>
            <a:br>
              <a:rPr lang="cs-CZ" dirty="0"/>
            </a:br>
            <a:r>
              <a:rPr lang="cs-CZ" dirty="0"/>
              <a:t>- tato </a:t>
            </a:r>
            <a:r>
              <a:rPr lang="cs-CZ" dirty="0" err="1"/>
              <a:t>paratextualita</a:t>
            </a:r>
            <a:r>
              <a:rPr lang="cs-CZ" dirty="0"/>
              <a:t>, kdykoliv dva a více lidé diskutují o filmu/TV programu – zahrnuje ale také kritiky a recenze, </a:t>
            </a:r>
            <a:r>
              <a:rPr lang="cs-CZ" dirty="0" err="1"/>
              <a:t>fan</a:t>
            </a:r>
            <a:r>
              <a:rPr lang="cs-CZ" dirty="0"/>
              <a:t> fikci, </a:t>
            </a:r>
            <a:r>
              <a:rPr lang="cs-CZ" dirty="0" err="1"/>
              <a:t>fan</a:t>
            </a:r>
            <a:r>
              <a:rPr lang="cs-CZ" dirty="0"/>
              <a:t> filmy a videa, fanouškovské písničky, </a:t>
            </a:r>
            <a:r>
              <a:rPr lang="cs-CZ" dirty="0" err="1"/>
              <a:t>fan</a:t>
            </a:r>
            <a:r>
              <a:rPr lang="cs-CZ" dirty="0"/>
              <a:t> art, spoilery fanouškovské stránky a spoustu dalších forem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recenze v tisku psány relativními </a:t>
            </a:r>
            <a:r>
              <a:rPr lang="cs-CZ" dirty="0" err="1"/>
              <a:t>insidery</a:t>
            </a:r>
            <a:r>
              <a:rPr lang="cs-CZ" dirty="0"/>
              <a:t>, kteří mají předběžný přístup ke kopiím, a </a:t>
            </a:r>
            <a:r>
              <a:rPr lang="cs-CZ" dirty="0" err="1"/>
              <a:t>přestou</a:t>
            </a:r>
            <a:r>
              <a:rPr lang="cs-CZ" dirty="0"/>
              <a:t> jsou stále psány mimo/vně marketingového týmu studia a jeho bezprostřední sféry vlivu</a:t>
            </a:r>
            <a:br>
              <a:rPr lang="cs-CZ" dirty="0"/>
            </a:br>
            <a:r>
              <a:rPr lang="cs-CZ" dirty="0"/>
              <a:t>- mají zvláštní moc nastavovat počáteční rámce pro sledování (fungují jako anti-trailer) a ustavovat hodnotu (jako anti-bonusové materiály)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paratexty jako stopy individuálních nebo komunitních strategií čtení, jako nástroje pro lepší realizaci těchto strategií a jako rámce k použití pro ostatní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paratexty můžou usnadnit rezistenci vůči významům nabízeným mediálními firmami skrze své vlastní texty a paratexty</a:t>
            </a:r>
            <a:br>
              <a:rPr lang="cs-CZ" dirty="0"/>
            </a:br>
            <a:r>
              <a:rPr lang="cs-CZ" dirty="0"/>
              <a:t>- můžou vyzývat průmyslem upřednostňované významy předložením vlastníc </a:t>
            </a:r>
            <a:r>
              <a:rPr lang="cs-CZ" dirty="0" err="1"/>
              <a:t>halternativních</a:t>
            </a:r>
            <a:r>
              <a:rPr lang="cs-CZ" dirty="0"/>
              <a:t> čtení a interpretačních strategií</a:t>
            </a:r>
            <a:br>
              <a:rPr lang="cs-CZ" dirty="0"/>
            </a:br>
            <a:r>
              <a:rPr lang="cs-CZ" dirty="0"/>
              <a:t>- fanouškovské diskuze samotné se mohou stát silným </a:t>
            </a:r>
            <a:r>
              <a:rPr lang="cs-CZ" dirty="0" err="1"/>
              <a:t>paratextem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9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C932-8DFC-4114-9D7C-0025BC78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45B69-F4C8-41BB-9617-160DCAE96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8169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Jenkins</a:t>
            </a:r>
            <a:r>
              <a:rPr lang="cs-CZ" dirty="0"/>
              <a:t>: fanoušci přestávají být jednoduše publikem populárních textů, místo toho se stávají aktivními účastníky v konstrukci a cirkulaci </a:t>
            </a:r>
            <a:r>
              <a:rPr lang="cs-CZ" dirty="0" err="1"/>
              <a:t>textuálního</a:t>
            </a:r>
            <a:r>
              <a:rPr lang="cs-CZ" dirty="0"/>
              <a:t> významu a aktivně bojují s a proti významům vynucovaných na nich jimi vypůjčovanými materiály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signifikantní porce hodnoty textu vychází z toho, jak je užíván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komunity destilují verzi nebo verze textu – „</a:t>
            </a:r>
            <a:r>
              <a:rPr lang="cs-CZ" dirty="0" err="1"/>
              <a:t>fantext</a:t>
            </a:r>
            <a:r>
              <a:rPr lang="cs-CZ" dirty="0"/>
              <a:t>“ – který zahrnuje fanouškovská doplnění do světa</a:t>
            </a:r>
            <a:br>
              <a:rPr lang="cs-CZ" dirty="0"/>
            </a:br>
            <a:r>
              <a:rPr lang="cs-CZ" dirty="0"/>
              <a:t>- každé přidání mění celistvost interpretací</a:t>
            </a:r>
            <a:br>
              <a:rPr lang="cs-CZ" dirty="0"/>
            </a:br>
            <a:r>
              <a:rPr lang="cs-CZ" dirty="0"/>
              <a:t>- fanouškovská chápání zdroje jsou vždy už filtrovaná skrze interpretace a charakterizace existující ve </a:t>
            </a:r>
            <a:r>
              <a:rPr lang="cs-CZ" dirty="0" err="1"/>
              <a:t>fantextech</a:t>
            </a:r>
            <a:br>
              <a:rPr lang="cs-CZ" dirty="0"/>
            </a:br>
            <a:r>
              <a:rPr lang="cs-CZ" dirty="0"/>
              <a:t>-&gt; vytváří společné interpretace, v nichž velký počet potenciálních významů, směrů a výstupů </a:t>
            </a:r>
            <a:r>
              <a:rPr lang="cs-CZ" dirty="0" err="1"/>
              <a:t>spolubydlí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paratexty jako struktury, které mění zeměpisnou povahu – fanouškovská aktivita mění účel nebo odolává teritoriu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</a:t>
            </a:r>
            <a:r>
              <a:rPr lang="cs-CZ" dirty="0" err="1"/>
              <a:t>fan</a:t>
            </a:r>
            <a:r>
              <a:rPr lang="cs-CZ" dirty="0"/>
              <a:t> fikce může přeměnit účel postav</a:t>
            </a:r>
            <a:br>
              <a:rPr lang="cs-CZ" dirty="0"/>
            </a:br>
            <a:r>
              <a:rPr lang="cs-CZ" dirty="0"/>
              <a:t>- zapojují strategie, které reformují vlastnictví textu, jeho postav a významů</a:t>
            </a:r>
            <a:br>
              <a:rPr lang="cs-CZ" dirty="0"/>
            </a:br>
            <a:r>
              <a:rPr lang="cs-CZ" dirty="0"/>
              <a:t>- může být mocným in medias res </a:t>
            </a:r>
            <a:r>
              <a:rPr lang="cs-CZ" dirty="0" err="1"/>
              <a:t>paratextem</a:t>
            </a:r>
            <a:r>
              <a:rPr lang="cs-CZ" dirty="0"/>
              <a:t> uchopujícím příběh nebo text v běhu a nasměrovat jeho stezku jinam nebo nutícím text větvit se ven mnoha směry</a:t>
            </a:r>
          </a:p>
        </p:txBody>
      </p:sp>
    </p:spTree>
    <p:extLst>
      <p:ext uri="{BB962C8B-B14F-4D97-AF65-F5344CB8AC3E}">
        <p14:creationId xmlns:p14="http://schemas.microsoft.com/office/powerpoint/2010/main" val="416814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DAECB-B97E-4EE9-94E5-C0F5E157B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5E519-C347-4B3C-86CC-B01FEEEF4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19556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 povahy své popularity jakýkoliv populární text musí mít populární význam, který na oplátku znamená, že divácky vytvořené paratexty budou obklopovat text</a:t>
            </a:r>
            <a:br>
              <a:rPr lang="cs-CZ" dirty="0"/>
            </a:br>
            <a:r>
              <a:rPr lang="cs-CZ" dirty="0"/>
              <a:t>- můžou odrážet průmyslové paratexty, ale můžou také volat po jemných změnách v interpretaci, oceňovat různé prvky textu odlišně od průmyslově tvořených </a:t>
            </a:r>
            <a:r>
              <a:rPr lang="cs-CZ" dirty="0" err="1"/>
              <a:t>paratextů</a:t>
            </a:r>
            <a:r>
              <a:rPr lang="cs-CZ" dirty="0"/>
              <a:t> a otevírající nové cesty porozumění</a:t>
            </a:r>
            <a:br>
              <a:rPr lang="cs-CZ" dirty="0"/>
            </a:br>
            <a:r>
              <a:rPr lang="cs-CZ" dirty="0"/>
              <a:t>- tak jako přímé subversivní/podvratné čtení filmu/TV programu destabilizuje show jako centrum významu, tak i doplňkové paratexty můžou testovat nadřazenost show</a:t>
            </a:r>
          </a:p>
          <a:p>
            <a:pPr marL="0" indent="0">
              <a:buNone/>
            </a:pPr>
            <a:r>
              <a:rPr lang="cs-CZ" dirty="0"/>
              <a:t>spoilery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fanoušci rozvíjí „kolektivní inteligenci“ a užívají si společné vztahy komunity, v níž cirkulují spoilery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Ztracených</a:t>
            </a:r>
            <a:r>
              <a:rPr lang="cs-CZ" dirty="0"/>
              <a:t> každý znak mířil k těmto fanouškům užívajícím spoilery jako způsob, jak se dostat </a:t>
            </a:r>
            <a:r>
              <a:rPr lang="cs-CZ" i="1" dirty="0"/>
              <a:t>do</a:t>
            </a:r>
            <a:r>
              <a:rPr lang="cs-CZ" dirty="0"/>
              <a:t>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spoilery jako paratexty vyjednávající konkrétní způsoby čtení textu, ne nezbytně rezistentní, ale stále méně než normativní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spoilery umožnily některým divákům prožít program jinými způsoby a čtení spoilerů také poskytlo jasně jiné apely k textu a narativní konsumpci obecně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zaujetí/předsudky vůči spoilerům</a:t>
            </a:r>
            <a:br>
              <a:rPr lang="cs-CZ" dirty="0"/>
            </a:br>
            <a:r>
              <a:rPr lang="cs-CZ" dirty="0" err="1"/>
              <a:t>Carrolová</a:t>
            </a:r>
            <a:r>
              <a:rPr lang="cs-CZ" dirty="0"/>
              <a:t> – profesoři literatury </a:t>
            </a:r>
            <a:r>
              <a:rPr lang="cs-CZ" dirty="0" err="1"/>
              <a:t>spoilují</a:t>
            </a:r>
            <a:r>
              <a:rPr lang="cs-CZ" dirty="0"/>
              <a:t> texty ve třídách bez znepokojení, že by zničili text, protože text je o něčem víc než jen překvapeních a zvratech v zápletce</a:t>
            </a:r>
          </a:p>
        </p:txBody>
      </p:sp>
    </p:spTree>
    <p:extLst>
      <p:ext uri="{BB962C8B-B14F-4D97-AF65-F5344CB8AC3E}">
        <p14:creationId xmlns:p14="http://schemas.microsoft.com/office/powerpoint/2010/main" val="410798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920B1-E691-4975-80A0-52E6D063B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47694D-C755-46ED-859F-BDAB26D81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0833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diváci si užívají napětí navzdory spoilerům, případně je spoilery naladily na jiná potěšení v textu -&gt; performance, dialogy, produkční hodnoty apod.</a:t>
            </a:r>
            <a:br>
              <a:rPr lang="cs-CZ" dirty="0"/>
            </a:br>
            <a:r>
              <a:rPr lang="cs-CZ" dirty="0"/>
              <a:t>- umožňují i větší emocionální napojení na postavy</a:t>
            </a:r>
            <a:br>
              <a:rPr lang="cs-CZ" dirty="0"/>
            </a:br>
            <a:r>
              <a:rPr lang="cs-CZ" dirty="0"/>
              <a:t>- mohou se soustředit na jiné věci bez rozptylování překvapením</a:t>
            </a:r>
            <a:br>
              <a:rPr lang="cs-CZ" dirty="0"/>
            </a:br>
            <a:r>
              <a:rPr lang="cs-CZ" dirty="0"/>
              <a:t>- spoilery odhalují </a:t>
            </a:r>
            <a:r>
              <a:rPr lang="cs-CZ" i="1" dirty="0"/>
              <a:t>co</a:t>
            </a:r>
            <a:r>
              <a:rPr lang="cs-CZ" dirty="0"/>
              <a:t>, ale ne </a:t>
            </a:r>
            <a:r>
              <a:rPr lang="cs-CZ" i="1" dirty="0"/>
              <a:t>jak</a:t>
            </a:r>
            <a:r>
              <a:rPr lang="cs-CZ" dirty="0"/>
              <a:t>, a tím se vyhýbají risku „zničení“ zápletky, zatímco zvyšují očekávání</a:t>
            </a:r>
            <a:br>
              <a:rPr lang="cs-CZ" dirty="0"/>
            </a:br>
            <a:r>
              <a:rPr lang="cs-CZ" dirty="0"/>
              <a:t>- v jistém chápání spoilery můžou zlepšovat zážitek z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spoilery užívané při řešení záhadné skládačky, než při následování zápletky lineárně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Ztraceni</a:t>
            </a:r>
            <a:r>
              <a:rPr lang="cs-CZ" dirty="0"/>
              <a:t> vyzývali své textuální hranice a aktivně zvali fanoušky k hledání vodítek mimo samotný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spoilery zintenzivňují aspekt řešení záhady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většinu fanoušků spoilerů jen vzácně uzavírají význam textu – naopak přispívají k záhadám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členové publika používají spoilery k otevření textu způsoby, které jsou smysluplné pro ně – paratexty řídí text a umožňují fanouškům z něj udělat to, co oni chtějí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umožňují rovněž divákům převzít kontrolu nad svými emocemi</a:t>
            </a:r>
            <a:br>
              <a:rPr lang="cs-CZ" dirty="0"/>
            </a:br>
            <a:r>
              <a:rPr lang="cs-CZ" dirty="0"/>
              <a:t>- můžou fungovat jako trailery nebo </a:t>
            </a:r>
            <a:r>
              <a:rPr lang="cs-CZ" dirty="0" err="1"/>
              <a:t>previews</a:t>
            </a:r>
            <a:r>
              <a:rPr lang="cs-CZ" dirty="0"/>
              <a:t>, zaplňovat mezery textualitou; stávají se vnitřní součástí textu zažívanou čtenářem spoilerů a stávají se neoddělitelnou částí textu</a:t>
            </a:r>
          </a:p>
        </p:txBody>
      </p:sp>
    </p:spTree>
    <p:extLst>
      <p:ext uri="{BB962C8B-B14F-4D97-AF65-F5344CB8AC3E}">
        <p14:creationId xmlns:p14="http://schemas.microsoft.com/office/powerpoint/2010/main" val="426691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5328D-F3CC-4510-A654-373CC8EC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609A3-05EE-4BE5-8892-073F02625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vids</a:t>
            </a:r>
            <a:r>
              <a:rPr lang="cs-CZ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můžou přitáhnout naši pozornost ke specifickým postavám a vztahům, „zvýraznit“ jejich cestu příběhem, a tím pádem přitáhnout naši pozornost k jejich zvláštnostem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sestříhaná videa se záběry programu a pečlivě vybranou hudbou a jejími slovy nabízí interpretaci a/nebo rozšíření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můžou nabízet signifikantní půdu pro nová čtení, nebo alespoň nuancovanější čtení postav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videa mají něco zajímavého, podstatného a/nebo odhalující o show</a:t>
            </a:r>
            <a:br>
              <a:rPr lang="cs-CZ" dirty="0"/>
            </a:br>
            <a:r>
              <a:rPr lang="cs-CZ" dirty="0"/>
              <a:t>-&gt; schopnost videa odemknout a dát smysl částem textu a zároveň být zábavnější a působivě poutavější než jiná blízká čtení (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readings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viddeři</a:t>
            </a:r>
            <a:r>
              <a:rPr lang="cs-CZ" dirty="0"/>
              <a:t> se nesnaží opakovat, ale dát nový smysl postavě nebo postavám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fan</a:t>
            </a:r>
            <a:r>
              <a:rPr lang="cs-CZ" dirty="0"/>
              <a:t> fikce jako komunitní divadlo ve světě </a:t>
            </a:r>
            <a:r>
              <a:rPr lang="cs-CZ" dirty="0" err="1"/>
              <a:t>mass</a:t>
            </a:r>
            <a:r>
              <a:rPr lang="cs-CZ" dirty="0"/>
              <a:t> médií, inscenace a čtení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 mohou ochočit texty pro specifické komunity (jako komunitní divadlo) a nabízí výhled pro tyto komunity budovat intimnější vztah k tomu, co se jinak může zdát jako „masový“ text</a:t>
            </a:r>
          </a:p>
        </p:txBody>
      </p:sp>
    </p:spTree>
    <p:extLst>
      <p:ext uri="{BB962C8B-B14F-4D97-AF65-F5344CB8AC3E}">
        <p14:creationId xmlns:p14="http://schemas.microsoft.com/office/powerpoint/2010/main" val="42322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D90ED-02FF-4197-B38A-4DAD972C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CA160-097B-420F-9BD8-B27167758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4434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paratexty přinášejí rozdílné vztahy k asociovanému filmu/TV programu a všechny drží k </a:t>
            </a:r>
            <a:r>
              <a:rPr lang="cs-CZ" dirty="0" err="1"/>
              <a:t>rekalibraci</a:t>
            </a:r>
            <a:r>
              <a:rPr lang="cs-CZ" dirty="0"/>
              <a:t> interpretační trajektorie textu jako výsledek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nejsou ale nezbytně rovně přítomné a silné jako ty vytvořené průmyslem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nadnárodní korporace mají významnou výhodu v přikrytí mediálního prostředí svými obrazy a uděláním takového prostředí nehostinným pro ostatní obrazy</a:t>
            </a:r>
            <a:br>
              <a:rPr lang="cs-CZ" dirty="0"/>
            </a:br>
            <a:r>
              <a:rPr lang="cs-CZ" dirty="0"/>
              <a:t>- mediální firmy i vytváří hlídaná hřiště pro fanoušky -&gt; stránky, které zvou k různým formám paratextuální kreativity a uživatelského obsahu, přesto často vnucují sadu pravidel a omezení a/nebo nárokují práva nad materiálem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moc vytvořit paratext je silou přispět k, rozšířit/posílit a personalizovat/přizpůsobit textuální svět</a:t>
            </a:r>
            <a:br>
              <a:rPr lang="cs-CZ" dirty="0"/>
            </a:br>
            <a:r>
              <a:rPr lang="cs-CZ" dirty="0"/>
              <a:t>-&gt; časté akty filtrování fanouškovských výtvorů usilují:</a:t>
            </a:r>
            <a:br>
              <a:rPr lang="cs-CZ" dirty="0"/>
            </a:br>
            <a:r>
              <a:rPr lang="cs-CZ" dirty="0"/>
              <a:t>- přímo odmítnout právo fanoušků přispívat</a:t>
            </a:r>
            <a:br>
              <a:rPr lang="cs-CZ" dirty="0"/>
            </a:br>
            <a:r>
              <a:rPr lang="cs-CZ" dirty="0"/>
              <a:t>- kooptovat a profitovat z fanouškovských </a:t>
            </a:r>
            <a:r>
              <a:rPr lang="cs-CZ" dirty="0" err="1"/>
              <a:t>paratextů</a:t>
            </a:r>
            <a:br>
              <a:rPr lang="cs-CZ" dirty="0"/>
            </a:br>
            <a:r>
              <a:rPr lang="cs-CZ" dirty="0"/>
              <a:t>- omezit rozsah možných významů, které fanoušci připojují k textu</a:t>
            </a:r>
          </a:p>
        </p:txBody>
      </p:sp>
    </p:spTree>
    <p:extLst>
      <p:ext uri="{BB962C8B-B14F-4D97-AF65-F5344CB8AC3E}">
        <p14:creationId xmlns:p14="http://schemas.microsoft.com/office/powerpoint/2010/main" val="217282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62E26-01E3-4315-B32A-D93A4A5F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32245C-8D95-43F2-A308-54D7B440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firmy můžou znovu zdůraznit své vlastní preferované významy privilegováním určitých fanouškovských produktů, které jim vyhovují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paratexty jsou zdroje, s nimiž skrze tvorbu, konsumpci nebo obojí můžou diváci přidávat svůj hlas, zájmy a starosti k </a:t>
            </a:r>
            <a:r>
              <a:rPr lang="cs-CZ" dirty="0" err="1"/>
              <a:t>textuálnímu</a:t>
            </a:r>
            <a:r>
              <a:rPr lang="cs-CZ" dirty="0"/>
              <a:t> světu</a:t>
            </a:r>
            <a:br>
              <a:rPr lang="cs-CZ" dirty="0"/>
            </a:br>
            <a:r>
              <a:rPr lang="cs-CZ" dirty="0"/>
              <a:t>- odebírají částečně vlastnictví mimo původní tvůrce -&gt; reakce HW na určité typy </a:t>
            </a:r>
            <a:r>
              <a:rPr lang="cs-CZ" dirty="0" err="1"/>
              <a:t>paratextů</a:t>
            </a:r>
            <a:br>
              <a:rPr lang="cs-CZ" dirty="0"/>
            </a:br>
            <a:r>
              <a:rPr lang="cs-CZ" dirty="0"/>
              <a:t>-&gt; snaha o udržení výsad a práv vlastnictví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 v publiku jsou privilegovaní diváci a jejich tvorba</a:t>
            </a:r>
            <a:br>
              <a:rPr lang="cs-CZ" dirty="0"/>
            </a:br>
            <a:r>
              <a:rPr lang="cs-CZ" dirty="0"/>
              <a:t>- prominentní pozice kritiků – nastavují parametry sledování, navrhují, jak se máme na show dívat (pokud vůbec), co vyhlížet a jak tomu dát smysl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recenze můžou např. zkoušet pohnout s žánrovými příspěvky show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privilegované paratexty mohou vytvářet nebo jinak revidovat průmyslové paratexty a </a:t>
            </a:r>
            <a:r>
              <a:rPr lang="cs-CZ" dirty="0" err="1"/>
              <a:t>hype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kritici hrají často klíčovou roli v </a:t>
            </a:r>
            <a:r>
              <a:rPr lang="cs-CZ" dirty="0" err="1"/>
              <a:t>mediování</a:t>
            </a:r>
            <a:r>
              <a:rPr lang="cs-CZ" dirty="0"/>
              <a:t> postavení TV programů v hierarchii vkusu a hodnoty</a:t>
            </a:r>
          </a:p>
        </p:txBody>
      </p:sp>
    </p:spTree>
    <p:extLst>
      <p:ext uri="{BB962C8B-B14F-4D97-AF65-F5344CB8AC3E}">
        <p14:creationId xmlns:p14="http://schemas.microsoft.com/office/powerpoint/2010/main" val="36002937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425</TotalTime>
  <Words>1336</Words>
  <Application>Microsoft Office PowerPoint</Application>
  <PresentationFormat>Širokoúhlá obrazovka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Retrospektiva</vt:lpstr>
      <vt:lpstr>Plakáty, trailery, bonusy</vt:lpstr>
      <vt:lpstr>Podněty k diskuzi</vt:lpstr>
      <vt:lpstr>Spoiled and Mashed Up: Viewer-Created Paratexts</vt:lpstr>
      <vt:lpstr>Spoiled and Mashed Up: Viewer-Created Paratexts</vt:lpstr>
      <vt:lpstr>Spoiled and Mashed Up: Viewer-Created Paratexts</vt:lpstr>
      <vt:lpstr>Spoiled and Mashed Up: Viewer-Created Paratexts</vt:lpstr>
      <vt:lpstr>Spoiled and Mashed Up: Viewer-Created Paratexts</vt:lpstr>
      <vt:lpstr>Spoiled and Mashed Up: Viewer-Created Paratexts</vt:lpstr>
      <vt:lpstr>Spoiled and Mashed Up: Viewer-Created Paratexts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FAVKh008 Plakáty, trailery, bonusy</dc:title>
  <dc:creator>Martin Kos</dc:creator>
  <cp:lastModifiedBy>Martin Kos</cp:lastModifiedBy>
  <cp:revision>32</cp:revision>
  <dcterms:created xsi:type="dcterms:W3CDTF">2020-11-05T14:52:37Z</dcterms:created>
  <dcterms:modified xsi:type="dcterms:W3CDTF">2020-12-09T09:42:21Z</dcterms:modified>
</cp:coreProperties>
</file>