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s" userId="a6bf74b0212b4564" providerId="LiveId" clId="{517F815D-8CE7-4463-8598-69C7E7C34042}"/>
    <pc:docChg chg="undo custSel addSld delSld modSld sldOrd">
      <pc:chgData name="Martin Kos" userId="a6bf74b0212b4564" providerId="LiveId" clId="{517F815D-8CE7-4463-8598-69C7E7C34042}" dt="2020-11-11T08:15:45.651" v="2203" actId="20577"/>
      <pc:docMkLst>
        <pc:docMk/>
      </pc:docMkLst>
      <pc:sldChg chg="modSp mod">
        <pc:chgData name="Martin Kos" userId="a6bf74b0212b4564" providerId="LiveId" clId="{517F815D-8CE7-4463-8598-69C7E7C34042}" dt="2020-11-11T08:15:45.651" v="2203" actId="20577"/>
        <pc:sldMkLst>
          <pc:docMk/>
          <pc:sldMk cId="1574517150" sldId="256"/>
        </pc:sldMkLst>
        <pc:spChg chg="mod">
          <ac:chgData name="Martin Kos" userId="a6bf74b0212b4564" providerId="LiveId" clId="{517F815D-8CE7-4463-8598-69C7E7C34042}" dt="2020-11-11T08:15:32.230" v="2121" actId="20577"/>
          <ac:spMkLst>
            <pc:docMk/>
            <pc:sldMk cId="1574517150" sldId="256"/>
            <ac:spMk id="2" creationId="{79632C72-4912-480B-AF42-6D217CB2E339}"/>
          </ac:spMkLst>
        </pc:spChg>
        <pc:spChg chg="mod">
          <ac:chgData name="Martin Kos" userId="a6bf74b0212b4564" providerId="LiveId" clId="{517F815D-8CE7-4463-8598-69C7E7C34042}" dt="2020-11-11T08:15:45.651" v="2203" actId="20577"/>
          <ac:spMkLst>
            <pc:docMk/>
            <pc:sldMk cId="1574517150" sldId="256"/>
            <ac:spMk id="3" creationId="{52B629A5-B0C5-4A42-B93C-6D7F4CCEE1E3}"/>
          </ac:spMkLst>
        </pc:spChg>
      </pc:sldChg>
      <pc:sldChg chg="modSp mod">
        <pc:chgData name="Martin Kos" userId="a6bf74b0212b4564" providerId="LiveId" clId="{517F815D-8CE7-4463-8598-69C7E7C34042}" dt="2020-11-11T08:12:03.191" v="1983" actId="114"/>
        <pc:sldMkLst>
          <pc:docMk/>
          <pc:sldMk cId="1947053072" sldId="259"/>
        </pc:sldMkLst>
        <pc:spChg chg="mod">
          <ac:chgData name="Martin Kos" userId="a6bf74b0212b4564" providerId="LiveId" clId="{517F815D-8CE7-4463-8598-69C7E7C34042}" dt="2020-11-11T08:12:03.191" v="1983" actId="114"/>
          <ac:spMkLst>
            <pc:docMk/>
            <pc:sldMk cId="1947053072" sldId="259"/>
            <ac:spMk id="3" creationId="{6ABC815E-6A60-46A7-ABAF-07B6A39A03E6}"/>
          </ac:spMkLst>
        </pc:spChg>
      </pc:sldChg>
      <pc:sldChg chg="del">
        <pc:chgData name="Martin Kos" userId="a6bf74b0212b4564" providerId="LiveId" clId="{517F815D-8CE7-4463-8598-69C7E7C34042}" dt="2020-11-11T07:54:01.453" v="1818" actId="47"/>
        <pc:sldMkLst>
          <pc:docMk/>
          <pc:sldMk cId="393153014" sldId="262"/>
        </pc:sldMkLst>
      </pc:sldChg>
      <pc:sldChg chg="del">
        <pc:chgData name="Martin Kos" userId="a6bf74b0212b4564" providerId="LiveId" clId="{517F815D-8CE7-4463-8598-69C7E7C34042}" dt="2020-11-11T07:54:01.453" v="1818" actId="47"/>
        <pc:sldMkLst>
          <pc:docMk/>
          <pc:sldMk cId="1245031571" sldId="263"/>
        </pc:sldMkLst>
      </pc:sldChg>
      <pc:sldChg chg="del">
        <pc:chgData name="Martin Kos" userId="a6bf74b0212b4564" providerId="LiveId" clId="{517F815D-8CE7-4463-8598-69C7E7C34042}" dt="2020-11-11T07:54:01.453" v="1818" actId="47"/>
        <pc:sldMkLst>
          <pc:docMk/>
          <pc:sldMk cId="213778574" sldId="264"/>
        </pc:sldMkLst>
      </pc:sldChg>
      <pc:sldChg chg="del">
        <pc:chgData name="Martin Kos" userId="a6bf74b0212b4564" providerId="LiveId" clId="{517F815D-8CE7-4463-8598-69C7E7C34042}" dt="2020-11-11T07:54:01.453" v="1818" actId="47"/>
        <pc:sldMkLst>
          <pc:docMk/>
          <pc:sldMk cId="4033489296" sldId="265"/>
        </pc:sldMkLst>
      </pc:sldChg>
      <pc:sldChg chg="del">
        <pc:chgData name="Martin Kos" userId="a6bf74b0212b4564" providerId="LiveId" clId="{517F815D-8CE7-4463-8598-69C7E7C34042}" dt="2020-11-11T07:54:01.453" v="1818" actId="47"/>
        <pc:sldMkLst>
          <pc:docMk/>
          <pc:sldMk cId="3831310014" sldId="266"/>
        </pc:sldMkLst>
      </pc:sldChg>
      <pc:sldChg chg="modSp new mod">
        <pc:chgData name="Martin Kos" userId="a6bf74b0212b4564" providerId="LiveId" clId="{517F815D-8CE7-4463-8598-69C7E7C34042}" dt="2020-11-11T08:15:22.268" v="2112" actId="255"/>
        <pc:sldMkLst>
          <pc:docMk/>
          <pc:sldMk cId="685637235" sldId="267"/>
        </pc:sldMkLst>
        <pc:spChg chg="mod">
          <ac:chgData name="Martin Kos" userId="a6bf74b0212b4564" providerId="LiveId" clId="{517F815D-8CE7-4463-8598-69C7E7C34042}" dt="2020-11-11T07:50:20.717" v="1775" actId="20577"/>
          <ac:spMkLst>
            <pc:docMk/>
            <pc:sldMk cId="685637235" sldId="267"/>
            <ac:spMk id="2" creationId="{6BECB8C7-B071-4CE1-9961-11FF996B2FBA}"/>
          </ac:spMkLst>
        </pc:spChg>
        <pc:spChg chg="mod">
          <ac:chgData name="Martin Kos" userId="a6bf74b0212b4564" providerId="LiveId" clId="{517F815D-8CE7-4463-8598-69C7E7C34042}" dt="2020-11-11T08:15:22.268" v="2112" actId="255"/>
          <ac:spMkLst>
            <pc:docMk/>
            <pc:sldMk cId="685637235" sldId="267"/>
            <ac:spMk id="3" creationId="{AA35FEFD-76F0-4960-93B2-8020B2CCA6E6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2297895870" sldId="267"/>
        </pc:sldMkLst>
        <pc:spChg chg="mod">
          <ac:chgData name="Martin Kos" userId="a6bf74b0212b4564" providerId="LiveId" clId="{517F815D-8CE7-4463-8598-69C7E7C34042}" dt="2020-11-05T16:18:18.195" v="16" actId="20577"/>
          <ac:spMkLst>
            <pc:docMk/>
            <pc:sldMk cId="2297895870" sldId="267"/>
            <ac:spMk id="2" creationId="{E6A33F17-4817-4B26-9880-0763B933791E}"/>
          </ac:spMkLst>
        </pc:spChg>
        <pc:spChg chg="mod">
          <ac:chgData name="Martin Kos" userId="a6bf74b0212b4564" providerId="LiveId" clId="{517F815D-8CE7-4463-8598-69C7E7C34042}" dt="2020-11-06T14:45:22.937" v="985" actId="20577"/>
          <ac:spMkLst>
            <pc:docMk/>
            <pc:sldMk cId="2297895870" sldId="267"/>
            <ac:spMk id="3" creationId="{04A985A6-A93C-4C2D-9053-39D37FD178EA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3942700544" sldId="268"/>
        </pc:sldMkLst>
        <pc:spChg chg="mod">
          <ac:chgData name="Martin Kos" userId="a6bf74b0212b4564" providerId="LiveId" clId="{517F815D-8CE7-4463-8598-69C7E7C34042}" dt="2020-11-06T14:42:59.976" v="758" actId="20577"/>
          <ac:spMkLst>
            <pc:docMk/>
            <pc:sldMk cId="3942700544" sldId="268"/>
            <ac:spMk id="2" creationId="{CF4FD022-3A15-493A-B2C4-CBCBE729796F}"/>
          </ac:spMkLst>
        </pc:spChg>
        <pc:spChg chg="mod">
          <ac:chgData name="Martin Kos" userId="a6bf74b0212b4564" providerId="LiveId" clId="{517F815D-8CE7-4463-8598-69C7E7C34042}" dt="2020-11-06T14:56:41.934" v="1690" actId="14100"/>
          <ac:spMkLst>
            <pc:docMk/>
            <pc:sldMk cId="3942700544" sldId="268"/>
            <ac:spMk id="3" creationId="{8642D075-5EF8-435B-8D61-2D910DCB9947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3336671929" sldId="269"/>
        </pc:sldMkLst>
        <pc:spChg chg="mod">
          <ac:chgData name="Martin Kos" userId="a6bf74b0212b4564" providerId="LiveId" clId="{517F815D-8CE7-4463-8598-69C7E7C34042}" dt="2020-11-05T16:19:18.613" v="86" actId="20577"/>
          <ac:spMkLst>
            <pc:docMk/>
            <pc:sldMk cId="3336671929" sldId="269"/>
            <ac:spMk id="2" creationId="{0AE1A401-C119-4F3C-A609-70F1B49A0EFD}"/>
          </ac:spMkLst>
        </pc:spChg>
        <pc:spChg chg="mod">
          <ac:chgData name="Martin Kos" userId="a6bf74b0212b4564" providerId="LiveId" clId="{517F815D-8CE7-4463-8598-69C7E7C34042}" dt="2020-11-05T16:20:11.416" v="111" actId="20577"/>
          <ac:spMkLst>
            <pc:docMk/>
            <pc:sldMk cId="3336671929" sldId="269"/>
            <ac:spMk id="3" creationId="{81A0A81E-B386-4EE6-8CE9-A6A2AB080FFC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2587022812" sldId="270"/>
        </pc:sldMkLst>
        <pc:spChg chg="mod">
          <ac:chgData name="Martin Kos" userId="a6bf74b0212b4564" providerId="LiveId" clId="{517F815D-8CE7-4463-8598-69C7E7C34042}" dt="2020-11-05T16:21:11.123" v="168" actId="20577"/>
          <ac:spMkLst>
            <pc:docMk/>
            <pc:sldMk cId="2587022812" sldId="270"/>
            <ac:spMk id="2" creationId="{2E3A92C2-CB3F-41A9-BEE0-0F3096472FB6}"/>
          </ac:spMkLst>
        </pc:spChg>
        <pc:spChg chg="mod">
          <ac:chgData name="Martin Kos" userId="a6bf74b0212b4564" providerId="LiveId" clId="{517F815D-8CE7-4463-8598-69C7E7C34042}" dt="2020-11-05T16:20:48.490" v="114" actId="27636"/>
          <ac:spMkLst>
            <pc:docMk/>
            <pc:sldMk cId="2587022812" sldId="270"/>
            <ac:spMk id="3" creationId="{AE30F0B8-11D1-4ADD-989E-4ABB629CB59E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1302584988" sldId="271"/>
        </pc:sldMkLst>
        <pc:spChg chg="mod">
          <ac:chgData name="Martin Kos" userId="a6bf74b0212b4564" providerId="LiveId" clId="{517F815D-8CE7-4463-8598-69C7E7C34042}" dt="2020-11-05T16:21:33.355" v="174"/>
          <ac:spMkLst>
            <pc:docMk/>
            <pc:sldMk cId="1302584988" sldId="271"/>
            <ac:spMk id="2" creationId="{9C2F77D9-2BB0-4A1B-8B45-E4DD73E2B100}"/>
          </ac:spMkLst>
        </pc:spChg>
        <pc:spChg chg="mod">
          <ac:chgData name="Martin Kos" userId="a6bf74b0212b4564" providerId="LiveId" clId="{517F815D-8CE7-4463-8598-69C7E7C34042}" dt="2020-11-05T16:21:56.157" v="179"/>
          <ac:spMkLst>
            <pc:docMk/>
            <pc:sldMk cId="1302584988" sldId="271"/>
            <ac:spMk id="3" creationId="{D6EF1A7D-E5C4-4B0E-A3D6-96DBC9D938E4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3466783561" sldId="272"/>
        </pc:sldMkLst>
        <pc:spChg chg="mod">
          <ac:chgData name="Martin Kos" userId="a6bf74b0212b4564" providerId="LiveId" clId="{517F815D-8CE7-4463-8598-69C7E7C34042}" dt="2020-11-05T16:21:34.667" v="175"/>
          <ac:spMkLst>
            <pc:docMk/>
            <pc:sldMk cId="3466783561" sldId="272"/>
            <ac:spMk id="2" creationId="{973524C4-6170-4FF2-BF3C-F361ED4020C0}"/>
          </ac:spMkLst>
        </pc:spChg>
        <pc:spChg chg="mod">
          <ac:chgData name="Martin Kos" userId="a6bf74b0212b4564" providerId="LiveId" clId="{517F815D-8CE7-4463-8598-69C7E7C34042}" dt="2020-11-05T16:22:03.509" v="181" actId="27636"/>
          <ac:spMkLst>
            <pc:docMk/>
            <pc:sldMk cId="3466783561" sldId="272"/>
            <ac:spMk id="3" creationId="{2DB573A9-D352-420F-917C-F759C25EEE9A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60285073" sldId="273"/>
        </pc:sldMkLst>
        <pc:spChg chg="mod">
          <ac:chgData name="Martin Kos" userId="a6bf74b0212b4564" providerId="LiveId" clId="{517F815D-8CE7-4463-8598-69C7E7C34042}" dt="2020-11-05T16:21:35.875" v="176"/>
          <ac:spMkLst>
            <pc:docMk/>
            <pc:sldMk cId="60285073" sldId="273"/>
            <ac:spMk id="2" creationId="{97113E9E-BE53-44E4-B755-1164CC06AE3B}"/>
          </ac:spMkLst>
        </pc:spChg>
        <pc:spChg chg="mod">
          <ac:chgData name="Martin Kos" userId="a6bf74b0212b4564" providerId="LiveId" clId="{517F815D-8CE7-4463-8598-69C7E7C34042}" dt="2020-11-05T16:22:11.877" v="183" actId="27636"/>
          <ac:spMkLst>
            <pc:docMk/>
            <pc:sldMk cId="60285073" sldId="273"/>
            <ac:spMk id="3" creationId="{37D25096-AD84-4EAC-AC4E-A148537CD5CF}"/>
          </ac:spMkLst>
        </pc:spChg>
      </pc:sldChg>
      <pc:sldChg chg="modSp new del mod ord">
        <pc:chgData name="Martin Kos" userId="a6bf74b0212b4564" providerId="LiveId" clId="{517F815D-8CE7-4463-8598-69C7E7C34042}" dt="2020-11-11T07:49:38.230" v="1691" actId="47"/>
        <pc:sldMkLst>
          <pc:docMk/>
          <pc:sldMk cId="2271601328" sldId="274"/>
        </pc:sldMkLst>
        <pc:spChg chg="mod">
          <ac:chgData name="Martin Kos" userId="a6bf74b0212b4564" providerId="LiveId" clId="{517F815D-8CE7-4463-8598-69C7E7C34042}" dt="2020-11-05T16:21:37.252" v="177"/>
          <ac:spMkLst>
            <pc:docMk/>
            <pc:sldMk cId="2271601328" sldId="274"/>
            <ac:spMk id="2" creationId="{871B498B-EBDE-4A48-B338-BE5075BAB3AB}"/>
          </ac:spMkLst>
        </pc:spChg>
        <pc:spChg chg="mod">
          <ac:chgData name="Martin Kos" userId="a6bf74b0212b4564" providerId="LiveId" clId="{517F815D-8CE7-4463-8598-69C7E7C34042}" dt="2020-11-05T16:23:07.938" v="193" actId="27636"/>
          <ac:spMkLst>
            <pc:docMk/>
            <pc:sldMk cId="2271601328" sldId="274"/>
            <ac:spMk id="3" creationId="{0ED35A1F-828E-48F9-9C70-83A802F74600}"/>
          </ac:spMkLst>
        </pc:spChg>
      </pc:sldChg>
      <pc:sldChg chg="modSp new del mod">
        <pc:chgData name="Martin Kos" userId="a6bf74b0212b4564" providerId="LiveId" clId="{517F815D-8CE7-4463-8598-69C7E7C34042}" dt="2020-11-05T16:23:10.525" v="194" actId="47"/>
        <pc:sldMkLst>
          <pc:docMk/>
          <pc:sldMk cId="1811819920" sldId="275"/>
        </pc:sldMkLst>
        <pc:spChg chg="mod">
          <ac:chgData name="Martin Kos" userId="a6bf74b0212b4564" providerId="LiveId" clId="{517F815D-8CE7-4463-8598-69C7E7C34042}" dt="2020-11-05T16:21:39.116" v="178"/>
          <ac:spMkLst>
            <pc:docMk/>
            <pc:sldMk cId="1811819920" sldId="275"/>
            <ac:spMk id="2" creationId="{37C50B3D-EED5-4305-8E25-03D18EEBE497}"/>
          </ac:spMkLst>
        </pc:spChg>
      </pc:sldChg>
      <pc:sldChg chg="modSp new del mod">
        <pc:chgData name="Martin Kos" userId="a6bf74b0212b4564" providerId="LiveId" clId="{517F815D-8CE7-4463-8598-69C7E7C34042}" dt="2020-11-11T07:49:38.230" v="1691" actId="47"/>
        <pc:sldMkLst>
          <pc:docMk/>
          <pc:sldMk cId="4085046571" sldId="276"/>
        </pc:sldMkLst>
        <pc:spChg chg="mod">
          <ac:chgData name="Martin Kos" userId="a6bf74b0212b4564" providerId="LiveId" clId="{517F815D-8CE7-4463-8598-69C7E7C34042}" dt="2020-11-05T16:22:18.619" v="185"/>
          <ac:spMkLst>
            <pc:docMk/>
            <pc:sldMk cId="4085046571" sldId="276"/>
            <ac:spMk id="2" creationId="{923B4FDE-AA6B-45BB-90E4-5FF4C437C0D5}"/>
          </ac:spMkLst>
        </pc:spChg>
        <pc:spChg chg="mod">
          <ac:chgData name="Martin Kos" userId="a6bf74b0212b4564" providerId="LiveId" clId="{517F815D-8CE7-4463-8598-69C7E7C34042}" dt="2020-11-05T16:22:26.507" v="187" actId="27636"/>
          <ac:spMkLst>
            <pc:docMk/>
            <pc:sldMk cId="4085046571" sldId="276"/>
            <ac:spMk id="3" creationId="{42018023-1D89-4455-B089-0E9017B11C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Jonathan </a:t>
            </a:r>
            <a:r>
              <a:rPr lang="cs-CZ" dirty="0" err="1"/>
              <a:t>gray</a:t>
            </a:r>
            <a:r>
              <a:rPr lang="cs-CZ" dirty="0"/>
              <a:t> – show sold </a:t>
            </a:r>
            <a:r>
              <a:rPr lang="cs-CZ" dirty="0" err="1"/>
              <a:t>separately</a:t>
            </a:r>
            <a:r>
              <a:rPr lang="cs-CZ" dirty="0"/>
              <a:t> (2. </a:t>
            </a:r>
            <a:r>
              <a:rPr lang="cs-CZ"/>
              <a:t>kapitola)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CB8C7-B071-4CE1-9961-11FF996B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35FEFD-76F0-4960-93B2-8020B2CCA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Kdy můžeme hovořit o </a:t>
            </a:r>
            <a:r>
              <a:rPr lang="cs-CZ" sz="2400" dirty="0" err="1"/>
              <a:t>textuálních</a:t>
            </a:r>
            <a:r>
              <a:rPr lang="cs-CZ" sz="2400" dirty="0"/>
              <a:t> začátcích?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Jak se </a:t>
            </a:r>
            <a:r>
              <a:rPr lang="cs-CZ" sz="2400" dirty="0" err="1"/>
              <a:t>paratexty</a:t>
            </a:r>
            <a:r>
              <a:rPr lang="cs-CZ" sz="2400" dirty="0"/>
              <a:t> podílejí na utváření diváckých očekávání a interpretačních rámců?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Jak se na těchto strategiích podle </a:t>
            </a:r>
            <a:r>
              <a:rPr lang="cs-CZ" sz="2400" dirty="0" err="1"/>
              <a:t>Graye</a:t>
            </a:r>
            <a:r>
              <a:rPr lang="cs-CZ" sz="2400" dirty="0"/>
              <a:t> podílejí trailery nebo plakáty?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Jaké funkce můžou plnit různé verze promo materiálů ve vztahu k publikům?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Jakou roli může sehrávat čas v souvislostech </a:t>
            </a:r>
            <a:r>
              <a:rPr lang="cs-CZ" sz="2400" dirty="0" err="1"/>
              <a:t>paratextuality</a:t>
            </a:r>
            <a:r>
              <a:rPr lang="cs-CZ" sz="2400" dirty="0"/>
              <a:t> (např. ve vztahu k znovu uvedeným televizním programům)?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3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5F36C-3C1A-4E9B-B47B-5731B88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DA188-37D3-404E-A3B0-C24B66830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817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filmy a televizní programy často začínají dlouho před tím, než je začneme aktivně vyhledávat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textuální</a:t>
            </a:r>
            <a:r>
              <a:rPr lang="cs-CZ" dirty="0"/>
              <a:t> historie jsou stejně komplexní a důležité jako divácké, kreativní a ekonomické historie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částí textu a koncentrátem významu show/filmu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promo materiály nastavují, začínají a rámují mnoho z interakcí, které s textem máme</a:t>
            </a:r>
            <a:br>
              <a:rPr lang="cs-CZ" dirty="0"/>
            </a:br>
            <a:r>
              <a:rPr lang="cs-CZ" dirty="0"/>
              <a:t>- začínají proces vytváření </a:t>
            </a:r>
            <a:r>
              <a:rPr lang="cs-CZ" dirty="0" err="1"/>
              <a:t>textuálních</a:t>
            </a:r>
            <a:r>
              <a:rPr lang="cs-CZ" dirty="0"/>
              <a:t> významů jako „předsunutá hlídka“ interpretace</a:t>
            </a:r>
            <a:br>
              <a:rPr lang="cs-CZ" dirty="0"/>
            </a:br>
            <a:r>
              <a:rPr lang="cs-CZ" dirty="0"/>
              <a:t>- činí první krok v naplňování textu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můžeme odolávat významům navrhovaným promo materiály, ale tyto nám říkají, co čekat; řídí naše vzrušení a/nebo obavy; začínají nám říkat, o čem text je; vyzývají k naší identifikaci s a interpretaci textu ještě před tím, než jsme k němu zdánlivě dorazili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</a:t>
            </a:r>
            <a:r>
              <a:rPr lang="cs-CZ" dirty="0" err="1"/>
              <a:t>hype</a:t>
            </a:r>
            <a:r>
              <a:rPr lang="cs-CZ" dirty="0"/>
              <a:t> hrají konstitutivní roli v ustanovování „správné“ interpretace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jsou reklamy, ale zároveň i test chuti nadcházejícího filmu nabízející některá z prvních potěšení, významů a myšlenek filmu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pomáhají znovu zdůraznit chození do kina jako opakující se událost a slibují, že na nás čeká další cesta do snového světa</a:t>
            </a:r>
          </a:p>
        </p:txBody>
      </p:sp>
    </p:spTree>
    <p:extLst>
      <p:ext uri="{BB962C8B-B14F-4D97-AF65-F5344CB8AC3E}">
        <p14:creationId xmlns:p14="http://schemas.microsoft.com/office/powerpoint/2010/main" val="360002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9E516-69E8-489B-9E17-23BD0635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0FCE3-E1A9-4F5F-8C7E-B81BCCBA4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863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podle Lisy </a:t>
            </a:r>
            <a:r>
              <a:rPr lang="cs-CZ" dirty="0" err="1"/>
              <a:t>Kernanové</a:t>
            </a:r>
            <a:r>
              <a:rPr lang="cs-CZ" dirty="0"/>
              <a:t> trailery: </a:t>
            </a:r>
            <a:br>
              <a:rPr lang="cs-CZ" dirty="0"/>
            </a:br>
            <a:r>
              <a:rPr lang="cs-CZ" dirty="0"/>
              <a:t>1) vymezují žánr; 2) oslavují a představují hvězdy; 3) poskytují vzorek prostředí („In a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…“)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žánr nejenom klasifikační nástroj/pomůcka, ale také sada pro interpretování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hvězda má úlohu vlastního žánrového </a:t>
            </a:r>
            <a:r>
              <a:rPr lang="cs-CZ" i="1" dirty="0"/>
              <a:t>označujícího</a:t>
            </a:r>
            <a:r>
              <a:rPr lang="cs-CZ" dirty="0"/>
              <a:t> a </a:t>
            </a:r>
            <a:r>
              <a:rPr lang="cs-CZ" dirty="0" err="1"/>
              <a:t>intertextu</a:t>
            </a:r>
            <a:r>
              <a:rPr lang="cs-CZ" dirty="0"/>
              <a:t>, takže rovněž nabízí interpretační strategie a očekávání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ukázky můžou diktovat, jak číst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průmysl nabízí několik trailerů pro různá předpokládaná publika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proma nám umožňují rozvrhnout naše vzorce mediální konzumace, fungující jako menu pro budou spotřebu a pomáhající přiřadit texty do našich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watch</a:t>
            </a:r>
            <a:r>
              <a:rPr lang="cs-CZ" dirty="0"/>
              <a:t>,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watch</a:t>
            </a:r>
            <a:r>
              <a:rPr lang="cs-CZ" dirty="0"/>
              <a:t> a do not </a:t>
            </a:r>
            <a:r>
              <a:rPr lang="cs-CZ" dirty="0" err="1"/>
              <a:t>watch</a:t>
            </a:r>
            <a:r>
              <a:rPr lang="cs-CZ" dirty="0"/>
              <a:t> seznamů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zřejmě můžeme vidět text před tím, než ho doopravdy vidíme, jak zapouzdřuje termín „</a:t>
            </a:r>
            <a:r>
              <a:rPr lang="cs-CZ" dirty="0" err="1"/>
              <a:t>preview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15889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06285-A5B0-439B-8BD9-48E5847F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C815E-6A60-46A7-ABAF-07B6A39A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53225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můžou hrát klíčovou roli v nastínění žánru, hvězdných </a:t>
            </a:r>
            <a:r>
              <a:rPr lang="cs-CZ" dirty="0" err="1"/>
              <a:t>intertextů</a:t>
            </a:r>
            <a:r>
              <a:rPr lang="cs-CZ" dirty="0"/>
              <a:t> a typu světa, do něhož by divák vstoupil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pracují s žánrovými konvencemi, prominentně představují hvězdy jako </a:t>
            </a:r>
            <a:r>
              <a:rPr lang="cs-CZ" dirty="0" err="1"/>
              <a:t>intertexty</a:t>
            </a:r>
            <a:r>
              <a:rPr lang="cs-CZ" dirty="0"/>
              <a:t> jejich předchozích rolí a performancí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plakáty pomáhají ustanovit narativní háčky a otevírají příslušné fikční světy před tím, než film dorazí na scénu (např. u Záhady Blair </a:t>
            </a:r>
            <a:r>
              <a:rPr lang="cs-CZ" dirty="0" err="1"/>
              <a:t>Witch</a:t>
            </a:r>
            <a:r>
              <a:rPr lang="cs-CZ" dirty="0"/>
              <a:t> horor </a:t>
            </a:r>
            <a:r>
              <a:rPr lang="cs-CZ" i="1" dirty="0"/>
              <a:t>začal</a:t>
            </a:r>
            <a:r>
              <a:rPr lang="cs-CZ" dirty="0"/>
              <a:t> online a před televizní obrazovkou, nikoliv jednoduše v kině)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důležitost umístění </a:t>
            </a:r>
            <a:r>
              <a:rPr lang="cs-CZ" dirty="0" err="1"/>
              <a:t>paratextů</a:t>
            </a:r>
            <a:r>
              <a:rPr lang="cs-CZ" dirty="0"/>
              <a:t> v prostoru (např. marketingová kampaň seriálu </a:t>
            </a:r>
            <a:r>
              <a:rPr lang="cs-CZ" i="1" dirty="0" err="1"/>
              <a:t>Six</a:t>
            </a:r>
            <a:r>
              <a:rPr lang="cs-CZ" i="1" dirty="0"/>
              <a:t> </a:t>
            </a:r>
            <a:r>
              <a:rPr lang="cs-CZ" i="1" dirty="0" err="1"/>
              <a:t>Degrees</a:t>
            </a:r>
            <a:r>
              <a:rPr lang="cs-CZ" i="1" dirty="0"/>
              <a:t> </a:t>
            </a:r>
            <a:r>
              <a:rPr lang="cs-CZ" dirty="0"/>
              <a:t>v newyorském metru)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vytvářejí rozdílné referenční texty pro potenciální publika – různé verze traileru a promo materiálů můžou budovat úplně jiné 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přerámování TV programů v případě jejich opakování – parodie, ale i uznání jako klasiky</a:t>
            </a:r>
            <a:br>
              <a:rPr lang="cs-CZ" dirty="0"/>
            </a:br>
            <a:r>
              <a:rPr lang="cs-CZ" dirty="0"/>
              <a:t>- skutečnost opakování vypovídá o hodnotnosti programu, který je hoden přehrání</a:t>
            </a:r>
            <a:br>
              <a:rPr lang="cs-CZ" dirty="0"/>
            </a:br>
            <a:r>
              <a:rPr lang="cs-CZ" dirty="0"/>
              <a:t>- nostalgie a přidaná hodnota/významnost</a:t>
            </a:r>
          </a:p>
        </p:txBody>
      </p:sp>
    </p:spTree>
    <p:extLst>
      <p:ext uri="{BB962C8B-B14F-4D97-AF65-F5344CB8AC3E}">
        <p14:creationId xmlns:p14="http://schemas.microsoft.com/office/powerpoint/2010/main" val="194705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7079A2-3AF4-4833-92F8-99AD34C5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D3998-5BA0-44A5-85C9-60B433F8D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9526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textuální</a:t>
            </a:r>
            <a:r>
              <a:rPr lang="cs-CZ" dirty="0"/>
              <a:t> význam se přesouvá napříč časem, jak </a:t>
            </a:r>
            <a:r>
              <a:rPr lang="cs-CZ" dirty="0" err="1"/>
              <a:t>paratexty</a:t>
            </a:r>
            <a:r>
              <a:rPr lang="cs-CZ" dirty="0"/>
              <a:t> řídí naše strategie čtení</a:t>
            </a:r>
            <a:br>
              <a:rPr lang="cs-CZ" dirty="0"/>
            </a:br>
            <a:r>
              <a:rPr lang="cs-CZ" dirty="0"/>
              <a:t>- daný text má limity vlastního použití, ale promo a </a:t>
            </a:r>
            <a:r>
              <a:rPr lang="cs-CZ" dirty="0" err="1"/>
              <a:t>previews</a:t>
            </a:r>
            <a:r>
              <a:rPr lang="cs-CZ" dirty="0"/>
              <a:t> můžou stále determinovat významné variace v rámci širší sady významů textu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a promo nezpochybňují pouze, jak textualita funguje, ale i jak funguje autor – pracujeme s „funkcí autora“ (termín Michela </a:t>
            </a:r>
            <a:r>
              <a:rPr lang="cs-CZ" dirty="0" err="1"/>
              <a:t>Foucaulta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síla vytvářet počáteční interpretační rámce textu nebo navrhovat nové rámce později znamená, že značná součást </a:t>
            </a:r>
            <a:r>
              <a:rPr lang="cs-CZ" dirty="0" err="1"/>
              <a:t>textuální</a:t>
            </a:r>
            <a:r>
              <a:rPr lang="cs-CZ" dirty="0"/>
              <a:t> tvorby nepochází od autora (ani jeho funkce), ale od marketingových pracovníků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trailery hrají klíčovou roli při sestavování očekávání, klíčově přispívají k významu textu a mohou být ústřední pro diváckou reakci na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promo v televizi vítá pravidelné diváky zpět – připomíná čas a místo v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když proma oslovují nové diváky, můžou sestavovat rámce očekávání, dát textu určitý charakter/rys a generovat text před sledováním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navracejících se diváků můžou začít stavět text jednotlivé epizody, ale umožňují producentům i znovu zdůraznit jejich verzi textu a </a:t>
            </a:r>
            <a:r>
              <a:rPr lang="cs-CZ" dirty="0" err="1"/>
              <a:t>rekontextualizovat</a:t>
            </a:r>
            <a:r>
              <a:rPr lang="cs-CZ" dirty="0"/>
              <a:t> text při znovuuvedení na obrazovky</a:t>
            </a:r>
          </a:p>
        </p:txBody>
      </p:sp>
    </p:spTree>
    <p:extLst>
      <p:ext uri="{BB962C8B-B14F-4D97-AF65-F5344CB8AC3E}">
        <p14:creationId xmlns:p14="http://schemas.microsoft.com/office/powerpoint/2010/main" val="194496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7A16A-329E-4D50-A2B4-3A8F9059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Coming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! </a:t>
            </a:r>
            <a:r>
              <a:rPr lang="cs-CZ" dirty="0" err="1"/>
              <a:t>Hype</a:t>
            </a:r>
            <a:r>
              <a:rPr lang="cs-CZ" dirty="0"/>
              <a:t>, </a:t>
            </a:r>
            <a:r>
              <a:rPr lang="cs-CZ" dirty="0" err="1"/>
              <a:t>Intros</a:t>
            </a:r>
            <a:r>
              <a:rPr lang="cs-CZ" dirty="0"/>
              <a:t>, and </a:t>
            </a:r>
            <a:r>
              <a:rPr lang="cs-CZ" dirty="0" err="1"/>
              <a:t>Textual</a:t>
            </a:r>
            <a:r>
              <a:rPr lang="cs-CZ" dirty="0"/>
              <a:t> </a:t>
            </a:r>
            <a:r>
              <a:rPr lang="cs-CZ" dirty="0" err="1"/>
              <a:t>Beginnings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DDE7BD-C3D5-4098-B453-F9179C7F8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5272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paratexty</a:t>
            </a:r>
            <a:r>
              <a:rPr lang="cs-CZ" dirty="0"/>
              <a:t> nám říkají, jak by producenti nebo distributoři preferovali způsob, jakým interpretujeme text, které demografické skupiny oslovují a jak po nás chtějí, abych dávali smysl jejich postavám a zápletkám</a:t>
            </a:r>
            <a:br>
              <a:rPr lang="cs-CZ" dirty="0"/>
            </a:br>
            <a:r>
              <a:rPr lang="cs-CZ" dirty="0"/>
              <a:t>- ve zkratce: proma nabízí „správnou“ a „preferovanou“ interpretaci (podobně i titulkové sekvence nebo </a:t>
            </a:r>
            <a:r>
              <a:rPr lang="cs-CZ" dirty="0" err="1"/>
              <a:t>recapy</a:t>
            </a:r>
            <a:r>
              <a:rPr lang="cs-CZ" dirty="0"/>
              <a:t> epizod)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titulkové sekvence </a:t>
            </a:r>
            <a:r>
              <a:rPr lang="cs-CZ" dirty="0" err="1"/>
              <a:t>close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od všech diváků, čímž se stávají prostory pro projekci osobní interpretace</a:t>
            </a:r>
            <a:br>
              <a:rPr lang="cs-CZ" dirty="0"/>
            </a:br>
            <a:r>
              <a:rPr lang="cs-CZ" dirty="0"/>
              <a:t>- poskytují nám čas nahrát/vybavit si naše vzpomínky a preferované strategie čtení, připravující nás na epizodu, kterou máme „při ruce“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skrze opakování úvodní titulkové sekvence můžou producenti znovu potvrzovat, o čem program je, jak jsou postavy propojeny a jak bychom jim „měli“ dávat smysl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fanouškovské verze můžou preferovat vlastní čtení a ilustrovat spoustu rozdílných rámců a filtrů, které můžou být poskytovány pro jednu show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vstupní </a:t>
            </a:r>
            <a:r>
              <a:rPr lang="cs-CZ" dirty="0" err="1"/>
              <a:t>paratexty</a:t>
            </a:r>
            <a:r>
              <a:rPr lang="cs-CZ" dirty="0"/>
              <a:t> tak disponují značnou silou k řízení naší počáteční interpretace, říkají nám, co čekat, a ustanovují žánr, gender, styl, přístup a charakterizaci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jako in medias res </a:t>
            </a:r>
            <a:r>
              <a:rPr lang="cs-CZ" dirty="0" err="1"/>
              <a:t>paratexty</a:t>
            </a:r>
            <a:r>
              <a:rPr lang="cs-CZ" dirty="0"/>
              <a:t> se také pokoušejí kontrolovat správné interpretace, trvajíc na tom, jak chtějí, abychom četli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publikum, které nevidí film/seriál, můžou </a:t>
            </a:r>
            <a:r>
              <a:rPr lang="cs-CZ" dirty="0" err="1"/>
              <a:t>paratexty</a:t>
            </a:r>
            <a:r>
              <a:rPr lang="cs-CZ" dirty="0"/>
              <a:t> představovat celistvost textu – jsou tak stěžejní částí interpretačního a spotřebitelského procesu – </a:t>
            </a:r>
            <a:r>
              <a:rPr lang="cs-CZ" b="1" dirty="0"/>
              <a:t>začátek textuality</a:t>
            </a:r>
          </a:p>
        </p:txBody>
      </p:sp>
    </p:spTree>
    <p:extLst>
      <p:ext uri="{BB962C8B-B14F-4D97-AF65-F5344CB8AC3E}">
        <p14:creationId xmlns:p14="http://schemas.microsoft.com/office/powerpoint/2010/main" val="9413358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1030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Coming Soon! Hype, Intros, and Textual Beginnings</vt:lpstr>
      <vt:lpstr>Coming Soon! Hype, Intros, and Textual Beginnings</vt:lpstr>
      <vt:lpstr>Coming Soon! Hype, Intros, and Textual Beginnings</vt:lpstr>
      <vt:lpstr>Coming Soon! Hype, Intros, and Textual Beginnings</vt:lpstr>
      <vt:lpstr>Coming Soon! Hype, Intros, and Textual Beginnings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9</cp:revision>
  <dcterms:created xsi:type="dcterms:W3CDTF">2020-11-05T14:52:37Z</dcterms:created>
  <dcterms:modified xsi:type="dcterms:W3CDTF">2020-11-11T08:15:46Z</dcterms:modified>
</cp:coreProperties>
</file>