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1" r:id="rId4"/>
    <p:sldId id="263" r:id="rId5"/>
    <p:sldId id="262" r:id="rId6"/>
    <p:sldId id="264" r:id="rId7"/>
    <p:sldId id="260" r:id="rId8"/>
    <p:sldId id="297" r:id="rId9"/>
    <p:sldId id="265" r:id="rId10"/>
    <p:sldId id="292" r:id="rId11"/>
    <p:sldId id="273" r:id="rId12"/>
    <p:sldId id="275" r:id="rId13"/>
    <p:sldId id="279" r:id="rId14"/>
    <p:sldId id="282" r:id="rId15"/>
    <p:sldId id="280" r:id="rId16"/>
    <p:sldId id="283" r:id="rId17"/>
    <p:sldId id="281" r:id="rId18"/>
    <p:sldId id="277" r:id="rId19"/>
    <p:sldId id="293" r:id="rId20"/>
    <p:sldId id="278" r:id="rId21"/>
    <p:sldId id="274" r:id="rId22"/>
    <p:sldId id="259" r:id="rId23"/>
    <p:sldId id="294" r:id="rId24"/>
    <p:sldId id="258" r:id="rId25"/>
    <p:sldId id="296" r:id="rId26"/>
    <p:sldId id="295" r:id="rId27"/>
    <p:sldId id="284" r:id="rId28"/>
    <p:sldId id="290" r:id="rId29"/>
    <p:sldId id="287" r:id="rId30"/>
    <p:sldId id="285" r:id="rId31"/>
    <p:sldId id="288" r:id="rId32"/>
    <p:sldId id="291" r:id="rId33"/>
    <p:sldId id="271" r:id="rId34"/>
    <p:sldId id="272" r:id="rId35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362" y="-5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40E97-3A21-41DD-ADF5-CF80E8326540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4D76B-16F9-4C23-902B-7F8E8E9A58F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4D76B-16F9-4C23-902B-7F8E8E9A58F5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F2EA6-09EA-4A57-A9C5-589B1A0BBE16}" type="datetimeFigureOut">
              <a:rPr lang="cs-CZ" smtClean="0"/>
              <a:pPr/>
              <a:t>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07320-4A3A-45B6-9C86-6381F8DAC53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mové ateliéry a laboratoře, 1935-40 | OFICIÁLNÍ STRÁNKY MĚSTA ZLÍNA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 contrast="-40000"/>
          </a:blip>
          <a:srcRect b="217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851670"/>
            <a:ext cx="8208912" cy="1102519"/>
          </a:xfrm>
        </p:spPr>
        <p:txBody>
          <a:bodyPr>
            <a:noAutofit/>
          </a:bodyPr>
          <a:lstStyle/>
          <a:p>
            <a:r>
              <a:rPr lang="cs-CZ" sz="5400" b="1" dirty="0" smtClean="0"/>
              <a:t>Využití ANT </a:t>
            </a:r>
            <a:r>
              <a:rPr lang="cs-CZ" sz="5400" b="1" dirty="0" smtClean="0"/>
              <a:t/>
            </a:r>
            <a:br>
              <a:rPr lang="cs-CZ" sz="5400" b="1" dirty="0" smtClean="0"/>
            </a:br>
            <a:r>
              <a:rPr lang="cs-CZ" sz="5400" b="1" dirty="0" smtClean="0"/>
              <a:t>ve </a:t>
            </a:r>
            <a:r>
              <a:rPr lang="cs-CZ" sz="5400" b="1" dirty="0" smtClean="0"/>
              <a:t>výzkumu </a:t>
            </a:r>
            <a:br>
              <a:rPr lang="cs-CZ" sz="5400" b="1" dirty="0" smtClean="0"/>
            </a:br>
            <a:r>
              <a:rPr lang="cs-CZ" sz="5400" b="1" dirty="0" smtClean="0"/>
              <a:t>zlínské filmové kultury</a:t>
            </a:r>
            <a:endParaRPr lang="cs-CZ" sz="5400" b="1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0" y="4731990"/>
            <a:ext cx="5166320" cy="627534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Filmový Zlín: dějiny filmových ateliérů I</a:t>
            </a:r>
            <a:endParaRPr lang="cs-CZ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363272" cy="857250"/>
          </a:xfrm>
        </p:spPr>
        <p:txBody>
          <a:bodyPr>
            <a:normAutofit/>
          </a:bodyPr>
          <a:lstStyle/>
          <a:p>
            <a:r>
              <a:rPr lang="cs-CZ" dirty="0" smtClean="0"/>
              <a:t>Historie Filmového Zlína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9582"/>
            <a:ext cx="8352928" cy="401191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1927 – 1947</a:t>
            </a:r>
          </a:p>
          <a:p>
            <a:endParaRPr lang="cs-CZ" sz="1500" dirty="0" smtClean="0"/>
          </a:p>
          <a:p>
            <a:r>
              <a:rPr lang="cs-CZ" sz="1800" dirty="0" smtClean="0"/>
              <a:t>1894 – Založena obuvnická firma </a:t>
            </a:r>
            <a:r>
              <a:rPr lang="cs-CZ" sz="1800" b="1" dirty="0" smtClean="0"/>
              <a:t>T. &amp; A. Baťa </a:t>
            </a:r>
            <a:r>
              <a:rPr lang="cs-CZ" sz="1800" dirty="0" smtClean="0"/>
              <a:t>(Antonín, Tomáš a Anna)</a:t>
            </a:r>
          </a:p>
          <a:p>
            <a:r>
              <a:rPr lang="cs-CZ" sz="1800" dirty="0" smtClean="0"/>
              <a:t>1895 – </a:t>
            </a:r>
            <a:r>
              <a:rPr lang="cs-CZ" sz="1800" b="1" dirty="0" smtClean="0"/>
              <a:t>Tomáš Baťa</a:t>
            </a:r>
            <a:r>
              <a:rPr lang="cs-CZ" sz="1800" dirty="0" smtClean="0"/>
              <a:t> se stal šéfem firmy Baťa. 	</a:t>
            </a:r>
          </a:p>
          <a:p>
            <a:r>
              <a:rPr lang="cs-CZ" sz="1800" dirty="0" smtClean="0"/>
              <a:t>1923 – Tomáš Baťa byl zvolen starostou Zlína a začíná s </a:t>
            </a:r>
            <a:r>
              <a:rPr lang="cs-CZ" sz="1800" b="1" dirty="0" smtClean="0"/>
              <a:t>přestavbou města</a:t>
            </a:r>
            <a:r>
              <a:rPr lang="cs-CZ" sz="1800" dirty="0" smtClean="0"/>
              <a:t>.</a:t>
            </a:r>
          </a:p>
          <a:p>
            <a:r>
              <a:rPr lang="cs-CZ" sz="1800" dirty="0" smtClean="0"/>
              <a:t>1927 – Ustanovena dceřina společnost Baťových pomocných závodů s. r. o. (BAPOZ).</a:t>
            </a:r>
            <a:br>
              <a:rPr lang="cs-CZ" sz="1800" dirty="0" smtClean="0"/>
            </a:br>
            <a:r>
              <a:rPr lang="cs-CZ" sz="1800" dirty="0" smtClean="0"/>
              <a:t>	Vzniklo </a:t>
            </a:r>
            <a:r>
              <a:rPr lang="cs-CZ" sz="1800" b="1" dirty="0" smtClean="0"/>
              <a:t>reklamního oddělení </a:t>
            </a:r>
            <a:r>
              <a:rPr lang="cs-CZ" sz="1800" dirty="0" smtClean="0"/>
              <a:t>BAPOZ (Jaroslav </a:t>
            </a:r>
            <a:r>
              <a:rPr lang="cs-CZ" sz="1800" dirty="0" err="1" smtClean="0"/>
              <a:t>Pagáč</a:t>
            </a:r>
            <a:r>
              <a:rPr lang="cs-CZ" sz="1800" dirty="0" smtClean="0"/>
              <a:t>). 	</a:t>
            </a:r>
          </a:p>
          <a:p>
            <a:r>
              <a:rPr lang="cs-CZ" sz="1800" dirty="0" smtClean="0"/>
              <a:t>1932 – Tomáš Baťa zahynul při </a:t>
            </a:r>
            <a:r>
              <a:rPr lang="cs-CZ" sz="1800" b="1" dirty="0" smtClean="0"/>
              <a:t>leteckém neštěstí </a:t>
            </a:r>
            <a:r>
              <a:rPr lang="cs-CZ" sz="1800" dirty="0" smtClean="0"/>
              <a:t>(12. 7.). </a:t>
            </a:r>
            <a:br>
              <a:rPr lang="cs-CZ" sz="1800" dirty="0" smtClean="0"/>
            </a:br>
            <a:r>
              <a:rPr lang="cs-CZ" sz="1800" dirty="0" smtClean="0"/>
              <a:t>	</a:t>
            </a:r>
            <a:r>
              <a:rPr lang="cs-CZ" sz="1800" b="1" dirty="0" smtClean="0"/>
              <a:t>Jaroslav Novotný </a:t>
            </a:r>
            <a:r>
              <a:rPr lang="cs-CZ" sz="1800" dirty="0" smtClean="0"/>
              <a:t>nastupuje do Masarykovy pokusné školy měšťanské (1. 9.)</a:t>
            </a:r>
            <a:br>
              <a:rPr lang="cs-CZ" sz="1800" dirty="0" smtClean="0"/>
            </a:br>
            <a:r>
              <a:rPr lang="cs-CZ" sz="1800" dirty="0" smtClean="0"/>
              <a:t>	Ve Zlíně bylo postaveno </a:t>
            </a:r>
            <a:r>
              <a:rPr lang="cs-CZ" sz="1800" b="1" dirty="0" smtClean="0"/>
              <a:t>Velké kino</a:t>
            </a:r>
            <a:r>
              <a:rPr lang="cs-CZ" sz="1800" dirty="0" smtClean="0"/>
              <a:t>. 	</a:t>
            </a:r>
          </a:p>
          <a:p>
            <a:r>
              <a:rPr lang="cs-CZ" sz="1800" dirty="0" smtClean="0"/>
              <a:t>1935 – Do Zlína přišli </a:t>
            </a:r>
            <a:r>
              <a:rPr lang="cs-CZ" sz="1800" b="1" dirty="0" smtClean="0"/>
              <a:t>Alexander </a:t>
            </a:r>
            <a:r>
              <a:rPr lang="cs-CZ" sz="1800" b="1" dirty="0" err="1" smtClean="0"/>
              <a:t>Hackenschmied</a:t>
            </a:r>
            <a:r>
              <a:rPr lang="cs-CZ" sz="1800" dirty="0" smtClean="0"/>
              <a:t>, </a:t>
            </a:r>
            <a:r>
              <a:rPr lang="cs-CZ" sz="1800" b="1" dirty="0" smtClean="0"/>
              <a:t>Ladislav </a:t>
            </a:r>
            <a:r>
              <a:rPr lang="cs-CZ" sz="1800" b="1" dirty="0" err="1" smtClean="0"/>
              <a:t>Kolda</a:t>
            </a:r>
            <a:r>
              <a:rPr lang="cs-CZ" sz="1800" b="1" dirty="0" smtClean="0"/>
              <a:t> </a:t>
            </a:r>
            <a:r>
              <a:rPr lang="cs-CZ" sz="1800" dirty="0" smtClean="0"/>
              <a:t>a </a:t>
            </a:r>
            <a:r>
              <a:rPr lang="cs-CZ" sz="1800" b="1" dirty="0" err="1" smtClean="0"/>
              <a:t>Elmar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Klos</a:t>
            </a:r>
            <a:r>
              <a:rPr lang="cs-CZ" sz="1800" dirty="0" smtClean="0"/>
              <a:t>. 	Povolena stavba zlínských </a:t>
            </a:r>
            <a:r>
              <a:rPr lang="cs-CZ" sz="1800" b="1" dirty="0" smtClean="0"/>
              <a:t>ateliérů</a:t>
            </a:r>
            <a:r>
              <a:rPr lang="cs-CZ" sz="1800" dirty="0" smtClean="0"/>
              <a:t> v městské části </a:t>
            </a:r>
            <a:r>
              <a:rPr lang="cs-CZ" sz="1800" dirty="0" err="1" smtClean="0"/>
              <a:t>Kudlov</a:t>
            </a:r>
            <a:r>
              <a:rPr lang="cs-CZ" sz="1800" dirty="0" smtClean="0"/>
              <a:t> (30. 9.).</a:t>
            </a:r>
            <a:br>
              <a:rPr lang="cs-CZ" sz="1800" dirty="0" smtClean="0"/>
            </a:br>
            <a:r>
              <a:rPr lang="cs-CZ" sz="1800" dirty="0" smtClean="0"/>
              <a:t>	Jaroslav Novotný nastupuje jako stálý zaměstnanec do filmového oddělení. </a:t>
            </a:r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es-ES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dirty="0" smtClean="0"/>
          </a:p>
          <a:p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Vývojový diagram: spojka 4">
            <a:hlinkClick r:id="rId3" action="ppaction://hlinksldjump"/>
          </p:cNvPr>
          <p:cNvSpPr/>
          <p:nvPr/>
        </p:nvSpPr>
        <p:spPr>
          <a:xfrm>
            <a:off x="3347864" y="2499742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ka 5">
            <a:hlinkClick r:id="rId4" action="ppaction://hlinksldjump"/>
          </p:cNvPr>
          <p:cNvSpPr/>
          <p:nvPr/>
        </p:nvSpPr>
        <p:spPr>
          <a:xfrm>
            <a:off x="3995936" y="4443958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>
            <a:hlinkClick r:id="rId3" action="ppaction://hlinksldjump"/>
          </p:cNvPr>
          <p:cNvSpPr/>
          <p:nvPr/>
        </p:nvSpPr>
        <p:spPr>
          <a:xfrm>
            <a:off x="8820472" y="4659982"/>
            <a:ext cx="216024" cy="21602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hlinkClick r:id="rId4" action="ppaction://hlinksldjump"/>
          </p:cNvPr>
          <p:cNvSpPr/>
          <p:nvPr/>
        </p:nvSpPr>
        <p:spPr>
          <a:xfrm>
            <a:off x="8532440" y="4659982"/>
            <a:ext cx="216024" cy="2160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 rot="20398437">
            <a:off x="5237744" y="2619175"/>
            <a:ext cx="1836867" cy="1689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-868070" y="-426720"/>
            <a:ext cx="7481010" cy="4669536"/>
          </a:xfrm>
          <a:custGeom>
            <a:avLst/>
            <a:gdLst>
              <a:gd name="connsiteX0" fmla="*/ 838809 w 7481010"/>
              <a:gd name="connsiteY0" fmla="*/ 2116531 h 4669536"/>
              <a:gd name="connsiteX1" fmla="*/ 1306982 w 7481010"/>
              <a:gd name="connsiteY1" fmla="*/ 1684934 h 4669536"/>
              <a:gd name="connsiteX2" fmla="*/ 2009241 w 7481010"/>
              <a:gd name="connsiteY2" fmla="*/ 1443533 h 4669536"/>
              <a:gd name="connsiteX3" fmla="*/ 2850489 w 7481010"/>
              <a:gd name="connsiteY3" fmla="*/ 1363066 h 4669536"/>
              <a:gd name="connsiteX4" fmla="*/ 3443020 w 7481010"/>
              <a:gd name="connsiteY4" fmla="*/ 1348435 h 4669536"/>
              <a:gd name="connsiteX5" fmla="*/ 4013606 w 7481010"/>
              <a:gd name="connsiteY5" fmla="*/ 1275283 h 4669536"/>
              <a:gd name="connsiteX6" fmla="*/ 4598822 w 7481010"/>
              <a:gd name="connsiteY6" fmla="*/ 909523 h 4669536"/>
              <a:gd name="connsiteX7" fmla="*/ 5213299 w 7481010"/>
              <a:gd name="connsiteY7" fmla="*/ 360883 h 4669536"/>
              <a:gd name="connsiteX8" fmla="*/ 6383731 w 7481010"/>
              <a:gd name="connsiteY8" fmla="*/ 331622 h 4669536"/>
              <a:gd name="connsiteX9" fmla="*/ 7320076 w 7481010"/>
              <a:gd name="connsiteY9" fmla="*/ 2350618 h 4669536"/>
              <a:gd name="connsiteX10" fmla="*/ 5418124 w 7481010"/>
              <a:gd name="connsiteY10" fmla="*/ 3572256 h 4669536"/>
              <a:gd name="connsiteX11" fmla="*/ 875385 w 7481010"/>
              <a:gd name="connsiteY11" fmla="*/ 4596384 h 4669536"/>
              <a:gd name="connsiteX12" fmla="*/ 165811 w 7481010"/>
              <a:gd name="connsiteY12" fmla="*/ 4011168 h 4669536"/>
              <a:gd name="connsiteX13" fmla="*/ 838809 w 7481010"/>
              <a:gd name="connsiteY13" fmla="*/ 2116531 h 466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1010" h="4669536">
                <a:moveTo>
                  <a:pt x="838809" y="2116531"/>
                </a:moveTo>
                <a:cubicBezTo>
                  <a:pt x="1029004" y="1728825"/>
                  <a:pt x="1111910" y="1797100"/>
                  <a:pt x="1306982" y="1684934"/>
                </a:cubicBezTo>
                <a:cubicBezTo>
                  <a:pt x="1502054" y="1572768"/>
                  <a:pt x="1751990" y="1497178"/>
                  <a:pt x="2009241" y="1443533"/>
                </a:cubicBezTo>
                <a:cubicBezTo>
                  <a:pt x="2266492" y="1389888"/>
                  <a:pt x="2611526" y="1378916"/>
                  <a:pt x="2850489" y="1363066"/>
                </a:cubicBezTo>
                <a:cubicBezTo>
                  <a:pt x="3089452" y="1347216"/>
                  <a:pt x="3249167" y="1363065"/>
                  <a:pt x="3443020" y="1348435"/>
                </a:cubicBezTo>
                <a:cubicBezTo>
                  <a:pt x="3636873" y="1333805"/>
                  <a:pt x="3820972" y="1348435"/>
                  <a:pt x="4013606" y="1275283"/>
                </a:cubicBezTo>
                <a:cubicBezTo>
                  <a:pt x="4206240" y="1202131"/>
                  <a:pt x="4398873" y="1061923"/>
                  <a:pt x="4598822" y="909523"/>
                </a:cubicBezTo>
                <a:cubicBezTo>
                  <a:pt x="4798771" y="757123"/>
                  <a:pt x="4915814" y="457200"/>
                  <a:pt x="5213299" y="360883"/>
                </a:cubicBezTo>
                <a:cubicBezTo>
                  <a:pt x="5510784" y="264566"/>
                  <a:pt x="6032602" y="0"/>
                  <a:pt x="6383731" y="331622"/>
                </a:cubicBezTo>
                <a:cubicBezTo>
                  <a:pt x="6734860" y="663244"/>
                  <a:pt x="7481010" y="1810512"/>
                  <a:pt x="7320076" y="2350618"/>
                </a:cubicBezTo>
                <a:cubicBezTo>
                  <a:pt x="7159142" y="2890724"/>
                  <a:pt x="6492239" y="3197962"/>
                  <a:pt x="5418124" y="3572256"/>
                </a:cubicBezTo>
                <a:cubicBezTo>
                  <a:pt x="4344009" y="3946550"/>
                  <a:pt x="1750770" y="4523232"/>
                  <a:pt x="875385" y="4596384"/>
                </a:cubicBezTo>
                <a:cubicBezTo>
                  <a:pt x="0" y="4669536"/>
                  <a:pt x="171907" y="4424477"/>
                  <a:pt x="165811" y="4011168"/>
                </a:cubicBezTo>
                <a:cubicBezTo>
                  <a:pt x="159715" y="3597859"/>
                  <a:pt x="648614" y="2504237"/>
                  <a:pt x="838809" y="211653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galeriezlin.cz/uploads/files/f-l-gahura-navrh-tovarny-v-zahradach-1924-1413295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05492" flipH="1" flipV="1">
            <a:off x="0" y="-380579"/>
            <a:ext cx="9144000" cy="5783385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043608" y="4587974"/>
            <a:ext cx="2952328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znam funkcionalistických staveb ve Zlíně – Wikipe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9542"/>
            <a:ext cx="9229301" cy="3507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12" descr="14/15 Baťův institut – Wikipe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0026" y="2067694"/>
            <a:ext cx="5383974" cy="3075806"/>
          </a:xfrm>
          <a:prstGeom prst="rect">
            <a:avLst/>
          </a:prstGeom>
          <a:noFill/>
        </p:spPr>
      </p:pic>
      <p:pic>
        <p:nvPicPr>
          <p:cNvPr id="37894" name="Picture 6" descr="https://www.galeriezlin.cz/uploads/files/tovarni-budovy-14-a-15-pred-prestavbou-1413295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758"/>
            <a:ext cx="3779912" cy="2521326"/>
          </a:xfrm>
          <a:prstGeom prst="rect">
            <a:avLst/>
          </a:prstGeom>
          <a:noFill/>
        </p:spPr>
      </p:pic>
      <p:pic>
        <p:nvPicPr>
          <p:cNvPr id="37890" name="Picture 2" descr="https://www.galeriezlin.cz/uploads/files/kresba-stavajiciho-stavu-tovarny-a-ctvrti-letna-1930-1413295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2408" y="0"/>
            <a:ext cx="5471592" cy="2794744"/>
          </a:xfrm>
          <a:prstGeom prst="rect">
            <a:avLst/>
          </a:prstGeom>
          <a:noFill/>
        </p:spPr>
      </p:pic>
      <p:pic>
        <p:nvPicPr>
          <p:cNvPr id="37892" name="Picture 4" descr="https://www.galeriezlin.cz/uploads/files/vystavba-obuvnicke-dilny-betonovani-skeletu-1927-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0"/>
            <a:ext cx="3772190" cy="2792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s://upload.wikimedia.org/wikipedia/commons/c/cc/Mrakodrap_zlin.jpg"/>
          <p:cNvPicPr>
            <a:picLocks noChangeAspect="1" noChangeArrowheads="1"/>
          </p:cNvPicPr>
          <p:nvPr/>
        </p:nvPicPr>
        <p:blipFill>
          <a:blip r:embed="rId2" cstate="print"/>
          <a:srcRect l="7597"/>
          <a:stretch>
            <a:fillRect/>
          </a:stretch>
        </p:blipFill>
        <p:spPr bwMode="auto">
          <a:xfrm>
            <a:off x="0" y="-236562"/>
            <a:ext cx="5436096" cy="5818874"/>
          </a:xfrm>
          <a:prstGeom prst="rect">
            <a:avLst/>
          </a:prstGeom>
          <a:noFill/>
        </p:spPr>
      </p:pic>
      <p:pic>
        <p:nvPicPr>
          <p:cNvPr id="39942" name="Picture 6" descr="https://upload.wikimedia.org/wikipedia/commons/thumb/6/6b/Ba%C5%A5ova_kancel%C3%A1%C5%99_ve_v%C3%BDtahu_1.JPG/1280px-Ba%C5%A5ova_kancel%C3%A1%C5%99_ve_v%C3%BDtahu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0"/>
            <a:ext cx="3779911" cy="2834934"/>
          </a:xfrm>
          <a:prstGeom prst="rect">
            <a:avLst/>
          </a:prstGeom>
          <a:noFill/>
        </p:spPr>
      </p:pic>
      <p:pic>
        <p:nvPicPr>
          <p:cNvPr id="39944" name="Picture 8" descr="https://upload.wikimedia.org/wikipedia/commons/thumb/0/07/Ba%C5%A5ova_kancel%C3%A1%C5%99_ve_v%C3%BDtahu_2.JPG/1280px-Ba%C5%A5ova_kancel%C3%A1%C5%99_ve_v%C3%BDtahu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308564"/>
            <a:ext cx="3779912" cy="2834935"/>
          </a:xfrm>
          <a:prstGeom prst="rect">
            <a:avLst/>
          </a:prstGeom>
          <a:noFill/>
        </p:spPr>
      </p:pic>
      <p:pic>
        <p:nvPicPr>
          <p:cNvPr id="39946" name="Picture 10" descr="https://upload.wikimedia.org/wikipedia/commons/thumb/f/f7/Zlin_skyscraper_01.jpg/1920px-Zlin_skyscraper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075806"/>
            <a:ext cx="32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www.zlin.estranky.cz - pêle-mêle, odkazy - První máje - Svátky práce - ve  zlínském a baťovském podá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7694"/>
            <a:ext cx="4860031" cy="3075806"/>
          </a:xfrm>
          <a:prstGeom prst="rect">
            <a:avLst/>
          </a:prstGeom>
          <a:noFill/>
        </p:spPr>
      </p:pic>
      <p:pic>
        <p:nvPicPr>
          <p:cNvPr id="38918" name="Picture 6" descr="www.zlin.estranky.cz - Tomáš Baťa; Jan Antonín Baťa - Tomáš Baťa - Muž,  který je symbolem"/>
          <p:cNvPicPr>
            <a:picLocks noChangeAspect="1" noChangeArrowheads="1"/>
          </p:cNvPicPr>
          <p:nvPr/>
        </p:nvPicPr>
        <p:blipFill>
          <a:blip r:embed="rId4" cstate="print"/>
          <a:srcRect t="4192" b="3594"/>
          <a:stretch>
            <a:fillRect/>
          </a:stretch>
        </p:blipFill>
        <p:spPr bwMode="auto">
          <a:xfrm>
            <a:off x="0" y="-20538"/>
            <a:ext cx="4860032" cy="3168352"/>
          </a:xfrm>
          <a:prstGeom prst="rect">
            <a:avLst/>
          </a:prstGeom>
          <a:noFill/>
        </p:spPr>
      </p:pic>
      <p:pic>
        <p:nvPicPr>
          <p:cNvPr id="38914" name="Picture 2" descr="www.zlin.estranky.cz - nový Zlín - Náměstí Práce ve Zlíně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7615" y="0"/>
            <a:ext cx="430638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content-prg1-1.xx.fbcdn.net/v/t1.15752-9/s2048x2048/61771657_871650976514659_8046862013512548352_n.jpg?_nc_cat=102&amp;ccb=2&amp;_nc_sid=ae9488&amp;_nc_ohc=1Hgd1by-1nUAX_xB292&amp;_nc_ht=scontent-prg1-1.xx&amp;tp=7&amp;oh=af28efcc3fed629b0517b9672862d04b&amp;oe=5FCA9F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9746"/>
            <a:ext cx="9499104" cy="5343246"/>
          </a:xfrm>
          <a:prstGeom prst="rect">
            <a:avLst/>
          </a:prstGeom>
          <a:noFill/>
        </p:spPr>
      </p:pic>
      <p:pic>
        <p:nvPicPr>
          <p:cNvPr id="4098" name="Picture 2" descr="https://scontent-prg1-1.xx.fbcdn.net/v/t1.15752-9/s2048x2048/62078914_1427882420735235_8787838292633583616_n.jpg?_nc_cat=110&amp;ccb=2&amp;_nc_sid=ae9488&amp;_nc_ohc=SlgO-LEtmfYAX-iDTXf&amp;_nc_ht=scontent-prg1-1.xx&amp;tp=7&amp;oh=b45026a934c023a2f0a30dfccf4e47eb&amp;oe=5FC95B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2556"/>
            <a:ext cx="9468544" cy="5326056"/>
          </a:xfrm>
          <a:prstGeom prst="rect">
            <a:avLst/>
          </a:prstGeom>
          <a:noFill/>
        </p:spPr>
      </p:pic>
      <p:pic>
        <p:nvPicPr>
          <p:cNvPr id="4104" name="Picture 8" descr="https://scontent-prg1-1.xx.fbcdn.net/v/t1.15752-9/s2048x2048/61729508_475190666584500_2672412369073733632_n.jpg?_nc_cat=100&amp;ccb=2&amp;_nc_sid=ae9488&amp;_nc_ohc=PIjAssI6tQ8AX8fKuSE&amp;_nc_ht=scontent-prg1-1.xx&amp;tp=7&amp;oh=271b7c1f097099bccd9ef45a9e712d36&amp;oe=5FCC59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82706"/>
            <a:ext cx="10002142" cy="5626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267494"/>
            <a:ext cx="4392488" cy="4876006"/>
          </a:xfrm>
        </p:spPr>
        <p:txBody>
          <a:bodyPr>
            <a:normAutofit/>
          </a:bodyPr>
          <a:lstStyle/>
          <a:p>
            <a:r>
              <a:rPr lang="cs-CZ" sz="1800" dirty="0" smtClean="0"/>
              <a:t>1936 – Proběhla kolaudace 	Filmových ateliérů Baťa 	(FAB) na </a:t>
            </a:r>
            <a:r>
              <a:rPr lang="cs-CZ" sz="1800" dirty="0" err="1" smtClean="0"/>
              <a:t>Kudlově</a:t>
            </a:r>
            <a:r>
              <a:rPr lang="cs-CZ" sz="1800" dirty="0" smtClean="0"/>
              <a:t> (2. 9.). </a:t>
            </a:r>
            <a:endParaRPr lang="cs-CZ" sz="1800" i="1" dirty="0" smtClean="0"/>
          </a:p>
          <a:p>
            <a:r>
              <a:rPr lang="cs-CZ" sz="1800" dirty="0" smtClean="0"/>
              <a:t>1937 – </a:t>
            </a:r>
            <a:r>
              <a:rPr lang="cs-CZ" sz="1800" dirty="0" err="1" smtClean="0"/>
              <a:t>Klos</a:t>
            </a:r>
            <a:r>
              <a:rPr lang="cs-CZ" sz="1800" dirty="0" smtClean="0"/>
              <a:t> a kol. přicházejí s novou 	 koncepcí produkce.</a:t>
            </a:r>
            <a:br>
              <a:rPr lang="cs-CZ" sz="1800" dirty="0" smtClean="0"/>
            </a:br>
            <a:r>
              <a:rPr lang="cs-CZ" sz="1800" dirty="0" smtClean="0"/>
              <a:t>	 J. A. Baťa a </a:t>
            </a:r>
            <a:r>
              <a:rPr lang="cs-CZ" sz="1800" dirty="0" err="1" smtClean="0"/>
              <a:t>A.</a:t>
            </a:r>
            <a:r>
              <a:rPr lang="cs-CZ" sz="1800" dirty="0" smtClean="0"/>
              <a:t> </a:t>
            </a:r>
            <a:r>
              <a:rPr lang="cs-CZ" sz="1800" dirty="0" err="1" smtClean="0"/>
              <a:t>Hackenschmied</a:t>
            </a:r>
            <a:r>
              <a:rPr lang="cs-CZ" sz="1800" dirty="0" smtClean="0"/>
              <a:t> 	 vyrazili na cestu kolem světa.</a:t>
            </a:r>
            <a:endParaRPr lang="cs-CZ" sz="1800" i="1" dirty="0" smtClean="0"/>
          </a:p>
          <a:p>
            <a:r>
              <a:rPr lang="cs-CZ" sz="1800" dirty="0" smtClean="0"/>
              <a:t>1939 – Emigrace (</a:t>
            </a:r>
            <a:r>
              <a:rPr lang="cs-CZ" sz="1800" dirty="0" err="1" smtClean="0"/>
              <a:t>Hackenschmied</a:t>
            </a:r>
            <a:r>
              <a:rPr lang="cs-CZ" sz="1800" dirty="0" smtClean="0"/>
              <a:t> – 	 leden, J. A. Baťa – 13. 3.)</a:t>
            </a:r>
            <a:r>
              <a:rPr lang="de-DE" sz="1800" dirty="0" smtClean="0"/>
              <a:t>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	 BAPOZ vyrábí pro německé 	 válečné loďstvo</a:t>
            </a:r>
          </a:p>
          <a:p>
            <a:pPr lvl="0">
              <a:defRPr/>
            </a:pPr>
            <a:r>
              <a:rPr lang="cs-CZ" sz="1800" dirty="0" smtClean="0">
                <a:solidFill>
                  <a:prstClr val="black"/>
                </a:solidFill>
              </a:rPr>
              <a:t>1940 – I. Filmové žně (3. – 7. 7.)</a:t>
            </a:r>
          </a:p>
          <a:p>
            <a:pPr lvl="0">
              <a:defRPr/>
            </a:pPr>
            <a:r>
              <a:rPr lang="cs-CZ" sz="1800" dirty="0" smtClean="0">
                <a:solidFill>
                  <a:prstClr val="black"/>
                </a:solidFill>
              </a:rPr>
              <a:t>1941 – </a:t>
            </a:r>
            <a:r>
              <a:rPr lang="fi-FI" sz="1800" dirty="0" smtClean="0">
                <a:solidFill>
                  <a:prstClr val="black"/>
                </a:solidFill>
              </a:rPr>
              <a:t>II. Filmové žně (29. 7. – 2. 8.) 	</a:t>
            </a:r>
          </a:p>
          <a:p>
            <a:endParaRPr lang="cs-CZ" sz="1800" dirty="0" smtClean="0"/>
          </a:p>
          <a:p>
            <a:endParaRPr lang="de-DE" sz="1800" dirty="0" smtClean="0"/>
          </a:p>
          <a:p>
            <a:endParaRPr lang="cs-CZ" sz="10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es-ES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dirty="0" smtClean="0"/>
          </a:p>
          <a:p>
            <a:endParaRPr lang="cs-CZ" b="1" dirty="0" smtClean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211960" y="267494"/>
            <a:ext cx="5040560" cy="4876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/>
              <a:t>1942 – DESCHEG přebral ateliéry (1. 3.). </a:t>
            </a:r>
            <a:br>
              <a:rPr lang="cs-CZ" dirty="0" smtClean="0"/>
            </a:br>
            <a:r>
              <a:rPr lang="cs-CZ" dirty="0" smtClean="0"/>
              <a:t>	  Do FAB nastupují Hermína </a:t>
            </a:r>
            <a:br>
              <a:rPr lang="cs-CZ" dirty="0" smtClean="0"/>
            </a:br>
            <a:r>
              <a:rPr lang="cs-CZ" dirty="0" smtClean="0"/>
              <a:t>	  </a:t>
            </a:r>
            <a:r>
              <a:rPr lang="cs-CZ" dirty="0" err="1" smtClean="0"/>
              <a:t>Týrlová</a:t>
            </a:r>
            <a:r>
              <a:rPr lang="cs-CZ" dirty="0" smtClean="0"/>
              <a:t> a Karel Zeman</a:t>
            </a:r>
            <a:endParaRPr kumimoji="0" lang="cs-CZ" sz="1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1944 – V horním patře ateliéru vypukl požár.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cs-CZ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1945 – Osvobození Zlína (2. 5.). </a:t>
            </a:r>
            <a:br>
              <a:rPr kumimoji="0" lang="cs-CZ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</a:t>
            </a:r>
            <a:r>
              <a:rPr lang="cs-CZ" dirty="0" smtClean="0"/>
              <a:t>Zestátnění čs. kinematografie (11. 8.)</a:t>
            </a:r>
            <a:br>
              <a:rPr lang="cs-CZ" dirty="0" smtClean="0"/>
            </a:br>
            <a:r>
              <a:rPr lang="cs-CZ" dirty="0" smtClean="0"/>
              <a:t>	 Odliv zaměstnanců</a:t>
            </a:r>
            <a:br>
              <a:rPr lang="cs-CZ" dirty="0" smtClean="0"/>
            </a:br>
            <a:r>
              <a:rPr lang="cs-CZ" dirty="0" smtClean="0"/>
              <a:t>	 =&gt; Nástup nových zaměstnanců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/>
              <a:t>1946 – Krátký film Zlín </a:t>
            </a:r>
            <a:br>
              <a:rPr lang="cs-CZ" dirty="0" smtClean="0"/>
            </a:br>
            <a:r>
              <a:rPr lang="cs-CZ" dirty="0" smtClean="0"/>
              <a:t>	+ Loutkový film Zlín </a:t>
            </a:r>
            <a:br>
              <a:rPr lang="cs-CZ" dirty="0" smtClean="0"/>
            </a:br>
            <a:r>
              <a:rPr lang="cs-CZ" dirty="0" smtClean="0"/>
              <a:t>	 Novotný poprvé navázal kontakt </a:t>
            </a:r>
            <a:br>
              <a:rPr lang="cs-CZ" dirty="0" smtClean="0"/>
            </a:br>
            <a:r>
              <a:rPr lang="cs-CZ" dirty="0" smtClean="0"/>
              <a:t>	 s cestovateli </a:t>
            </a:r>
            <a:r>
              <a:rPr lang="cs-CZ" dirty="0" err="1" smtClean="0"/>
              <a:t>Hanzelkou</a:t>
            </a:r>
            <a:r>
              <a:rPr lang="cs-CZ" dirty="0" smtClean="0"/>
              <a:t> a Zikmundem.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/>
              <a:t>1947 – Jiří </a:t>
            </a:r>
            <a:r>
              <a:rPr lang="cs-CZ" dirty="0" err="1" smtClean="0"/>
              <a:t>Hanzelka</a:t>
            </a:r>
            <a:r>
              <a:rPr lang="cs-CZ" dirty="0" smtClean="0"/>
              <a:t> a Miroslav Zikmund</a:t>
            </a:r>
            <a:br>
              <a:rPr lang="cs-CZ" dirty="0" smtClean="0"/>
            </a:br>
            <a:r>
              <a:rPr lang="cs-CZ" dirty="0" smtClean="0"/>
              <a:t>	 vyrazili na jejich první cestu (22. 4.).</a:t>
            </a:r>
            <a:br>
              <a:rPr lang="cs-CZ" dirty="0" smtClean="0"/>
            </a:br>
            <a:r>
              <a:rPr lang="cs-CZ" dirty="0" smtClean="0"/>
              <a:t>	 </a:t>
            </a:r>
            <a:r>
              <a:rPr lang="cs-CZ" dirty="0" err="1" smtClean="0"/>
              <a:t>Klos</a:t>
            </a:r>
            <a:r>
              <a:rPr lang="cs-CZ" dirty="0" smtClean="0"/>
              <a:t> opustil vedení Krátkého filmu.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Actor</a:t>
            </a:r>
            <a:r>
              <a:rPr lang="cs-CZ" dirty="0" smtClean="0"/>
              <a:t>-Network </a:t>
            </a:r>
            <a:r>
              <a:rPr lang="cs-CZ" dirty="0" err="1" smtClean="0"/>
              <a:t>Theory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cs-CZ" dirty="0" smtClean="0"/>
              <a:t>eorie sítí aktérů / teorie aktérů-sítí</a:t>
            </a:r>
          </a:p>
          <a:p>
            <a:r>
              <a:rPr lang="cs-CZ" dirty="0" smtClean="0"/>
              <a:t>Bruno </a:t>
            </a:r>
            <a:r>
              <a:rPr lang="cs-CZ" dirty="0" err="1" smtClean="0"/>
              <a:t>Latour</a:t>
            </a:r>
            <a:r>
              <a:rPr lang="cs-CZ" dirty="0" smtClean="0"/>
              <a:t>, </a:t>
            </a:r>
            <a:r>
              <a:rPr lang="cs-CZ" dirty="0" err="1" smtClean="0"/>
              <a:t>Michel</a:t>
            </a:r>
            <a:r>
              <a:rPr lang="cs-CZ" dirty="0" smtClean="0"/>
              <a:t> </a:t>
            </a:r>
            <a:r>
              <a:rPr lang="cs-CZ" dirty="0" err="1" smtClean="0"/>
              <a:t>Callon</a:t>
            </a:r>
            <a:r>
              <a:rPr lang="cs-CZ" dirty="0"/>
              <a:t>,</a:t>
            </a:r>
            <a:r>
              <a:rPr lang="cs-CZ" dirty="0" smtClean="0"/>
              <a:t> John </a:t>
            </a:r>
            <a:r>
              <a:rPr lang="cs-CZ" dirty="0" err="1" smtClean="0"/>
              <a:t>Law</a:t>
            </a:r>
            <a:endParaRPr lang="cs-CZ" dirty="0" smtClean="0"/>
          </a:p>
          <a:p>
            <a:r>
              <a:rPr lang="cs-CZ" dirty="0" smtClean="0"/>
              <a:t>sociologická teorie, kořeny </a:t>
            </a:r>
            <a:r>
              <a:rPr lang="cs-CZ" dirty="0"/>
              <a:t>ve vědecko-technologických </a:t>
            </a:r>
            <a:r>
              <a:rPr lang="cs-CZ" dirty="0" smtClean="0"/>
              <a:t>studiích a </a:t>
            </a:r>
            <a:r>
              <a:rPr lang="cs-CZ" dirty="0"/>
              <a:t>akademických tradicích anglického </a:t>
            </a:r>
            <a:r>
              <a:rPr lang="cs-CZ" dirty="0" smtClean="0"/>
              <a:t>jazyka</a:t>
            </a:r>
          </a:p>
          <a:p>
            <a:r>
              <a:rPr lang="cs-CZ" b="1" dirty="0" smtClean="0"/>
              <a:t>materiálně-sémiotická </a:t>
            </a:r>
            <a:r>
              <a:rPr lang="cs-CZ" b="1" dirty="0"/>
              <a:t>metoda</a:t>
            </a:r>
          </a:p>
          <a:p>
            <a:endParaRPr lang="cs-CZ" dirty="0"/>
          </a:p>
        </p:txBody>
      </p:sp>
      <p:pic>
        <p:nvPicPr>
          <p:cNvPr id="1026" name="Picture 2" descr="https://encrypted-tbn0.gstatic.com/images?q=tbn%3AANd9GcQAYKooKbAx44g_ipyXD9ELzjLcGoI_pkXcSQuPmMuNzdF0pJD3&amp;usqp=C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567957"/>
            <a:ext cx="2880320" cy="2020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267494"/>
            <a:ext cx="4392488" cy="4876006"/>
          </a:xfrm>
        </p:spPr>
        <p:txBody>
          <a:bodyPr>
            <a:normAutofit/>
          </a:bodyPr>
          <a:lstStyle/>
          <a:p>
            <a:r>
              <a:rPr lang="cs-CZ" sz="1800" dirty="0" smtClean="0"/>
              <a:t>1936 – Proběhla kolaudace 	</a:t>
            </a:r>
            <a:r>
              <a:rPr lang="cs-CZ" sz="1800" b="1" dirty="0" smtClean="0"/>
              <a:t>Filmových ateliérů Baťa </a:t>
            </a:r>
            <a:r>
              <a:rPr lang="cs-CZ" sz="1800" dirty="0" smtClean="0"/>
              <a:t>	(FAB) na </a:t>
            </a:r>
            <a:r>
              <a:rPr lang="cs-CZ" sz="1800" dirty="0" err="1" smtClean="0"/>
              <a:t>Kudlově</a:t>
            </a:r>
            <a:r>
              <a:rPr lang="cs-CZ" sz="1800" dirty="0" smtClean="0"/>
              <a:t> (2. 9.). </a:t>
            </a:r>
            <a:endParaRPr lang="cs-CZ" sz="1800" i="1" dirty="0" smtClean="0"/>
          </a:p>
          <a:p>
            <a:r>
              <a:rPr lang="cs-CZ" sz="1800" dirty="0" smtClean="0"/>
              <a:t>1937 – </a:t>
            </a:r>
            <a:r>
              <a:rPr lang="cs-CZ" sz="1800" b="1" dirty="0" err="1" smtClean="0"/>
              <a:t>Klos</a:t>
            </a:r>
            <a:r>
              <a:rPr lang="cs-CZ" sz="1800" b="1" dirty="0" smtClean="0"/>
              <a:t> a kol.</a:t>
            </a:r>
            <a:r>
              <a:rPr lang="cs-CZ" sz="1800" dirty="0" smtClean="0"/>
              <a:t> přicházejí s novou 	 koncepcí produkce</a:t>
            </a:r>
            <a:r>
              <a:rPr lang="cs-CZ" sz="1800" dirty="0" smtClean="0"/>
              <a:t>.</a:t>
            </a:r>
            <a:br>
              <a:rPr lang="cs-CZ" sz="1800" dirty="0" smtClean="0"/>
            </a:br>
            <a:r>
              <a:rPr lang="cs-CZ" sz="1800" dirty="0" smtClean="0"/>
              <a:t>	 </a:t>
            </a:r>
            <a:r>
              <a:rPr lang="cs-CZ" sz="1800" dirty="0" smtClean="0"/>
              <a:t>J. A. Baťa a </a:t>
            </a:r>
            <a:r>
              <a:rPr lang="cs-CZ" sz="1800" dirty="0" err="1" smtClean="0"/>
              <a:t>A.</a:t>
            </a:r>
            <a:r>
              <a:rPr lang="cs-CZ" sz="1800" dirty="0" smtClean="0"/>
              <a:t> </a:t>
            </a:r>
            <a:r>
              <a:rPr lang="cs-CZ" sz="1800" dirty="0" err="1" smtClean="0"/>
              <a:t>Hackenschmied</a:t>
            </a:r>
            <a:r>
              <a:rPr lang="cs-CZ" sz="1800" dirty="0" smtClean="0"/>
              <a:t> 	 vyrazili na </a:t>
            </a:r>
            <a:r>
              <a:rPr lang="cs-CZ" sz="1800" b="1" dirty="0" smtClean="0"/>
              <a:t>cestu kolem světa</a:t>
            </a:r>
            <a:r>
              <a:rPr lang="cs-CZ" sz="1800" dirty="0" smtClean="0"/>
              <a:t>.</a:t>
            </a:r>
            <a:endParaRPr lang="cs-CZ" sz="1800" i="1" dirty="0" smtClean="0"/>
          </a:p>
          <a:p>
            <a:r>
              <a:rPr lang="cs-CZ" sz="1800" dirty="0" smtClean="0"/>
              <a:t>1939 – </a:t>
            </a:r>
            <a:r>
              <a:rPr lang="cs-CZ" sz="1800" b="1" dirty="0" smtClean="0"/>
              <a:t>Emigrace</a:t>
            </a:r>
            <a:r>
              <a:rPr lang="cs-CZ" sz="1800" dirty="0" smtClean="0"/>
              <a:t> (</a:t>
            </a:r>
            <a:r>
              <a:rPr lang="cs-CZ" sz="1800" dirty="0" err="1" smtClean="0"/>
              <a:t>Hackenschmied</a:t>
            </a:r>
            <a:r>
              <a:rPr lang="cs-CZ" sz="1800" dirty="0" smtClean="0"/>
              <a:t> – 	 leden, J. A. Baťa – 13. 3.)</a:t>
            </a:r>
            <a:r>
              <a:rPr lang="de-DE" sz="1800" dirty="0" smtClean="0"/>
              <a:t>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	 BAPOZ vyrábí pro </a:t>
            </a:r>
            <a:r>
              <a:rPr lang="cs-CZ" sz="1800" b="1" dirty="0" smtClean="0"/>
              <a:t>německé 	 válečné loďstvo</a:t>
            </a:r>
            <a:r>
              <a:rPr lang="cs-CZ" sz="1800" dirty="0" smtClean="0"/>
              <a:t>.</a:t>
            </a:r>
          </a:p>
          <a:p>
            <a:pPr lvl="0">
              <a:defRPr/>
            </a:pPr>
            <a:r>
              <a:rPr lang="cs-CZ" sz="1800" dirty="0" smtClean="0">
                <a:solidFill>
                  <a:prstClr val="black"/>
                </a:solidFill>
              </a:rPr>
              <a:t>1940 – </a:t>
            </a:r>
            <a:r>
              <a:rPr lang="cs-CZ" sz="1800" b="1" dirty="0" smtClean="0">
                <a:solidFill>
                  <a:prstClr val="black"/>
                </a:solidFill>
              </a:rPr>
              <a:t>I. Filmové žně </a:t>
            </a:r>
            <a:r>
              <a:rPr lang="cs-CZ" sz="1800" dirty="0" smtClean="0">
                <a:solidFill>
                  <a:prstClr val="black"/>
                </a:solidFill>
              </a:rPr>
              <a:t>(3. – 7. 7.)</a:t>
            </a:r>
          </a:p>
          <a:p>
            <a:pPr lvl="0">
              <a:defRPr/>
            </a:pPr>
            <a:r>
              <a:rPr lang="cs-CZ" sz="1800" dirty="0" smtClean="0">
                <a:solidFill>
                  <a:prstClr val="black"/>
                </a:solidFill>
              </a:rPr>
              <a:t>1941 – </a:t>
            </a:r>
            <a:r>
              <a:rPr lang="fi-FI" sz="1800" b="1" dirty="0" smtClean="0">
                <a:solidFill>
                  <a:prstClr val="black"/>
                </a:solidFill>
              </a:rPr>
              <a:t>II. Filmové žně </a:t>
            </a:r>
            <a:r>
              <a:rPr lang="fi-FI" sz="1800" dirty="0" smtClean="0">
                <a:solidFill>
                  <a:prstClr val="black"/>
                </a:solidFill>
              </a:rPr>
              <a:t>(29. 7. – 2. 8.) 	</a:t>
            </a:r>
          </a:p>
          <a:p>
            <a:endParaRPr lang="cs-CZ" sz="1800" dirty="0" smtClean="0"/>
          </a:p>
          <a:p>
            <a:endParaRPr lang="de-DE" sz="1800" dirty="0" smtClean="0"/>
          </a:p>
          <a:p>
            <a:endParaRPr lang="cs-CZ" sz="10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es-ES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dirty="0" smtClean="0"/>
          </a:p>
          <a:p>
            <a:endParaRPr lang="cs-CZ" b="1" dirty="0" smtClean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211960" y="267494"/>
            <a:ext cx="5040560" cy="4876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/>
              <a:t>1942 – </a:t>
            </a:r>
            <a:r>
              <a:rPr lang="cs-CZ" b="1" dirty="0" smtClean="0"/>
              <a:t>DESCHEG</a:t>
            </a:r>
            <a:r>
              <a:rPr lang="cs-CZ" dirty="0" smtClean="0"/>
              <a:t> přebral ateliéry (1. 3.). </a:t>
            </a:r>
            <a:br>
              <a:rPr lang="cs-CZ" dirty="0" smtClean="0"/>
            </a:br>
            <a:r>
              <a:rPr lang="cs-CZ" dirty="0" smtClean="0"/>
              <a:t>	  Do FAB nastupují </a:t>
            </a:r>
            <a:r>
              <a:rPr lang="cs-CZ" b="1" dirty="0" smtClean="0"/>
              <a:t>Hermína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	  </a:t>
            </a:r>
            <a:r>
              <a:rPr lang="cs-CZ" b="1" dirty="0" err="1" smtClean="0"/>
              <a:t>Týrlová</a:t>
            </a:r>
            <a:r>
              <a:rPr lang="cs-CZ" dirty="0" smtClean="0"/>
              <a:t> a </a:t>
            </a:r>
            <a:r>
              <a:rPr lang="cs-CZ" b="1" dirty="0" smtClean="0"/>
              <a:t>Karel</a:t>
            </a:r>
            <a:r>
              <a:rPr lang="cs-CZ" dirty="0" smtClean="0"/>
              <a:t> </a:t>
            </a:r>
            <a:r>
              <a:rPr lang="cs-CZ" b="1" dirty="0" smtClean="0"/>
              <a:t>Zeman</a:t>
            </a:r>
            <a:endParaRPr kumimoji="0" lang="cs-CZ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1944 – V horním patře ateliéru vypukl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požár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1945 –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Osvobození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Zlína (2. 5.). </a:t>
            </a:r>
            <a:b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</a:t>
            </a:r>
            <a:r>
              <a:rPr lang="cs-CZ" b="1" dirty="0" smtClean="0"/>
              <a:t>Zestátnění</a:t>
            </a:r>
            <a:r>
              <a:rPr lang="cs-CZ" dirty="0" smtClean="0"/>
              <a:t> čs. kinematografie (11. 8.)</a:t>
            </a:r>
            <a:br>
              <a:rPr lang="cs-CZ" dirty="0" smtClean="0"/>
            </a:br>
            <a:r>
              <a:rPr lang="cs-CZ" dirty="0" smtClean="0"/>
              <a:t>	 Odliv zaměstnanců</a:t>
            </a:r>
            <a:br>
              <a:rPr lang="cs-CZ" dirty="0" smtClean="0"/>
            </a:br>
            <a:r>
              <a:rPr lang="cs-CZ" dirty="0" smtClean="0"/>
              <a:t>	 =&gt; Nástup nových zaměstnanců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/>
              <a:t>1946 – </a:t>
            </a:r>
            <a:r>
              <a:rPr lang="cs-CZ" b="1" dirty="0" smtClean="0"/>
              <a:t>Krátký film Zlín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	+ </a:t>
            </a:r>
            <a:r>
              <a:rPr lang="cs-CZ" b="1" dirty="0" smtClean="0"/>
              <a:t>Loutkový film Zlín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	 Novotný poprvé navázal kontakt </a:t>
            </a:r>
            <a:br>
              <a:rPr lang="cs-CZ" dirty="0" smtClean="0"/>
            </a:br>
            <a:r>
              <a:rPr lang="cs-CZ" dirty="0" smtClean="0"/>
              <a:t>	 s cestovateli </a:t>
            </a:r>
            <a:r>
              <a:rPr lang="cs-CZ" dirty="0" err="1" smtClean="0"/>
              <a:t>Hanzelkou</a:t>
            </a:r>
            <a:r>
              <a:rPr lang="cs-CZ" dirty="0" smtClean="0"/>
              <a:t> a Zikmundem.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/>
              <a:t>1947 – </a:t>
            </a:r>
            <a:r>
              <a:rPr lang="cs-CZ" b="1" dirty="0" smtClean="0"/>
              <a:t>Jiří </a:t>
            </a:r>
            <a:r>
              <a:rPr lang="cs-CZ" b="1" dirty="0" err="1" smtClean="0"/>
              <a:t>Hanzelka</a:t>
            </a:r>
            <a:r>
              <a:rPr lang="cs-CZ" b="1" dirty="0" smtClean="0"/>
              <a:t> </a:t>
            </a:r>
            <a:r>
              <a:rPr lang="cs-CZ" dirty="0" smtClean="0"/>
              <a:t>a </a:t>
            </a:r>
            <a:r>
              <a:rPr lang="cs-CZ" b="1" dirty="0" smtClean="0"/>
              <a:t>Miroslav Zikmund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 vyrazili na jejich první cestu (22. 4.).</a:t>
            </a:r>
            <a:br>
              <a:rPr lang="cs-CZ" dirty="0" smtClean="0"/>
            </a:br>
            <a:r>
              <a:rPr lang="cs-CZ" dirty="0" smtClean="0"/>
              <a:t>	 </a:t>
            </a:r>
            <a:r>
              <a:rPr lang="cs-CZ" dirty="0" err="1" smtClean="0"/>
              <a:t>Klos</a:t>
            </a:r>
            <a:r>
              <a:rPr lang="cs-CZ" dirty="0" smtClean="0"/>
              <a:t> opustil vedení Krátkého filmu.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"/>
            <a:ext cx="9143998" cy="514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>
            <a:hlinkClick r:id="rId4" action="ppaction://hlinksldjump"/>
          </p:cNvPr>
          <p:cNvSpPr/>
          <p:nvPr/>
        </p:nvSpPr>
        <p:spPr>
          <a:xfrm>
            <a:off x="8820472" y="4659982"/>
            <a:ext cx="216024" cy="21602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hlinkClick r:id="rId5" action="ppaction://hlinksldjump"/>
          </p:cNvPr>
          <p:cNvSpPr/>
          <p:nvPr/>
        </p:nvSpPr>
        <p:spPr>
          <a:xfrm>
            <a:off x="8532440" y="4659982"/>
            <a:ext cx="216024" cy="2160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zlinfilmoffice.cz/images/pics/areal-m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080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9925" t="18900" r="30701" b="24401"/>
          <a:stretch>
            <a:fillRect/>
          </a:stretch>
        </p:blipFill>
        <p:spPr bwMode="auto">
          <a:xfrm>
            <a:off x="3779912" y="0"/>
            <a:ext cx="6372200" cy="516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Archiv_Novotni01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07780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zlinfilmoffice.cz/images/LOKACE/11-Filmove-ateliery/Filmove-ateliery-areal_zdroj_Zlin-Film-Office_08.jpg"/>
          <p:cNvPicPr>
            <a:picLocks noChangeAspect="1" noChangeArrowheads="1"/>
          </p:cNvPicPr>
          <p:nvPr/>
        </p:nvPicPr>
        <p:blipFill>
          <a:blip r:embed="rId2" cstate="print"/>
          <a:srcRect t="12008" b="2219"/>
          <a:stretch>
            <a:fillRect/>
          </a:stretch>
        </p:blipFill>
        <p:spPr bwMode="auto">
          <a:xfrm>
            <a:off x="0" y="-1"/>
            <a:ext cx="9144000" cy="5874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mový uzel Zlí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7574"/>
            <a:ext cx="5148064" cy="3088838"/>
          </a:xfrm>
          <a:prstGeom prst="rect">
            <a:avLst/>
          </a:prstGeom>
          <a:noFill/>
        </p:spPr>
      </p:pic>
      <p:pic>
        <p:nvPicPr>
          <p:cNvPr id="52226" name="Picture 2" descr="Filmový uzel Zlí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476213"/>
            <a:ext cx="3995936" cy="2667287"/>
          </a:xfrm>
          <a:prstGeom prst="rect">
            <a:avLst/>
          </a:prstGeom>
          <a:noFill/>
        </p:spPr>
      </p:pic>
      <p:pic>
        <p:nvPicPr>
          <p:cNvPr id="52228" name="Picture 4" descr="Filmový uzel Zlí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481207"/>
            <a:ext cx="3995936" cy="2662293"/>
          </a:xfrm>
          <a:prstGeom prst="rect">
            <a:avLst/>
          </a:prstGeom>
          <a:noFill/>
        </p:spPr>
      </p:pic>
      <p:pic>
        <p:nvPicPr>
          <p:cNvPr id="13316" name="Picture 4" descr="Filmový uzel Zlí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-1"/>
            <a:ext cx="3995936" cy="2667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www.zlinfilmoffice.cz/images/LOKACE/2-Obce/Zlin/Zlin_zdroj_Zlin-Film-Office_15.jpg"/>
          <p:cNvPicPr>
            <a:picLocks noChangeAspect="1" noChangeArrowheads="1"/>
          </p:cNvPicPr>
          <p:nvPr/>
        </p:nvPicPr>
        <p:blipFill>
          <a:blip r:embed="rId2" cstate="print"/>
          <a:srcRect b="8750"/>
          <a:stretch>
            <a:fillRect/>
          </a:stretch>
        </p:blipFill>
        <p:spPr bwMode="auto">
          <a:xfrm>
            <a:off x="4327032" y="1"/>
            <a:ext cx="4816967" cy="2931790"/>
          </a:xfrm>
          <a:prstGeom prst="rect">
            <a:avLst/>
          </a:prstGeom>
          <a:noFill/>
        </p:spPr>
      </p:pic>
      <p:pic>
        <p:nvPicPr>
          <p:cNvPr id="50182" name="Picture 6" descr="liskova-vila-na-kudlo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5899" y="2931790"/>
            <a:ext cx="5308101" cy="2211709"/>
          </a:xfrm>
          <a:prstGeom prst="rect">
            <a:avLst/>
          </a:prstGeom>
          <a:noFill/>
        </p:spPr>
      </p:pic>
      <p:pic>
        <p:nvPicPr>
          <p:cNvPr id="5" name="Obrázek 4" descr="53.tif"/>
          <p:cNvPicPr>
            <a:picLocks noChangeAspect="1"/>
          </p:cNvPicPr>
          <p:nvPr/>
        </p:nvPicPr>
        <p:blipFill>
          <a:blip r:embed="rId4" cstate="print"/>
          <a:srcRect b="13737"/>
          <a:stretch>
            <a:fillRect/>
          </a:stretch>
        </p:blipFill>
        <p:spPr>
          <a:xfrm>
            <a:off x="0" y="2753590"/>
            <a:ext cx="4211960" cy="2389910"/>
          </a:xfrm>
          <a:prstGeom prst="rect">
            <a:avLst/>
          </a:prstGeom>
        </p:spPr>
      </p:pic>
      <p:pic>
        <p:nvPicPr>
          <p:cNvPr id="50180" name="Picture 4" descr="Farnost - Kudlo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397685" cy="2931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3820" y="267494"/>
            <a:ext cx="4040188" cy="479822"/>
          </a:xfrm>
        </p:spPr>
        <p:txBody>
          <a:bodyPr/>
          <a:lstStyle/>
          <a:p>
            <a:r>
              <a:rPr lang="cs-CZ" dirty="0" smtClean="0"/>
              <a:t>Tomáš Baťa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699542"/>
            <a:ext cx="4464496" cy="3751064"/>
          </a:xfrm>
        </p:spPr>
        <p:txBody>
          <a:bodyPr/>
          <a:lstStyle/>
          <a:p>
            <a:r>
              <a:rPr lang="cs-CZ" sz="2000" dirty="0" smtClean="0"/>
              <a:t>Narození: 3. 4. 1876, Zlín</a:t>
            </a:r>
          </a:p>
          <a:p>
            <a:r>
              <a:rPr lang="cs-CZ" sz="2000" dirty="0" smtClean="0"/>
              <a:t>Úmrtí: 12. 7. 1932, Otrokovice</a:t>
            </a:r>
          </a:p>
          <a:p>
            <a:r>
              <a:rPr lang="cs-CZ" sz="2000" dirty="0" smtClean="0"/>
              <a:t>podnikatel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22713" y="267494"/>
            <a:ext cx="4041775" cy="479822"/>
          </a:xfrm>
        </p:spPr>
        <p:txBody>
          <a:bodyPr/>
          <a:lstStyle/>
          <a:p>
            <a:r>
              <a:rPr lang="cs-CZ" dirty="0" smtClean="0"/>
              <a:t>Jan Antonín Baťa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572000" y="699542"/>
            <a:ext cx="4392488" cy="3751064"/>
          </a:xfrm>
        </p:spPr>
        <p:txBody>
          <a:bodyPr/>
          <a:lstStyle/>
          <a:p>
            <a:r>
              <a:rPr lang="cs-CZ" sz="2000" dirty="0" smtClean="0"/>
              <a:t>Narození: 11. 3. 1898, </a:t>
            </a:r>
            <a:r>
              <a:rPr lang="cs-CZ" sz="1800" dirty="0" err="1" smtClean="0"/>
              <a:t>Uh</a:t>
            </a:r>
            <a:r>
              <a:rPr lang="cs-CZ" sz="1800" dirty="0" smtClean="0"/>
              <a:t>. Hradiště</a:t>
            </a:r>
            <a:endParaRPr lang="cs-CZ" sz="2000" dirty="0" smtClean="0"/>
          </a:p>
          <a:p>
            <a:r>
              <a:rPr lang="cs-CZ" sz="2000" dirty="0" smtClean="0"/>
              <a:t>Úmrtí: 23. 8. 1965, </a:t>
            </a:r>
            <a:r>
              <a:rPr lang="cs-CZ" sz="2000" dirty="0" err="1" smtClean="0"/>
              <a:t>Batatuba</a:t>
            </a:r>
            <a:endParaRPr lang="cs-CZ" sz="2000" dirty="0" smtClean="0"/>
          </a:p>
          <a:p>
            <a:r>
              <a:rPr lang="cs-CZ" sz="2000" dirty="0" smtClean="0"/>
              <a:t>podnikatel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8136" name="Picture 8" descr="Budujme stát pro 40 milionů lidí: přečtěte si, u koho se inspiruje Babiš |  E15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123" y="1923677"/>
            <a:ext cx="2187826" cy="3060000"/>
          </a:xfrm>
          <a:prstGeom prst="rect">
            <a:avLst/>
          </a:prstGeom>
          <a:noFill/>
        </p:spPr>
      </p:pic>
      <p:pic>
        <p:nvPicPr>
          <p:cNvPr id="48138" name="Picture 10" descr="Před 110 lety zemřel na tuberkulózu Antonín Baťa, spoluzakladatel  nejslavnější obuvnické firmy - Novinky.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23678"/>
            <a:ext cx="2200752" cy="30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67494"/>
            <a:ext cx="4040188" cy="479822"/>
          </a:xfrm>
        </p:spPr>
        <p:txBody>
          <a:bodyPr/>
          <a:lstStyle/>
          <a:p>
            <a:r>
              <a:rPr lang="cs-CZ" dirty="0" err="1" smtClean="0"/>
              <a:t>Elmar</a:t>
            </a:r>
            <a:r>
              <a:rPr lang="cs-CZ" dirty="0" smtClean="0"/>
              <a:t> </a:t>
            </a:r>
            <a:r>
              <a:rPr lang="cs-CZ" dirty="0" err="1" smtClean="0"/>
              <a:t>Klos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699542"/>
            <a:ext cx="4040188" cy="3751064"/>
          </a:xfrm>
        </p:spPr>
        <p:txBody>
          <a:bodyPr/>
          <a:lstStyle/>
          <a:p>
            <a:r>
              <a:rPr lang="cs-CZ" sz="2000" dirty="0" smtClean="0"/>
              <a:t>Narození: </a:t>
            </a:r>
            <a:r>
              <a:rPr lang="cs-CZ" sz="2000" dirty="0" smtClean="0"/>
              <a:t>26. ledna 1910, Brno</a:t>
            </a:r>
          </a:p>
          <a:p>
            <a:r>
              <a:rPr lang="cs-CZ" sz="2000" dirty="0" smtClean="0"/>
              <a:t>Úmrtí: 31. července 1993, Praha</a:t>
            </a:r>
          </a:p>
          <a:p>
            <a:r>
              <a:rPr lang="cs-CZ" sz="2000" dirty="0" smtClean="0"/>
              <a:t>režisér, scenárista, dramaturg, </a:t>
            </a:r>
            <a:r>
              <a:rPr lang="cs-CZ" sz="2000" dirty="0" smtClean="0"/>
              <a:t>pedagog, </a:t>
            </a:r>
            <a:r>
              <a:rPr lang="cs-CZ" sz="2000" dirty="0" smtClean="0"/>
              <a:t>filmový </a:t>
            </a:r>
            <a:r>
              <a:rPr lang="cs-CZ" sz="2000" dirty="0" smtClean="0"/>
              <a:t>manažer</a:t>
            </a:r>
          </a:p>
          <a:p>
            <a:r>
              <a:rPr lang="cs-CZ" sz="1800" dirty="0" smtClean="0"/>
              <a:t>filmy</a:t>
            </a:r>
            <a:r>
              <a:rPr lang="cs-CZ" sz="1800" dirty="0" smtClean="0"/>
              <a:t>: Nová píseň (1935), </a:t>
            </a:r>
            <a:r>
              <a:rPr lang="cs-CZ" sz="1800" dirty="0" smtClean="0"/>
              <a:t>		 Obchod </a:t>
            </a:r>
            <a:r>
              <a:rPr lang="cs-CZ" sz="1800" dirty="0" smtClean="0"/>
              <a:t>na </a:t>
            </a:r>
            <a:r>
              <a:rPr lang="cs-CZ" sz="1800" dirty="0" smtClean="0"/>
              <a:t>korze (1965)</a:t>
            </a:r>
            <a:endParaRPr lang="cs-CZ" sz="18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267494"/>
            <a:ext cx="4041775" cy="479822"/>
          </a:xfrm>
        </p:spPr>
        <p:txBody>
          <a:bodyPr/>
          <a:lstStyle/>
          <a:p>
            <a:pPr lvl="0"/>
            <a:r>
              <a:rPr lang="cs-CZ" dirty="0" smtClean="0"/>
              <a:t>Ladislav </a:t>
            </a:r>
            <a:r>
              <a:rPr lang="cs-CZ" dirty="0" err="1" smtClean="0"/>
              <a:t>Kolda</a:t>
            </a:r>
            <a:endParaRPr lang="cs-CZ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699542"/>
            <a:ext cx="4041775" cy="3751064"/>
          </a:xfrm>
        </p:spPr>
        <p:txBody>
          <a:bodyPr/>
          <a:lstStyle/>
          <a:p>
            <a:r>
              <a:rPr lang="cs-CZ" sz="2000" dirty="0" smtClean="0"/>
              <a:t>Narození: </a:t>
            </a:r>
            <a:r>
              <a:rPr lang="en-US" sz="2000" dirty="0" smtClean="0"/>
              <a:t>18.2. 1903, Brno</a:t>
            </a:r>
            <a:r>
              <a:rPr lang="en-US" sz="2000" dirty="0" smtClean="0"/>
              <a:t>,</a:t>
            </a:r>
            <a:endParaRPr lang="en-US" sz="2000" dirty="0" smtClean="0"/>
          </a:p>
          <a:p>
            <a:r>
              <a:rPr lang="en-US" sz="2000" dirty="0" err="1" smtClean="0"/>
              <a:t>Úmrtí</a:t>
            </a:r>
            <a:r>
              <a:rPr lang="en-US" sz="2000" dirty="0" smtClean="0"/>
              <a:t>:</a:t>
            </a:r>
            <a:r>
              <a:rPr lang="cs-CZ" sz="2000" dirty="0" smtClean="0"/>
              <a:t> </a:t>
            </a:r>
            <a:r>
              <a:rPr lang="en-US" sz="2000" dirty="0" smtClean="0"/>
              <a:t>28.12</a:t>
            </a:r>
            <a:r>
              <a:rPr lang="en-US" sz="2000" dirty="0" smtClean="0"/>
              <a:t>. 1983, New </a:t>
            </a:r>
            <a:r>
              <a:rPr lang="en-US" sz="2000" dirty="0" smtClean="0"/>
              <a:t>York</a:t>
            </a:r>
            <a:endParaRPr lang="en-US" sz="2000" dirty="0" smtClean="0"/>
          </a:p>
          <a:p>
            <a:r>
              <a:rPr lang="cs-CZ" sz="2000" dirty="0" smtClean="0"/>
              <a:t>producent, vedoucí výroby, pracovník sekretariátu OSN</a:t>
            </a:r>
            <a:endParaRPr lang="cs-CZ" sz="2000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956" t="25899" r="60625" b="49601"/>
          <a:stretch>
            <a:fillRect/>
          </a:stretch>
        </p:blipFill>
        <p:spPr bwMode="auto">
          <a:xfrm>
            <a:off x="532822" y="2787774"/>
            <a:ext cx="1806930" cy="218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Elmar Klos – Filmový přeh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87774"/>
            <a:ext cx="1584176" cy="221563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40556" t="30600" r="50388" b="49100"/>
          <a:stretch>
            <a:fillRect/>
          </a:stretch>
        </p:blipFill>
        <p:spPr bwMode="auto">
          <a:xfrm>
            <a:off x="5580112" y="2205449"/>
            <a:ext cx="2232248" cy="28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67494"/>
            <a:ext cx="4040188" cy="479822"/>
          </a:xfrm>
        </p:spPr>
        <p:txBody>
          <a:bodyPr>
            <a:normAutofit/>
          </a:bodyPr>
          <a:lstStyle/>
          <a:p>
            <a:r>
              <a:rPr lang="cs-CZ" dirty="0" smtClean="0"/>
              <a:t>Alexander </a:t>
            </a:r>
            <a:r>
              <a:rPr lang="cs-CZ" dirty="0" err="1" smtClean="0"/>
              <a:t>Hackenschmied</a:t>
            </a: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843558"/>
            <a:ext cx="4040188" cy="3751064"/>
          </a:xfrm>
        </p:spPr>
        <p:txBody>
          <a:bodyPr/>
          <a:lstStyle/>
          <a:p>
            <a:r>
              <a:rPr lang="cs-CZ" sz="2000" dirty="0" err="1" smtClean="0"/>
              <a:t>Hammid</a:t>
            </a:r>
            <a:endParaRPr lang="cs-CZ" sz="2000" dirty="0" smtClean="0"/>
          </a:p>
          <a:p>
            <a:r>
              <a:rPr lang="cs-CZ" sz="2000" dirty="0" smtClean="0"/>
              <a:t>Narození</a:t>
            </a:r>
            <a:r>
              <a:rPr lang="cs-CZ" sz="2000" dirty="0" smtClean="0"/>
              <a:t>: </a:t>
            </a:r>
            <a:r>
              <a:rPr lang="en-US" sz="2000" dirty="0" smtClean="0"/>
              <a:t>17. </a:t>
            </a:r>
            <a:r>
              <a:rPr lang="cs-CZ" sz="2000" dirty="0" smtClean="0"/>
              <a:t>12. </a:t>
            </a:r>
            <a:r>
              <a:rPr lang="en-US" sz="2000" dirty="0" smtClean="0"/>
              <a:t>1907</a:t>
            </a:r>
            <a:r>
              <a:rPr lang="en-US" sz="2000" dirty="0" smtClean="0"/>
              <a:t>, </a:t>
            </a:r>
            <a:r>
              <a:rPr lang="en-US" sz="2000" dirty="0" err="1" smtClean="0"/>
              <a:t>Linec</a:t>
            </a:r>
            <a:endParaRPr lang="en-US" sz="2000" dirty="0" smtClean="0"/>
          </a:p>
          <a:p>
            <a:r>
              <a:rPr lang="en-US" sz="2000" dirty="0" err="1" smtClean="0"/>
              <a:t>Úmrtí</a:t>
            </a:r>
            <a:r>
              <a:rPr lang="en-US" sz="2000" dirty="0" smtClean="0"/>
              <a:t>: 26. </a:t>
            </a:r>
            <a:r>
              <a:rPr lang="cs-CZ" sz="2000" dirty="0" smtClean="0"/>
              <a:t>6. </a:t>
            </a:r>
            <a:r>
              <a:rPr lang="en-US" sz="2000" dirty="0" smtClean="0"/>
              <a:t>2004</a:t>
            </a:r>
            <a:r>
              <a:rPr lang="en-US" sz="2000" dirty="0" smtClean="0"/>
              <a:t>, New York</a:t>
            </a:r>
          </a:p>
          <a:p>
            <a:r>
              <a:rPr lang="cs-CZ" sz="2000" dirty="0" smtClean="0"/>
              <a:t>fotograf</a:t>
            </a:r>
            <a:r>
              <a:rPr lang="cs-CZ" sz="2000" dirty="0" smtClean="0"/>
              <a:t>, </a:t>
            </a:r>
            <a:r>
              <a:rPr lang="cs-CZ" sz="2000" dirty="0" smtClean="0"/>
              <a:t>kameraman, režisér</a:t>
            </a:r>
          </a:p>
          <a:p>
            <a:r>
              <a:rPr lang="cs-CZ" sz="1800" dirty="0" smtClean="0"/>
              <a:t>filmy</a:t>
            </a:r>
            <a:r>
              <a:rPr lang="cs-CZ" sz="1800" dirty="0" smtClean="0"/>
              <a:t>: Silnice zpívá (</a:t>
            </a:r>
            <a:r>
              <a:rPr lang="cs-CZ" sz="1800" dirty="0" smtClean="0"/>
              <a:t>1937), </a:t>
            </a:r>
            <a:r>
              <a:rPr lang="cs-CZ" sz="1800" dirty="0" smtClean="0"/>
              <a:t>		Odpolední osidla (</a:t>
            </a:r>
            <a:r>
              <a:rPr lang="cs-CZ" sz="1800" dirty="0" smtClean="0"/>
              <a:t>1943)</a:t>
            </a:r>
            <a:endParaRPr lang="cs-CZ" sz="1800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267494"/>
            <a:ext cx="4041775" cy="479822"/>
          </a:xfrm>
        </p:spPr>
        <p:txBody>
          <a:bodyPr/>
          <a:lstStyle/>
          <a:p>
            <a:r>
              <a:rPr lang="cs-CZ" dirty="0" smtClean="0"/>
              <a:t>Jaroslav Novotný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843558"/>
            <a:ext cx="4041775" cy="3751064"/>
          </a:xfrm>
        </p:spPr>
        <p:txBody>
          <a:bodyPr/>
          <a:lstStyle/>
          <a:p>
            <a:r>
              <a:rPr lang="cs-CZ" sz="2000" dirty="0" smtClean="0"/>
              <a:t>Nar.:</a:t>
            </a:r>
            <a:r>
              <a:rPr lang="cs-CZ" sz="2000" dirty="0" smtClean="0"/>
              <a:t> </a:t>
            </a:r>
            <a:r>
              <a:rPr lang="cs-CZ" sz="2000" dirty="0" smtClean="0"/>
              <a:t>21. 3. 1903, </a:t>
            </a:r>
            <a:r>
              <a:rPr lang="cs-CZ" sz="1800" dirty="0" err="1" smtClean="0"/>
              <a:t>Smečno</a:t>
            </a:r>
            <a:r>
              <a:rPr lang="cs-CZ" sz="1800" dirty="0" smtClean="0"/>
              <a:t> </a:t>
            </a:r>
            <a:r>
              <a:rPr lang="cs-CZ" sz="1800" dirty="0" smtClean="0"/>
              <a:t>u Kladna</a:t>
            </a:r>
            <a:endParaRPr lang="cs-CZ" sz="2000" dirty="0" smtClean="0"/>
          </a:p>
          <a:p>
            <a:r>
              <a:rPr lang="cs-CZ" sz="2000" dirty="0" smtClean="0"/>
              <a:t>Úmrtí: 10</a:t>
            </a:r>
            <a:r>
              <a:rPr lang="cs-CZ" sz="2000" dirty="0" smtClean="0"/>
              <a:t>. 6. 1976,</a:t>
            </a:r>
            <a:r>
              <a:rPr lang="cs-CZ" sz="2000" dirty="0" smtClean="0"/>
              <a:t> </a:t>
            </a:r>
            <a:r>
              <a:rPr lang="cs-CZ" sz="2000" dirty="0" smtClean="0"/>
              <a:t>Zlín</a:t>
            </a:r>
            <a:endParaRPr lang="cs-CZ" sz="2000" dirty="0" smtClean="0"/>
          </a:p>
          <a:p>
            <a:r>
              <a:rPr lang="cs-CZ" sz="2000" dirty="0" smtClean="0"/>
              <a:t>pedagog</a:t>
            </a:r>
            <a:r>
              <a:rPr lang="cs-CZ" sz="2000" dirty="0" smtClean="0"/>
              <a:t>, </a:t>
            </a:r>
            <a:r>
              <a:rPr lang="cs-CZ" sz="2000" dirty="0" smtClean="0"/>
              <a:t>režisér, kameraman</a:t>
            </a:r>
            <a:endParaRPr lang="cs-CZ" sz="2000" dirty="0" smtClean="0"/>
          </a:p>
          <a:p>
            <a:r>
              <a:rPr lang="cs-CZ" sz="1800" dirty="0" smtClean="0"/>
              <a:t>filmy: Poslední léto s TGM (</a:t>
            </a:r>
            <a:r>
              <a:rPr lang="cs-CZ" sz="1800" dirty="0" smtClean="0"/>
              <a:t>1937), </a:t>
            </a:r>
            <a:r>
              <a:rPr lang="cs-CZ" sz="1800" dirty="0" smtClean="0"/>
              <a:t>	</a:t>
            </a:r>
            <a:r>
              <a:rPr lang="pl-PL" sz="1800" dirty="0" smtClean="0"/>
              <a:t>Afrika I</a:t>
            </a:r>
            <a:r>
              <a:rPr lang="pl-PL" sz="1800" dirty="0" smtClean="0"/>
              <a:t>., Afrika II. </a:t>
            </a:r>
            <a:r>
              <a:rPr lang="cs-CZ" sz="1800" dirty="0" smtClean="0"/>
              <a:t>(1952-3)</a:t>
            </a:r>
            <a:endParaRPr lang="cs-CZ" sz="1800" dirty="0" smtClean="0"/>
          </a:p>
          <a:p>
            <a:endParaRPr lang="cs-CZ" dirty="0"/>
          </a:p>
        </p:txBody>
      </p:sp>
      <p:pic>
        <p:nvPicPr>
          <p:cNvPr id="8194" name="Picture 2" descr="https://scontent-prg1-1.xx.fbcdn.net/v/t1.15752-9/s2048x2048/102287499_712236199349592_2686480315408449536_n.jpg?_nc_cat=108&amp;ccb=2&amp;_nc_sid=ae9488&amp;_nc_ohc=RU9rBSIkYI0AX8EktHB&amp;_nc_ht=scontent-prg1-1.xx&amp;tp=7&amp;oh=03e43afcdfc5cb9f9c266b29b45b2c0e&amp;oe=5FCFB1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075806"/>
            <a:ext cx="2400000" cy="1800000"/>
          </a:xfrm>
          <a:prstGeom prst="rect">
            <a:avLst/>
          </a:prstGeom>
          <a:noFill/>
        </p:spPr>
      </p:pic>
      <p:pic>
        <p:nvPicPr>
          <p:cNvPr id="8196" name="Picture 4" descr="Alexander Hammid – Películas, biografías y listas en MU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7544" y="3058628"/>
            <a:ext cx="1512168" cy="1795700"/>
          </a:xfrm>
          <a:prstGeom prst="rect">
            <a:avLst/>
          </a:prstGeom>
          <a:noFill/>
        </p:spPr>
      </p:pic>
      <p:pic>
        <p:nvPicPr>
          <p:cNvPr id="8198" name="Picture 6" descr="Jaroslav Novotný (1903–1976) – Wikiped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704565"/>
            <a:ext cx="1656184" cy="2171442"/>
          </a:xfrm>
          <a:prstGeom prst="rect">
            <a:avLst/>
          </a:prstGeom>
          <a:noFill/>
        </p:spPr>
      </p:pic>
      <p:pic>
        <p:nvPicPr>
          <p:cNvPr id="8200" name="Picture 8" descr="100 let Miroslava Zikmunda - Zlínský dení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687950"/>
            <a:ext cx="2088232" cy="2142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332"/>
            <a:ext cx="8229600" cy="857250"/>
          </a:xfrm>
        </p:spPr>
        <p:txBody>
          <a:bodyPr/>
          <a:lstStyle/>
          <a:p>
            <a:r>
              <a:rPr lang="cs-CZ" dirty="0" smtClean="0"/>
              <a:t>Základní pojmy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941"/>
            <a:ext cx="8229600" cy="367905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Aktér (</a:t>
            </a:r>
            <a:r>
              <a:rPr lang="cs-CZ" sz="3600" dirty="0"/>
              <a:t>aktant, činitel, agent, element</a:t>
            </a:r>
            <a:r>
              <a:rPr lang="cs-CZ" sz="3600" dirty="0" smtClean="0"/>
              <a:t>)</a:t>
            </a:r>
          </a:p>
          <a:p>
            <a:pPr lvl="1"/>
            <a:r>
              <a:rPr lang="cs-CZ" sz="3200" dirty="0" smtClean="0"/>
              <a:t>Lidský / Nelidský (</a:t>
            </a:r>
            <a:r>
              <a:rPr lang="cs-CZ" sz="3200" dirty="0" err="1" smtClean="0"/>
              <a:t>Human</a:t>
            </a:r>
            <a:r>
              <a:rPr lang="cs-CZ" sz="3200" dirty="0" smtClean="0"/>
              <a:t> / </a:t>
            </a:r>
            <a:r>
              <a:rPr lang="cs-CZ" sz="3200" dirty="0" err="1" smtClean="0"/>
              <a:t>Nonhuman</a:t>
            </a:r>
            <a:r>
              <a:rPr lang="cs-CZ" sz="3200" dirty="0" smtClean="0"/>
              <a:t>)</a:t>
            </a:r>
          </a:p>
          <a:p>
            <a:r>
              <a:rPr lang="cs-CZ" sz="3600" dirty="0" smtClean="0"/>
              <a:t>„Černá skříňka“ (</a:t>
            </a:r>
            <a:r>
              <a:rPr lang="cs-CZ" sz="3600" dirty="0" err="1" smtClean="0"/>
              <a:t>Blackboxing</a:t>
            </a:r>
            <a:r>
              <a:rPr lang="cs-CZ" sz="3600" dirty="0" smtClean="0"/>
              <a:t>)</a:t>
            </a:r>
          </a:p>
          <a:p>
            <a:r>
              <a:rPr lang="cs-CZ" sz="3600" dirty="0" smtClean="0"/>
              <a:t>Zapojení (</a:t>
            </a:r>
            <a:r>
              <a:rPr lang="cs-CZ" sz="3600" dirty="0" err="1" smtClean="0"/>
              <a:t>Enrollment</a:t>
            </a:r>
            <a:r>
              <a:rPr lang="cs-CZ" sz="3600" dirty="0" smtClean="0"/>
              <a:t>)</a:t>
            </a:r>
          </a:p>
          <a:p>
            <a:r>
              <a:rPr lang="cs-CZ" sz="3600" dirty="0" smtClean="0"/>
              <a:t>Motivace X Jednání (</a:t>
            </a:r>
            <a:r>
              <a:rPr lang="cs-CZ" sz="3600" dirty="0" err="1" smtClean="0"/>
              <a:t>Agency</a:t>
            </a:r>
            <a:r>
              <a:rPr lang="cs-CZ" sz="3600" dirty="0" smtClean="0"/>
              <a:t>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67494"/>
            <a:ext cx="4040188" cy="479822"/>
          </a:xfrm>
        </p:spPr>
        <p:txBody>
          <a:bodyPr/>
          <a:lstStyle/>
          <a:p>
            <a:r>
              <a:rPr lang="cs-CZ" dirty="0" smtClean="0"/>
              <a:t>Hermína </a:t>
            </a:r>
            <a:r>
              <a:rPr lang="cs-CZ" dirty="0" err="1" smtClean="0"/>
              <a:t>Týrlová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699542"/>
            <a:ext cx="4040188" cy="3751064"/>
          </a:xfrm>
        </p:spPr>
        <p:txBody>
          <a:bodyPr/>
          <a:lstStyle/>
          <a:p>
            <a:r>
              <a:rPr lang="cs-CZ" sz="2000" dirty="0" smtClean="0"/>
              <a:t>Nar.:  11. </a:t>
            </a:r>
            <a:r>
              <a:rPr lang="cs-CZ" sz="2000" dirty="0" smtClean="0"/>
              <a:t>12. 1900</a:t>
            </a:r>
            <a:r>
              <a:rPr lang="cs-CZ" sz="2000" dirty="0" smtClean="0"/>
              <a:t>, Březové </a:t>
            </a:r>
            <a:r>
              <a:rPr lang="cs-CZ" sz="2000" dirty="0" smtClean="0"/>
              <a:t>Hory</a:t>
            </a:r>
            <a:endParaRPr lang="cs-CZ" sz="2000" dirty="0" smtClean="0"/>
          </a:p>
          <a:p>
            <a:r>
              <a:rPr lang="cs-CZ" sz="2000" dirty="0" smtClean="0"/>
              <a:t>Úmrtí: 3. </a:t>
            </a:r>
            <a:r>
              <a:rPr lang="cs-CZ" sz="2000" dirty="0" smtClean="0"/>
              <a:t>5. 1993</a:t>
            </a:r>
            <a:r>
              <a:rPr lang="cs-CZ" sz="2000" dirty="0" smtClean="0"/>
              <a:t>, Zlín</a:t>
            </a:r>
          </a:p>
          <a:p>
            <a:r>
              <a:rPr lang="cs-CZ" sz="2000" dirty="0" smtClean="0"/>
              <a:t>režisérka a </a:t>
            </a:r>
            <a:r>
              <a:rPr lang="cs-CZ" sz="2000" dirty="0" smtClean="0"/>
              <a:t>animátorka</a:t>
            </a:r>
          </a:p>
          <a:p>
            <a:r>
              <a:rPr lang="cs-CZ" sz="2000" dirty="0" smtClean="0"/>
              <a:t>filmy</a:t>
            </a:r>
            <a:r>
              <a:rPr lang="cs-CZ" sz="2000" dirty="0" smtClean="0"/>
              <a:t>: Ferda </a:t>
            </a:r>
            <a:r>
              <a:rPr lang="cs-CZ" sz="2000" dirty="0" smtClean="0"/>
              <a:t>Mravenec (1944)</a:t>
            </a:r>
            <a:br>
              <a:rPr lang="cs-CZ" sz="2000" dirty="0" smtClean="0"/>
            </a:br>
            <a:r>
              <a:rPr lang="cs-CZ" sz="2000" dirty="0" smtClean="0"/>
              <a:t>	 </a:t>
            </a:r>
            <a:r>
              <a:rPr lang="cs-CZ" sz="2000" dirty="0" smtClean="0"/>
              <a:t> Vzpoura hraček (1946)</a:t>
            </a:r>
            <a:endParaRPr lang="cs-CZ" sz="2000" dirty="0" smtClean="0"/>
          </a:p>
          <a:p>
            <a:endParaRPr lang="cs-CZ" sz="1400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267494"/>
            <a:ext cx="4041775" cy="479822"/>
          </a:xfrm>
        </p:spPr>
        <p:txBody>
          <a:bodyPr/>
          <a:lstStyle/>
          <a:p>
            <a:r>
              <a:rPr lang="cs-CZ" dirty="0" smtClean="0"/>
              <a:t>Karel Zeman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699542"/>
            <a:ext cx="4103438" cy="375106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Nar.:  3. </a:t>
            </a:r>
            <a:r>
              <a:rPr lang="cs-CZ" sz="2000" dirty="0" smtClean="0"/>
              <a:t>11. 1910</a:t>
            </a:r>
            <a:r>
              <a:rPr lang="cs-CZ" sz="2000" dirty="0" smtClean="0"/>
              <a:t>, Ostroměř</a:t>
            </a:r>
          </a:p>
          <a:p>
            <a:r>
              <a:rPr lang="cs-CZ" sz="2000" dirty="0" smtClean="0"/>
              <a:t>Úmrtí: 5. </a:t>
            </a:r>
            <a:r>
              <a:rPr lang="cs-CZ" sz="2000" dirty="0" smtClean="0"/>
              <a:t>4. 1989</a:t>
            </a:r>
            <a:r>
              <a:rPr lang="cs-CZ" sz="2000" dirty="0" smtClean="0"/>
              <a:t>, </a:t>
            </a:r>
            <a:r>
              <a:rPr lang="cs-CZ" sz="2000" dirty="0" smtClean="0"/>
              <a:t>Zlín</a:t>
            </a:r>
          </a:p>
          <a:p>
            <a:r>
              <a:rPr lang="cs-CZ" sz="2000" dirty="0" smtClean="0"/>
              <a:t>režisér, výtvarník, </a:t>
            </a:r>
            <a:r>
              <a:rPr lang="cs-CZ" sz="2000" dirty="0" smtClean="0"/>
              <a:t>animátor</a:t>
            </a:r>
          </a:p>
          <a:p>
            <a:r>
              <a:rPr lang="cs-CZ" sz="2000" dirty="0" smtClean="0"/>
              <a:t>filmy: Podkova pro štěstí (</a:t>
            </a:r>
            <a:r>
              <a:rPr lang="cs-CZ" sz="2000" dirty="0" smtClean="0"/>
              <a:t>1946)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 </a:t>
            </a:r>
            <a:r>
              <a:rPr lang="cs-CZ" sz="2000" dirty="0" smtClean="0"/>
              <a:t> Cesta do pravěku (1955)</a:t>
            </a:r>
            <a:endParaRPr lang="cs-CZ" sz="2000" dirty="0" smtClean="0"/>
          </a:p>
          <a:p>
            <a:endParaRPr lang="cs-CZ" sz="2000" dirty="0" smtClean="0"/>
          </a:p>
        </p:txBody>
      </p:sp>
      <p:pic>
        <p:nvPicPr>
          <p:cNvPr id="7170" name="Picture 2" descr="Přehrajte si dokument: Hermína Týrlová oživila i uzel na kapesníku — ČT24 —  Česká telev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582" y="2643759"/>
            <a:ext cx="3567118" cy="2376064"/>
          </a:xfrm>
          <a:prstGeom prst="rect">
            <a:avLst/>
          </a:prstGeom>
          <a:noFill/>
        </p:spPr>
      </p:pic>
      <p:pic>
        <p:nvPicPr>
          <p:cNvPr id="7172" name="Picture 4" descr="Karel Zeman byl světovým průkopníkem fantastiky. Obdivoval ho Spielberg,  Burton, Chaplin i Picasso | Náš REG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88024" y="2614034"/>
            <a:ext cx="3744416" cy="2405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67494"/>
            <a:ext cx="4040188" cy="479822"/>
          </a:xfrm>
        </p:spPr>
        <p:txBody>
          <a:bodyPr/>
          <a:lstStyle/>
          <a:p>
            <a:r>
              <a:rPr lang="cs-CZ" dirty="0" smtClean="0"/>
              <a:t>Ludvík Kadleček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699542"/>
            <a:ext cx="4040188" cy="375106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Nar.: 22. </a:t>
            </a:r>
            <a:r>
              <a:rPr lang="cs-CZ" sz="2000" dirty="0" smtClean="0"/>
              <a:t>1. 1928</a:t>
            </a:r>
            <a:r>
              <a:rPr lang="cs-CZ" sz="2000" dirty="0" smtClean="0"/>
              <a:t>, Ústí nad Orlicí</a:t>
            </a:r>
          </a:p>
          <a:p>
            <a:r>
              <a:rPr lang="cs-CZ" sz="2000" dirty="0" smtClean="0"/>
              <a:t>Úmrtí: 17. </a:t>
            </a:r>
            <a:r>
              <a:rPr lang="cs-CZ" sz="2000" dirty="0" smtClean="0"/>
              <a:t>2. 2010</a:t>
            </a:r>
            <a:r>
              <a:rPr lang="cs-CZ" sz="2000" dirty="0" smtClean="0"/>
              <a:t>, Zlín</a:t>
            </a:r>
          </a:p>
          <a:p>
            <a:r>
              <a:rPr lang="cs-CZ" sz="2000" dirty="0" smtClean="0"/>
              <a:t>loutkař, výtvarník, režisér </a:t>
            </a:r>
            <a:endParaRPr lang="cs-CZ" sz="2000" dirty="0" smtClean="0"/>
          </a:p>
          <a:p>
            <a:r>
              <a:rPr lang="cs-CZ" sz="1800" dirty="0" smtClean="0"/>
              <a:t>filmy: Proč pláče </a:t>
            </a:r>
            <a:r>
              <a:rPr lang="cs-CZ" sz="1800" dirty="0" smtClean="0"/>
              <a:t>žirafa (1960)</a:t>
            </a:r>
            <a:endParaRPr lang="cs-CZ" sz="2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267494"/>
            <a:ext cx="4041775" cy="479822"/>
          </a:xfrm>
        </p:spPr>
        <p:txBody>
          <a:bodyPr/>
          <a:lstStyle/>
          <a:p>
            <a:r>
              <a:rPr lang="cs-CZ" dirty="0" smtClean="0"/>
              <a:t>Josef Pinkava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699542"/>
            <a:ext cx="4247454" cy="375106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Nar.: 25. </a:t>
            </a:r>
            <a:r>
              <a:rPr lang="cs-CZ" sz="2000" dirty="0" smtClean="0"/>
              <a:t>11. 1919</a:t>
            </a:r>
            <a:r>
              <a:rPr lang="cs-CZ" sz="2000" dirty="0" smtClean="0"/>
              <a:t>, </a:t>
            </a:r>
            <a:r>
              <a:rPr lang="cs-CZ" sz="2000" dirty="0" err="1" smtClean="0"/>
              <a:t>Dobrošov</a:t>
            </a:r>
            <a:endParaRPr lang="cs-CZ" sz="2000" dirty="0" smtClean="0"/>
          </a:p>
          <a:p>
            <a:r>
              <a:rPr lang="cs-CZ" sz="2000" dirty="0" smtClean="0"/>
              <a:t>Úmrtí: 5. </a:t>
            </a:r>
            <a:r>
              <a:rPr lang="cs-CZ" sz="2000" dirty="0" smtClean="0"/>
              <a:t>4. 2006</a:t>
            </a:r>
            <a:r>
              <a:rPr lang="cs-CZ" sz="2000" dirty="0" smtClean="0"/>
              <a:t>, Zlín</a:t>
            </a:r>
          </a:p>
          <a:p>
            <a:r>
              <a:rPr lang="cs-CZ" sz="2000" dirty="0" smtClean="0"/>
              <a:t>kameraman a režisér</a:t>
            </a:r>
            <a:endParaRPr lang="cs-CZ" sz="2000" dirty="0" smtClean="0"/>
          </a:p>
          <a:p>
            <a:r>
              <a:rPr lang="cs-CZ" sz="1800" dirty="0" smtClean="0"/>
              <a:t>filmy: </a:t>
            </a:r>
            <a:r>
              <a:rPr lang="cs-CZ" sz="1800" dirty="0" smtClean="0"/>
              <a:t>Cement </a:t>
            </a:r>
            <a:r>
              <a:rPr lang="cs-CZ" sz="1800" dirty="0" smtClean="0"/>
              <a:t>(1949)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Kopretiny </a:t>
            </a:r>
            <a:r>
              <a:rPr lang="cs-CZ" sz="1800" dirty="0" smtClean="0"/>
              <a:t>pro zámeckou </a:t>
            </a:r>
            <a:r>
              <a:rPr lang="cs-CZ" sz="1800" dirty="0" smtClean="0"/>
              <a:t>paní (1981)</a:t>
            </a:r>
            <a:endParaRPr lang="cs-CZ" sz="20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29137" t="33600" r="55901" b="23001"/>
          <a:stretch>
            <a:fillRect/>
          </a:stretch>
        </p:blipFill>
        <p:spPr bwMode="auto">
          <a:xfrm>
            <a:off x="323528" y="2427734"/>
            <a:ext cx="15446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Ludvík Kadleček – Gezici Festiv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499742"/>
            <a:ext cx="2448000" cy="2448000"/>
          </a:xfrm>
          <a:prstGeom prst="rect">
            <a:avLst/>
          </a:prstGeom>
          <a:noFill/>
        </p:spPr>
      </p:pic>
      <p:pic>
        <p:nvPicPr>
          <p:cNvPr id="6149" name="Picture 5" descr="Detail"/>
          <p:cNvPicPr>
            <a:picLocks noChangeAspect="1" noChangeArrowheads="1"/>
          </p:cNvPicPr>
          <p:nvPr/>
        </p:nvPicPr>
        <p:blipFill>
          <a:blip r:embed="rId4" cstate="print"/>
          <a:srcRect l="9926" r="43750"/>
          <a:stretch>
            <a:fillRect/>
          </a:stretch>
        </p:blipFill>
        <p:spPr bwMode="auto">
          <a:xfrm>
            <a:off x="4788024" y="2499743"/>
            <a:ext cx="2016224" cy="2448271"/>
          </a:xfrm>
          <a:prstGeom prst="rect">
            <a:avLst/>
          </a:prstGeom>
          <a:noFill/>
        </p:spPr>
      </p:pic>
      <p:pic>
        <p:nvPicPr>
          <p:cNvPr id="6151" name="Picture 7" descr="Josef Pinkava – Filmový přehl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1918" y="2427734"/>
            <a:ext cx="1795500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67494"/>
            <a:ext cx="4040188" cy="479822"/>
          </a:xfrm>
        </p:spPr>
        <p:txBody>
          <a:bodyPr/>
          <a:lstStyle/>
          <a:p>
            <a:r>
              <a:rPr lang="cs-CZ" dirty="0" smtClean="0"/>
              <a:t>Vojtěch </a:t>
            </a:r>
            <a:r>
              <a:rPr lang="cs-CZ" dirty="0" err="1" smtClean="0"/>
              <a:t>Kunčík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699542"/>
            <a:ext cx="4245868" cy="375106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Nar.: </a:t>
            </a:r>
            <a:r>
              <a:rPr lang="cs-CZ" sz="2000" cap="all" dirty="0" smtClean="0"/>
              <a:t>12</a:t>
            </a:r>
            <a:r>
              <a:rPr lang="cs-CZ" sz="2000" cap="all" dirty="0" smtClean="0"/>
              <a:t>. 11. 1935</a:t>
            </a:r>
            <a:r>
              <a:rPr lang="cs-CZ" sz="2000" dirty="0" smtClean="0"/>
              <a:t>, Nivnice</a:t>
            </a:r>
            <a:endParaRPr lang="cs-CZ" sz="2000" dirty="0" smtClean="0"/>
          </a:p>
          <a:p>
            <a:r>
              <a:rPr lang="cs-CZ" sz="2000" dirty="0" smtClean="0"/>
              <a:t>pedagog</a:t>
            </a:r>
            <a:r>
              <a:rPr lang="cs-CZ" sz="2000" dirty="0" smtClean="0"/>
              <a:t>, </a:t>
            </a:r>
            <a:r>
              <a:rPr lang="cs-CZ" sz="2000" dirty="0" smtClean="0"/>
              <a:t>vedoucí výroby</a:t>
            </a:r>
            <a:endParaRPr lang="cs-CZ" sz="2000" dirty="0" smtClean="0"/>
          </a:p>
          <a:p>
            <a:r>
              <a:rPr lang="cs-CZ" sz="2000" dirty="0" smtClean="0"/>
              <a:t>filmy: </a:t>
            </a:r>
            <a:r>
              <a:rPr lang="cs-CZ" sz="2000" dirty="0" smtClean="0"/>
              <a:t>Cesta do pravěku </a:t>
            </a:r>
            <a:br>
              <a:rPr lang="cs-CZ" sz="2000" dirty="0" smtClean="0"/>
            </a:br>
            <a:r>
              <a:rPr lang="cs-CZ" sz="2000" dirty="0" smtClean="0"/>
              <a:t>	 (1955 – asistent výroby)</a:t>
            </a:r>
            <a:br>
              <a:rPr lang="cs-CZ" sz="2000" dirty="0" smtClean="0"/>
            </a:br>
            <a:r>
              <a:rPr lang="cs-CZ" sz="2000" dirty="0" smtClean="0"/>
              <a:t>	 </a:t>
            </a:r>
            <a:r>
              <a:rPr lang="cs-CZ" sz="2000" dirty="0" smtClean="0"/>
              <a:t>Kopretiny pro zámeckou </a:t>
            </a:r>
            <a:r>
              <a:rPr lang="cs-CZ" sz="2000" dirty="0" smtClean="0"/>
              <a:t>	 paní </a:t>
            </a:r>
            <a:r>
              <a:rPr lang="cs-CZ" sz="2000" dirty="0" smtClean="0"/>
              <a:t>(1981) </a:t>
            </a:r>
            <a:br>
              <a:rPr lang="cs-CZ" sz="2000" dirty="0" smtClean="0"/>
            </a:br>
            <a:r>
              <a:rPr lang="cs-CZ" sz="2000" dirty="0" smtClean="0"/>
              <a:t>	 O </a:t>
            </a:r>
            <a:r>
              <a:rPr lang="cs-CZ" sz="2000" dirty="0" smtClean="0"/>
              <a:t>statečném </a:t>
            </a:r>
            <a:r>
              <a:rPr lang="cs-CZ" sz="2000" dirty="0" smtClean="0"/>
              <a:t>kováři (1983)</a:t>
            </a:r>
            <a:endParaRPr lang="cs-CZ" sz="2000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267494"/>
            <a:ext cx="4041775" cy="479822"/>
          </a:xfrm>
        </p:spPr>
        <p:txBody>
          <a:bodyPr/>
          <a:lstStyle/>
          <a:p>
            <a:r>
              <a:rPr lang="cs-CZ" dirty="0" smtClean="0"/>
              <a:t>Zdeněk Liška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355976" y="699542"/>
            <a:ext cx="4896544" cy="375106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Nar.: 16. 3. 1922, </a:t>
            </a:r>
            <a:r>
              <a:rPr lang="cs-CZ" sz="1800" dirty="0" err="1" smtClean="0"/>
              <a:t>Smečno</a:t>
            </a:r>
            <a:r>
              <a:rPr lang="cs-CZ" sz="1800" dirty="0" smtClean="0"/>
              <a:t> u Kladna</a:t>
            </a:r>
            <a:endParaRPr lang="cs-CZ" sz="2000" dirty="0" smtClean="0"/>
          </a:p>
          <a:p>
            <a:r>
              <a:rPr lang="cs-CZ" sz="2000" dirty="0" smtClean="0"/>
              <a:t>Úmrtí</a:t>
            </a:r>
            <a:r>
              <a:rPr lang="cs-CZ" sz="2000" dirty="0" smtClean="0"/>
              <a:t>:  13</a:t>
            </a:r>
            <a:r>
              <a:rPr lang="cs-CZ" sz="2000" dirty="0" smtClean="0"/>
              <a:t>. 7. 1983,</a:t>
            </a:r>
            <a:r>
              <a:rPr lang="cs-CZ" sz="2000" dirty="0" smtClean="0"/>
              <a:t> </a:t>
            </a:r>
            <a:r>
              <a:rPr lang="cs-CZ" sz="2000" dirty="0" smtClean="0"/>
              <a:t>Praha</a:t>
            </a:r>
            <a:endParaRPr lang="cs-CZ" sz="2000" dirty="0" smtClean="0"/>
          </a:p>
          <a:p>
            <a:r>
              <a:rPr lang="cs-CZ" sz="2000" dirty="0" smtClean="0"/>
              <a:t>skladatel filmové hudby </a:t>
            </a:r>
          </a:p>
          <a:p>
            <a:r>
              <a:rPr lang="cs-CZ" sz="1800" dirty="0" smtClean="0"/>
              <a:t>filmy</a:t>
            </a:r>
            <a:r>
              <a:rPr lang="cs-CZ" sz="1800" dirty="0" smtClean="0"/>
              <a:t>: Přístav v srdci </a:t>
            </a:r>
            <a:r>
              <a:rPr lang="cs-CZ" sz="1800" dirty="0" smtClean="0"/>
              <a:t>Evropy (1949)</a:t>
            </a:r>
            <a:br>
              <a:rPr lang="cs-CZ" sz="1800" dirty="0" smtClean="0"/>
            </a:br>
            <a:r>
              <a:rPr lang="cs-CZ" sz="1800" dirty="0" smtClean="0"/>
              <a:t>	 </a:t>
            </a:r>
            <a:r>
              <a:rPr lang="cs-CZ" sz="1800" dirty="0" smtClean="0"/>
              <a:t>Markéta </a:t>
            </a:r>
            <a:r>
              <a:rPr lang="cs-CZ" sz="1800" dirty="0" smtClean="0"/>
              <a:t>Lazarová (1967)</a:t>
            </a:r>
            <a:br>
              <a:rPr lang="cs-CZ" sz="1800" dirty="0" smtClean="0"/>
            </a:br>
            <a:r>
              <a:rPr lang="cs-CZ" sz="1800" dirty="0" smtClean="0"/>
              <a:t>	</a:t>
            </a:r>
            <a:r>
              <a:rPr lang="cs-CZ" sz="1800" dirty="0" smtClean="0"/>
              <a:t>30 případů </a:t>
            </a:r>
            <a:r>
              <a:rPr lang="cs-CZ" sz="1800" dirty="0" smtClean="0"/>
              <a:t>majora </a:t>
            </a:r>
            <a:r>
              <a:rPr lang="cs-CZ" sz="1800" dirty="0" smtClean="0"/>
              <a:t>Zemana (1974–9)</a:t>
            </a:r>
            <a:endParaRPr lang="cs-CZ" sz="1800" dirty="0" smtClean="0"/>
          </a:p>
          <a:p>
            <a:endParaRPr lang="cs-CZ" sz="1800" dirty="0" smtClean="0"/>
          </a:p>
          <a:p>
            <a:pPr>
              <a:buNone/>
            </a:pPr>
            <a:endParaRPr lang="cs-CZ" sz="2000" dirty="0"/>
          </a:p>
        </p:txBody>
      </p:sp>
      <p:pic>
        <p:nvPicPr>
          <p:cNvPr id="5122" name="Picture 2" descr="SMRT SI ŘÍKÁ ROCK'N'ROLL: Zdeněk Liška (95.) | iREPORT – music&amp;style  magaz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841779"/>
            <a:ext cx="2808312" cy="2106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scan 1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83001" cy="2427734"/>
          </a:xfrm>
          <a:prstGeom prst="rect">
            <a:avLst/>
          </a:prstGeom>
        </p:spPr>
      </p:pic>
      <p:pic>
        <p:nvPicPr>
          <p:cNvPr id="6" name="Obrázek 5" descr="scan 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0"/>
            <a:ext cx="3333718" cy="5143500"/>
          </a:xfrm>
          <a:prstGeom prst="rect">
            <a:avLst/>
          </a:prstGeom>
        </p:spPr>
      </p:pic>
      <p:pic>
        <p:nvPicPr>
          <p:cNvPr id="10" name="Obrázek 9" descr="T a Hora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3365" y="0"/>
            <a:ext cx="3120635" cy="3356484"/>
          </a:xfrm>
          <a:prstGeom prst="rect">
            <a:avLst/>
          </a:prstGeom>
        </p:spPr>
      </p:pic>
      <p:pic>
        <p:nvPicPr>
          <p:cNvPr id="7" name="Obrázek 6" descr="scan 4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3042772"/>
            <a:ext cx="3131839" cy="21007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02332"/>
            <a:ext cx="8229600" cy="85725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Dotazy?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 descr="TYRLOVA A LISKA OK.tif"/>
          <p:cNvPicPr>
            <a:picLocks noChangeAspect="1"/>
          </p:cNvPicPr>
          <p:nvPr/>
        </p:nvPicPr>
        <p:blipFill>
          <a:blip r:embed="rId6" cstate="print"/>
          <a:srcRect l="1958"/>
          <a:stretch>
            <a:fillRect/>
          </a:stretch>
        </p:blipFill>
        <p:spPr>
          <a:xfrm>
            <a:off x="0" y="2434566"/>
            <a:ext cx="3203848" cy="270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cs-CZ" dirty="0" smtClean="0"/>
              <a:t>Základní principy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7524" y="915566"/>
            <a:ext cx="8568952" cy="415592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Lidští a nelidští aktéři jsou </a:t>
            </a:r>
            <a:r>
              <a:rPr lang="cs-CZ" b="1" dirty="0" smtClean="0"/>
              <a:t>si rovni.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(obecná symetrie; </a:t>
            </a:r>
            <a:r>
              <a:rPr lang="cs-CZ" dirty="0" err="1" smtClean="0"/>
              <a:t>generalized</a:t>
            </a:r>
            <a:r>
              <a:rPr lang="cs-CZ" dirty="0" smtClean="0"/>
              <a:t> </a:t>
            </a:r>
            <a:r>
              <a:rPr lang="cs-CZ" dirty="0" err="1" smtClean="0"/>
              <a:t>symmetry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b="1" dirty="0" smtClean="0"/>
              <a:t>Výzkumník má zůstat nestranný a předem nepředpokládat žádné motivace aktérů.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(obecný agnosticismus; </a:t>
            </a:r>
            <a:r>
              <a:rPr lang="cs-CZ" dirty="0" err="1"/>
              <a:t>g</a:t>
            </a:r>
            <a:r>
              <a:rPr lang="cs-CZ" dirty="0" err="1" smtClean="0"/>
              <a:t>eneralized</a:t>
            </a:r>
            <a:r>
              <a:rPr lang="cs-CZ" dirty="0" smtClean="0"/>
              <a:t> </a:t>
            </a:r>
            <a:r>
              <a:rPr lang="cs-CZ" dirty="0" err="1" smtClean="0"/>
              <a:t>agnosticism</a:t>
            </a:r>
            <a:r>
              <a:rPr lang="cs-CZ" dirty="0" smtClean="0"/>
              <a:t>)</a:t>
            </a:r>
          </a:p>
          <a:p>
            <a:r>
              <a:rPr lang="cs-CZ" b="1" dirty="0" smtClean="0"/>
              <a:t>Výzkumník nemá předem předpokládat hranici mezi sociálním a přírodním / technologickým.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(volné asociace; free </a:t>
            </a:r>
            <a:r>
              <a:rPr lang="cs-CZ" dirty="0" err="1" smtClean="0"/>
              <a:t>association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Koncept působení nelidských aktérů</a:t>
            </a:r>
          </a:p>
          <a:p>
            <a:r>
              <a:rPr lang="cs-CZ" dirty="0" smtClean="0"/>
              <a:t>Zaměření na proces interakce namísto hledání kauzality</a:t>
            </a:r>
          </a:p>
          <a:p>
            <a:r>
              <a:rPr lang="cs-CZ" dirty="0" smtClean="0"/>
              <a:t>Alternativa k výzkumu „</a:t>
            </a:r>
            <a:r>
              <a:rPr lang="cs-CZ" dirty="0" err="1" smtClean="0"/>
              <a:t>zhora</a:t>
            </a:r>
            <a:r>
              <a:rPr lang="cs-CZ" dirty="0" smtClean="0"/>
              <a:t>-dolů“ </a:t>
            </a:r>
            <a:br>
              <a:rPr lang="cs-CZ" dirty="0" smtClean="0"/>
            </a:br>
            <a:r>
              <a:rPr lang="cs-CZ" dirty="0" smtClean="0"/>
              <a:t>– výzkum „naplocho“(</a:t>
            </a:r>
            <a:r>
              <a:rPr lang="cs-CZ" dirty="0" err="1" smtClean="0"/>
              <a:t>flat</a:t>
            </a:r>
            <a:r>
              <a:rPr lang="cs-CZ" dirty="0" smtClean="0"/>
              <a:t> ontology)</a:t>
            </a:r>
          </a:p>
          <a:p>
            <a:r>
              <a:rPr lang="cs-CZ" dirty="0" smtClean="0"/>
              <a:t>Nový přístup k výzkumu ze strany výzkumníka</a:t>
            </a:r>
          </a:p>
          <a:p>
            <a:r>
              <a:rPr lang="cs-CZ" dirty="0" smtClean="0"/>
              <a:t>Využití pro moderní metody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Úskalí a kritika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200151"/>
            <a:ext cx="4618856" cy="3394472"/>
          </a:xfrm>
        </p:spPr>
        <p:txBody>
          <a:bodyPr/>
          <a:lstStyle/>
          <a:p>
            <a:r>
              <a:rPr lang="cs-CZ" dirty="0" smtClean="0"/>
              <a:t>Lidští vs. Nelidští</a:t>
            </a:r>
          </a:p>
          <a:p>
            <a:endParaRPr lang="cs-CZ" dirty="0" smtClean="0"/>
          </a:p>
          <a:p>
            <a:r>
              <a:rPr lang="cs-CZ" dirty="0" smtClean="0"/>
              <a:t>Popisné</a:t>
            </a:r>
          </a:p>
          <a:p>
            <a:r>
              <a:rPr lang="cs-CZ" dirty="0" smtClean="0"/>
              <a:t>Neanalytické</a:t>
            </a:r>
          </a:p>
          <a:p>
            <a:r>
              <a:rPr lang="cs-CZ" dirty="0" smtClean="0"/>
              <a:t>Neinstinktivní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Zástupný symbol pro obsah 3" descr="me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131342"/>
            <a:ext cx="3765383" cy="360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00151"/>
            <a:ext cx="8435280" cy="339447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Výrazné působení nelidských aktérů </a:t>
            </a:r>
            <a:br>
              <a:rPr lang="cs-CZ" dirty="0" smtClean="0"/>
            </a:br>
            <a:r>
              <a:rPr lang="cs-CZ" dirty="0" smtClean="0"/>
              <a:t>na zlínskou filmovou kulturu</a:t>
            </a:r>
            <a:br>
              <a:rPr lang="cs-CZ" dirty="0" smtClean="0"/>
            </a:br>
            <a:r>
              <a:rPr lang="cs-CZ" dirty="0" smtClean="0"/>
              <a:t>(průmyslová výroba, infrastruktura města Zlín, dostupné technologie a materiály, geografická vzdálenost, koncept „</a:t>
            </a:r>
            <a:r>
              <a:rPr lang="cs-CZ" dirty="0" err="1" smtClean="0"/>
              <a:t>baťovství</a:t>
            </a:r>
            <a:r>
              <a:rPr lang="cs-CZ" dirty="0" smtClean="0"/>
              <a:t>“)</a:t>
            </a:r>
          </a:p>
          <a:p>
            <a:r>
              <a:rPr lang="cs-CZ" dirty="0" smtClean="0"/>
              <a:t>Velké množství aktérů, </a:t>
            </a:r>
            <a:br>
              <a:rPr lang="cs-CZ" dirty="0" smtClean="0"/>
            </a:br>
            <a:r>
              <a:rPr lang="cs-CZ" dirty="0" smtClean="0"/>
              <a:t>důležitý proces vyjednávání a interakce</a:t>
            </a:r>
          </a:p>
          <a:p>
            <a:endParaRPr lang="cs-CZ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363272" cy="8572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Aplikace na výzkum Filmového Zlína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 úkolu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535041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Ve skupinách sepište seznam aktérů, které jste objevili ve vašem období během rešerše periodik.</a:t>
            </a:r>
          </a:p>
          <a:p>
            <a:r>
              <a:rPr lang="cs-CZ" dirty="0" smtClean="0"/>
              <a:t>Tyto aktéry se pokuste rozřadit </a:t>
            </a:r>
            <a:br>
              <a:rPr lang="cs-CZ" dirty="0" smtClean="0"/>
            </a:br>
            <a:r>
              <a:rPr lang="cs-CZ" dirty="0" smtClean="0"/>
              <a:t>do skupin / kategorií (např. fyzické osoby, organizace, objekty atd.)</a:t>
            </a:r>
          </a:p>
          <a:p>
            <a:r>
              <a:rPr lang="cs-CZ" dirty="0" smtClean="0"/>
              <a:t>Své skupinové rozdělení přidejte jako příspěvek </a:t>
            </a:r>
            <a:br>
              <a:rPr lang="cs-CZ" dirty="0" smtClean="0"/>
            </a:br>
            <a:r>
              <a:rPr lang="cs-CZ" dirty="0" smtClean="0"/>
              <a:t>do týmu v MS </a:t>
            </a:r>
            <a:r>
              <a:rPr lang="cs-CZ" dirty="0" err="1" smtClean="0"/>
              <a:t>Teams</a:t>
            </a:r>
            <a:r>
              <a:rPr lang="cs-CZ" dirty="0" smtClean="0"/>
              <a:t> do nedělní půlnoci (15. 11.).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363272" cy="857250"/>
          </a:xfrm>
        </p:spPr>
        <p:txBody>
          <a:bodyPr>
            <a:normAutofit/>
          </a:bodyPr>
          <a:lstStyle/>
          <a:p>
            <a:r>
              <a:rPr lang="cs-CZ" dirty="0" smtClean="0"/>
              <a:t>Historie Filmového Zlína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9582"/>
            <a:ext cx="8352928" cy="401191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1927 – 1947</a:t>
            </a:r>
          </a:p>
          <a:p>
            <a:endParaRPr lang="cs-CZ" sz="1500" dirty="0" smtClean="0"/>
          </a:p>
          <a:p>
            <a:r>
              <a:rPr lang="cs-CZ" sz="1800" dirty="0" smtClean="0"/>
              <a:t>1894 – Založena obuvnická firma T. &amp; A. Baťa (Antonín, Tomáš a Anna)</a:t>
            </a:r>
          </a:p>
          <a:p>
            <a:r>
              <a:rPr lang="cs-CZ" sz="1800" dirty="0" smtClean="0"/>
              <a:t>1895 – Tomáš Baťa se stal šéfem firmy Baťa. 	</a:t>
            </a:r>
          </a:p>
          <a:p>
            <a:r>
              <a:rPr lang="cs-CZ" sz="1800" dirty="0" smtClean="0"/>
              <a:t>1923 – Tomáš Baťa byl zvolen starostou Zlína a začíná s přestavbou města.</a:t>
            </a:r>
          </a:p>
          <a:p>
            <a:r>
              <a:rPr lang="cs-CZ" sz="1800" dirty="0" smtClean="0"/>
              <a:t>1927 – Ustanovena dceřina společnost Baťových pomocných závodů s. r. o. (BAPOZ).</a:t>
            </a:r>
            <a:br>
              <a:rPr lang="cs-CZ" sz="1800" dirty="0" smtClean="0"/>
            </a:br>
            <a:r>
              <a:rPr lang="cs-CZ" sz="1800" dirty="0" smtClean="0"/>
              <a:t>	Vzniklo reklamního oddělení BAPOZ (Jaroslav </a:t>
            </a:r>
            <a:r>
              <a:rPr lang="cs-CZ" sz="1800" dirty="0" err="1" smtClean="0"/>
              <a:t>Pagáč</a:t>
            </a:r>
            <a:r>
              <a:rPr lang="cs-CZ" sz="1800" dirty="0" smtClean="0"/>
              <a:t>). 	</a:t>
            </a:r>
          </a:p>
          <a:p>
            <a:r>
              <a:rPr lang="cs-CZ" sz="1800" dirty="0" smtClean="0"/>
              <a:t>1932 – Tomáš Baťa zahynul při leteckém neštěstí (12. 7.). </a:t>
            </a:r>
            <a:br>
              <a:rPr lang="cs-CZ" sz="1800" dirty="0" smtClean="0"/>
            </a:br>
            <a:r>
              <a:rPr lang="cs-CZ" sz="1800" dirty="0" smtClean="0"/>
              <a:t>	Jaroslav Novotný nastupuje do Masarykovy pokusné školy měšťanské (1. 9.)</a:t>
            </a:r>
            <a:br>
              <a:rPr lang="cs-CZ" sz="1800" dirty="0" smtClean="0"/>
            </a:br>
            <a:r>
              <a:rPr lang="cs-CZ" sz="1800" dirty="0" smtClean="0"/>
              <a:t>	Ve Zlíně bylo postaveno Velké kino. 	</a:t>
            </a:r>
          </a:p>
          <a:p>
            <a:r>
              <a:rPr lang="cs-CZ" sz="1800" dirty="0" smtClean="0"/>
              <a:t>1935 – Do Zlína přišli </a:t>
            </a:r>
            <a:r>
              <a:rPr lang="cs-CZ" sz="1800" dirty="0" smtClean="0"/>
              <a:t>Alexander </a:t>
            </a:r>
            <a:r>
              <a:rPr lang="cs-CZ" sz="1800" dirty="0" err="1" smtClean="0"/>
              <a:t>Hackenschmied</a:t>
            </a:r>
            <a:r>
              <a:rPr lang="cs-CZ" sz="1800" dirty="0" smtClean="0"/>
              <a:t>, Ladislav </a:t>
            </a:r>
            <a:r>
              <a:rPr lang="cs-CZ" sz="1800" dirty="0" err="1" smtClean="0"/>
              <a:t>Kolda</a:t>
            </a:r>
            <a:r>
              <a:rPr lang="cs-CZ" sz="1800" dirty="0" smtClean="0"/>
              <a:t> a </a:t>
            </a:r>
            <a:r>
              <a:rPr lang="cs-CZ" sz="1800" dirty="0" err="1" smtClean="0"/>
              <a:t>Elmar</a:t>
            </a:r>
            <a:r>
              <a:rPr lang="cs-CZ" sz="1800" dirty="0" smtClean="0"/>
              <a:t> </a:t>
            </a:r>
            <a:r>
              <a:rPr lang="cs-CZ" sz="1800" dirty="0" err="1" smtClean="0"/>
              <a:t>Klos</a:t>
            </a:r>
            <a:r>
              <a:rPr lang="cs-CZ" sz="1800" dirty="0" smtClean="0"/>
              <a:t>. 	Povolena stavba zlínských ateliérů v městské části </a:t>
            </a:r>
            <a:r>
              <a:rPr lang="cs-CZ" sz="1800" dirty="0" err="1" smtClean="0"/>
              <a:t>Kudlov</a:t>
            </a:r>
            <a:r>
              <a:rPr lang="cs-CZ" sz="1800" dirty="0" smtClean="0"/>
              <a:t> (30. 9.).</a:t>
            </a:r>
            <a:br>
              <a:rPr lang="cs-CZ" sz="1800" dirty="0" smtClean="0"/>
            </a:br>
            <a:r>
              <a:rPr lang="cs-CZ" sz="1800" dirty="0" smtClean="0"/>
              <a:t>	Jaroslav Novotný nastupuje jako stálý zaměstnanec do filmového oddělení. </a:t>
            </a:r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es-ES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dirty="0" smtClean="0"/>
          </a:p>
          <a:p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21974</TotalTime>
  <Words>274</Words>
  <Application>Microsoft Office PowerPoint</Application>
  <PresentationFormat>Předvádění na obrazovce (16:9)</PresentationFormat>
  <Paragraphs>186</Paragraphs>
  <Slides>34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Motiv sady Office</vt:lpstr>
      <vt:lpstr>Využití ANT  ve výzkumu  zlínské filmové kultury</vt:lpstr>
      <vt:lpstr>Actor-Network Theory</vt:lpstr>
      <vt:lpstr>Základní pojmy</vt:lpstr>
      <vt:lpstr>Základní principy</vt:lpstr>
      <vt:lpstr>Výhody</vt:lpstr>
      <vt:lpstr>Úskalí a kritika</vt:lpstr>
      <vt:lpstr>Aplikace na výzkum Filmového Zlína</vt:lpstr>
      <vt:lpstr>Zadání úkolu</vt:lpstr>
      <vt:lpstr>Historie Filmového Zlína</vt:lpstr>
      <vt:lpstr>Historie Filmového Zlína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Dotazy?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</dc:title>
  <dc:creator>User</dc:creator>
  <cp:lastModifiedBy>Tereza Bochinová</cp:lastModifiedBy>
  <cp:revision>558</cp:revision>
  <dcterms:created xsi:type="dcterms:W3CDTF">2020-04-18T08:03:58Z</dcterms:created>
  <dcterms:modified xsi:type="dcterms:W3CDTF">2020-11-09T14:10:12Z</dcterms:modified>
</cp:coreProperties>
</file>