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0" r:id="rId4"/>
    <p:sldId id="258" r:id="rId5"/>
    <p:sldId id="263" r:id="rId6"/>
    <p:sldId id="261" r:id="rId7"/>
    <p:sldId id="262" r:id="rId8"/>
    <p:sldId id="265" r:id="rId9"/>
    <p:sldId id="259"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9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AD915-649B-4AFE-9841-30C5CECF9A3F}" type="datetimeFigureOut">
              <a:rPr lang="cs-CZ" smtClean="0"/>
              <a:t>09.10.2020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B20E5-ACFE-4724-8EA8-BAC9FCE461E2}" type="slidenum">
              <a:rPr lang="cs-CZ" smtClean="0"/>
              <a:t>‹#›</a:t>
            </a:fld>
            <a:endParaRPr lang="cs-CZ"/>
          </a:p>
        </p:txBody>
      </p:sp>
    </p:spTree>
    <p:extLst>
      <p:ext uri="{BB962C8B-B14F-4D97-AF65-F5344CB8AC3E}">
        <p14:creationId xmlns:p14="http://schemas.microsoft.com/office/powerpoint/2010/main" val="103141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4FB20E5-ACFE-4724-8EA8-BAC9FCE461E2}" type="slidenum">
              <a:rPr lang="cs-CZ" smtClean="0"/>
              <a:t>4</a:t>
            </a:fld>
            <a:endParaRPr lang="cs-CZ"/>
          </a:p>
        </p:txBody>
      </p:sp>
    </p:spTree>
    <p:extLst>
      <p:ext uri="{BB962C8B-B14F-4D97-AF65-F5344CB8AC3E}">
        <p14:creationId xmlns:p14="http://schemas.microsoft.com/office/powerpoint/2010/main" val="345213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284A791F-38D0-4364-B240-EC3B12A106C2}" type="datetimeFigureOut">
              <a:rPr lang="cs-CZ" smtClean="0"/>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69036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239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74179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10520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284A791F-38D0-4364-B240-EC3B12A106C2}" type="datetimeFigureOut">
              <a:rPr lang="cs-CZ" smtClean="0"/>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27034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84A791F-38D0-4364-B240-EC3B12A106C2}" type="datetimeFigureOut">
              <a:rPr lang="cs-CZ" smtClean="0"/>
              <a:t>09.10.2020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990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84A791F-38D0-4364-B240-EC3B12A106C2}" type="datetimeFigureOut">
              <a:rPr lang="cs-CZ" smtClean="0"/>
              <a:t>09.10.2020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34829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84A791F-38D0-4364-B240-EC3B12A106C2}" type="datetimeFigureOut">
              <a:rPr lang="cs-CZ" smtClean="0"/>
              <a:t>09.10.2020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08955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4A791F-38D0-4364-B240-EC3B12A106C2}" type="datetimeFigureOut">
              <a:rPr lang="cs-CZ" smtClean="0"/>
              <a:t>09.10.2020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421556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09.10.2020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88357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09.10.2020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555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A791F-38D0-4364-B240-EC3B12A106C2}" type="datetimeFigureOut">
              <a:rPr lang="cs-CZ" smtClean="0"/>
              <a:t>09.10.2020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5EE67-6013-4211-96B0-78A8E01983F9}" type="slidenum">
              <a:rPr lang="cs-CZ" smtClean="0"/>
              <a:t>‹#›</a:t>
            </a:fld>
            <a:endParaRPr lang="cs-CZ"/>
          </a:p>
        </p:txBody>
      </p:sp>
    </p:spTree>
    <p:extLst>
      <p:ext uri="{BB962C8B-B14F-4D97-AF65-F5344CB8AC3E}">
        <p14:creationId xmlns:p14="http://schemas.microsoft.com/office/powerpoint/2010/main" val="3044288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s.muni.cz/predmet/phil/podzim2020/TIM_BK_011" TargetMode="External"/><Relationship Id="rId2" Type="http://schemas.openxmlformats.org/officeDocument/2006/relationships/hyperlink" Target="https://is.muni.cz/predmet/phil/podzim2019/TIM_B_0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New_media_ar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dLWo_44ETD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youtube.com/watch?v=OTtlxO3aDX0" TargetMode="External"/><Relationship Id="rId5" Type="http://schemas.openxmlformats.org/officeDocument/2006/relationships/hyperlink" Target="https://www.youtube.com/watch?v=67-xOkkvjwc&amp;list=PLKrmQr-thTw4JXY9FIOdEwq81GH_njIx9&amp;index=2" TargetMode="External"/><Relationship Id="rId4" Type="http://schemas.openxmlformats.org/officeDocument/2006/relationships/hyperlink" Target="https://www.youtube.com/watch?v=bKj6j1gYYGI&amp;list=PLKrmQr-thTw4JXY9FIOdEwq81GH_njIx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rtasiapacific.com/Magazine/WebExclusives/SyntheticSeductionShihChiehHuang" TargetMode="External"/><Relationship Id="rId2" Type="http://schemas.openxmlformats.org/officeDocument/2006/relationships/hyperlink" Target="https://www.youtube.com/watch?v=AIehsaH_rYk" TargetMode="External"/><Relationship Id="rId1" Type="http://schemas.openxmlformats.org/officeDocument/2006/relationships/slideLayout" Target="../slideLayouts/slideLayout2.xml"/><Relationship Id="rId5" Type="http://schemas.openxmlformats.org/officeDocument/2006/relationships/hyperlink" Target="https://vimeo.com/43744967" TargetMode="External"/><Relationship Id="rId4" Type="http://schemas.openxmlformats.org/officeDocument/2006/relationships/hyperlink" Target="https://www.youtube.com/watch?v=I6NRSD7fBT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l"/>
            <a:r>
              <a:rPr lang="cs-CZ" dirty="0">
                <a:solidFill>
                  <a:schemeClr val="bg1"/>
                </a:solidFill>
                <a:latin typeface="Arial Black" panose="020B0A04020102020204" pitchFamily="34" charset="0"/>
              </a:rPr>
              <a:t>New Media Art I</a:t>
            </a:r>
          </a:p>
        </p:txBody>
      </p:sp>
      <p:sp>
        <p:nvSpPr>
          <p:cNvPr id="3" name="Podnadpis 2"/>
          <p:cNvSpPr>
            <a:spLocks noGrp="1"/>
          </p:cNvSpPr>
          <p:nvPr>
            <p:ph type="subTitle" idx="1"/>
          </p:nvPr>
        </p:nvSpPr>
        <p:spPr/>
        <p:txBody>
          <a:bodyPr>
            <a:normAutofit fontScale="77500" lnSpcReduction="20000"/>
          </a:bodyPr>
          <a:lstStyle/>
          <a:p>
            <a:pPr algn="l"/>
            <a:r>
              <a:rPr lang="cs-CZ" dirty="0">
                <a:solidFill>
                  <a:schemeClr val="bg1"/>
                </a:solidFill>
                <a:latin typeface="Arial Black" panose="020B0A04020102020204" pitchFamily="34" charset="0"/>
              </a:rPr>
              <a:t>TIM_B_011 / program</a:t>
            </a:r>
          </a:p>
          <a:p>
            <a:pPr algn="l"/>
            <a:r>
              <a:rPr lang="cs-CZ" dirty="0">
                <a:solidFill>
                  <a:schemeClr val="bg1"/>
                </a:solidFill>
                <a:latin typeface="Arial Black" panose="020B0A04020102020204" pitchFamily="34" charset="0"/>
              </a:rPr>
              <a:t>IM124, IM124cv / obor </a:t>
            </a:r>
          </a:p>
          <a:p>
            <a:pPr algn="l"/>
            <a:endParaRPr lang="cs-CZ" dirty="0">
              <a:solidFill>
                <a:schemeClr val="bg1"/>
              </a:solidFill>
              <a:latin typeface="Arial Black" panose="020B0A04020102020204" pitchFamily="34" charset="0"/>
            </a:endParaRPr>
          </a:p>
          <a:p>
            <a:pPr algn="l"/>
            <a:r>
              <a:rPr lang="cs-CZ" dirty="0">
                <a:solidFill>
                  <a:schemeClr val="bg1"/>
                </a:solidFill>
                <a:latin typeface="Arial Black" panose="020B0A04020102020204" pitchFamily="34" charset="0"/>
              </a:rPr>
              <a:t>TIM_BK_011 / program</a:t>
            </a:r>
          </a:p>
          <a:p>
            <a:pPr algn="l"/>
            <a:r>
              <a:rPr lang="cs-CZ" dirty="0">
                <a:solidFill>
                  <a:schemeClr val="bg1"/>
                </a:solidFill>
                <a:latin typeface="Arial Black" panose="020B0A04020102020204" pitchFamily="34" charset="0"/>
              </a:rPr>
              <a:t>IMK03 / obor</a:t>
            </a:r>
          </a:p>
          <a:p>
            <a:endParaRPr lang="cs-CZ" dirty="0"/>
          </a:p>
        </p:txBody>
      </p:sp>
    </p:spTree>
    <p:extLst>
      <p:ext uri="{BB962C8B-B14F-4D97-AF65-F5344CB8AC3E}">
        <p14:creationId xmlns:p14="http://schemas.microsoft.com/office/powerpoint/2010/main" val="3242297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Sylabus kurzu (IS MU):</a:t>
            </a:r>
          </a:p>
          <a:p>
            <a:pPr marL="0" indent="0">
              <a:buNone/>
            </a:pPr>
            <a:r>
              <a:rPr lang="cs-CZ" dirty="0">
                <a:hlinkClick r:id="rId2"/>
              </a:rPr>
              <a:t>https://is.muni.cz/predmet/phil/podzim2019/TIM_B_011</a:t>
            </a:r>
            <a:endParaRPr lang="cs-CZ" dirty="0"/>
          </a:p>
          <a:p>
            <a:pPr marL="0" indent="0">
              <a:buNone/>
            </a:pPr>
            <a:r>
              <a:rPr lang="cs-CZ" dirty="0">
                <a:hlinkClick r:id="rId3"/>
              </a:rPr>
              <a:t>https://is.muni.cz/predmet/phil/podzim2020/TIM_BK_011</a:t>
            </a:r>
            <a:endParaRPr lang="cs-CZ" dirty="0"/>
          </a:p>
          <a:p>
            <a:pPr marL="0" indent="0">
              <a:buNone/>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rPr>
              <a:t>Požadavky na ukončení kurzu:</a:t>
            </a:r>
          </a:p>
          <a:p>
            <a:pPr marL="0" indent="0">
              <a:buNone/>
            </a:pPr>
            <a:r>
              <a:rPr lang="cs-CZ" dirty="0">
                <a:latin typeface="Arial Black" panose="020B0A04020102020204" pitchFamily="34" charset="0"/>
              </a:rPr>
              <a:t>	docházka (50 %) </a:t>
            </a:r>
          </a:p>
          <a:p>
            <a:pPr marL="0" indent="0">
              <a:buNone/>
            </a:pPr>
            <a:r>
              <a:rPr lang="cs-CZ" dirty="0">
                <a:latin typeface="Arial Black" panose="020B0A04020102020204" pitchFamily="34" charset="0"/>
              </a:rPr>
              <a:t>	resumé zadaných textů </a:t>
            </a:r>
          </a:p>
          <a:p>
            <a:pPr marL="0" indent="0">
              <a:buNone/>
            </a:pPr>
            <a:r>
              <a:rPr lang="cs-CZ" dirty="0">
                <a:latin typeface="Arial Black" panose="020B0A04020102020204" pitchFamily="34" charset="0"/>
              </a:rPr>
              <a:t>	test (písemný, </a:t>
            </a:r>
            <a:r>
              <a:rPr lang="cs-CZ" dirty="0" err="1">
                <a:latin typeface="Arial Black" panose="020B0A04020102020204" pitchFamily="34" charset="0"/>
              </a:rPr>
              <a:t>polostrukturované</a:t>
            </a:r>
            <a:r>
              <a:rPr lang="cs-CZ" dirty="0">
                <a:latin typeface="Arial Black" panose="020B0A04020102020204" pitchFamily="34" charset="0"/>
              </a:rPr>
              <a:t> odpovědi)</a:t>
            </a:r>
          </a:p>
          <a:p>
            <a:endParaRPr lang="cs-CZ" dirty="0">
              <a:latin typeface="Arial Black" panose="020B0A04020102020204" pitchFamily="34" charset="0"/>
            </a:endParaRPr>
          </a:p>
        </p:txBody>
      </p:sp>
    </p:spTree>
    <p:extLst>
      <p:ext uri="{BB962C8B-B14F-4D97-AF65-F5344CB8AC3E}">
        <p14:creationId xmlns:p14="http://schemas.microsoft.com/office/powerpoint/2010/main" val="310337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Resumé zadaných textů (viz studijní literatura)</a:t>
            </a:r>
          </a:p>
          <a:p>
            <a:pPr lvl="1">
              <a:buFont typeface="Wingdings" panose="05000000000000000000" pitchFamily="2" charset="2"/>
              <a:buChar char="ü"/>
            </a:pPr>
            <a:r>
              <a:rPr lang="cs-CZ" dirty="0"/>
              <a:t>Peter </a:t>
            </a:r>
            <a:r>
              <a:rPr lang="cs-CZ" dirty="0" err="1"/>
              <a:t>Weibel</a:t>
            </a:r>
            <a:r>
              <a:rPr lang="cs-CZ" dirty="0"/>
              <a:t>: </a:t>
            </a:r>
            <a:r>
              <a:rPr lang="cs-CZ" dirty="0" err="1"/>
              <a:t>The</a:t>
            </a:r>
            <a:r>
              <a:rPr lang="cs-CZ" dirty="0"/>
              <a:t> </a:t>
            </a:r>
            <a:r>
              <a:rPr lang="cs-CZ" dirty="0" err="1"/>
              <a:t>Apparatus</a:t>
            </a:r>
            <a:r>
              <a:rPr lang="cs-CZ" dirty="0"/>
              <a:t> </a:t>
            </a:r>
            <a:r>
              <a:rPr lang="cs-CZ" dirty="0" err="1"/>
              <a:t>World</a:t>
            </a:r>
            <a:r>
              <a:rPr lang="cs-CZ" dirty="0"/>
              <a:t> – A </a:t>
            </a:r>
            <a:r>
              <a:rPr lang="cs-CZ" dirty="0" err="1"/>
              <a:t>World</a:t>
            </a:r>
            <a:r>
              <a:rPr lang="cs-CZ" dirty="0"/>
              <a:t> </a:t>
            </a:r>
            <a:r>
              <a:rPr lang="cs-CZ" dirty="0" err="1"/>
              <a:t>Unto</a:t>
            </a:r>
            <a:r>
              <a:rPr lang="cs-CZ" dirty="0"/>
              <a:t> </a:t>
            </a:r>
            <a:r>
              <a:rPr lang="cs-CZ" dirty="0" err="1"/>
              <a:t>Itself</a:t>
            </a:r>
            <a:endParaRPr lang="cs-CZ" dirty="0"/>
          </a:p>
          <a:p>
            <a:pPr lvl="1">
              <a:buFont typeface="Wingdings" panose="05000000000000000000" pitchFamily="2" charset="2"/>
              <a:buChar char="ü"/>
            </a:pPr>
            <a:r>
              <a:rPr lang="cs-CZ" dirty="0"/>
              <a:t>Lev </a:t>
            </a:r>
            <a:r>
              <a:rPr lang="cs-CZ" dirty="0" err="1"/>
              <a:t>Manovich</a:t>
            </a:r>
            <a:r>
              <a:rPr lang="cs-CZ" dirty="0"/>
              <a:t>: </a:t>
            </a:r>
            <a:r>
              <a:rPr lang="cs-CZ" dirty="0" err="1"/>
              <a:t>Avant</a:t>
            </a:r>
            <a:r>
              <a:rPr lang="cs-CZ" dirty="0"/>
              <a:t>-garde as Software</a:t>
            </a:r>
          </a:p>
          <a:p>
            <a:pPr lvl="1">
              <a:buFont typeface="Wingdings" panose="05000000000000000000" pitchFamily="2" charset="2"/>
              <a:buChar char="ü"/>
            </a:pPr>
            <a:r>
              <a:rPr lang="cs-CZ" dirty="0"/>
              <a:t>Lev </a:t>
            </a:r>
            <a:r>
              <a:rPr lang="cs-CZ" dirty="0" err="1"/>
              <a:t>Manovich</a:t>
            </a:r>
            <a:r>
              <a:rPr lang="cs-CZ" dirty="0"/>
              <a:t>: New Media: </a:t>
            </a:r>
            <a:r>
              <a:rPr lang="cs-CZ" dirty="0" err="1"/>
              <a:t>From</a:t>
            </a:r>
            <a:r>
              <a:rPr lang="cs-CZ" dirty="0"/>
              <a:t> </a:t>
            </a:r>
            <a:r>
              <a:rPr lang="cs-CZ" dirty="0" err="1"/>
              <a:t>Borges</a:t>
            </a:r>
            <a:r>
              <a:rPr lang="cs-CZ" dirty="0"/>
              <a:t> to HTML. In.: WARDRIP-FRUIN, N. a kol. (</a:t>
            </a:r>
            <a:r>
              <a:rPr lang="cs-CZ" dirty="0" err="1"/>
              <a:t>eds</a:t>
            </a:r>
            <a:r>
              <a:rPr lang="cs-CZ" dirty="0"/>
              <a:t>.): </a:t>
            </a:r>
            <a:r>
              <a:rPr lang="cs-CZ" dirty="0" err="1"/>
              <a:t>The</a:t>
            </a:r>
            <a:r>
              <a:rPr lang="cs-CZ" dirty="0"/>
              <a:t> New Media </a:t>
            </a:r>
            <a:r>
              <a:rPr lang="cs-CZ" dirty="0" err="1"/>
              <a:t>Reader</a:t>
            </a:r>
            <a:r>
              <a:rPr lang="cs-CZ" dirty="0"/>
              <a:t>. Cambridge: MIT </a:t>
            </a:r>
            <a:r>
              <a:rPr lang="cs-CZ" dirty="0" err="1"/>
              <a:t>Press</a:t>
            </a:r>
            <a:r>
              <a:rPr lang="cs-CZ" dirty="0"/>
              <a:t>, 2003, s. 13</a:t>
            </a:r>
            <a:r>
              <a:rPr lang="cs-CZ" sz="3200" dirty="0"/>
              <a:t>–</a:t>
            </a:r>
            <a:r>
              <a:rPr lang="cs-CZ" dirty="0"/>
              <a:t>25..</a:t>
            </a:r>
            <a:endParaRPr lang="cs-CZ" sz="3200" dirty="0"/>
          </a:p>
          <a:p>
            <a:pPr lvl="1">
              <a:buFont typeface="Wingdings" panose="05000000000000000000" pitchFamily="2" charset="2"/>
              <a:buChar char="ü"/>
            </a:pPr>
            <a:r>
              <a:rPr lang="cs-CZ" dirty="0"/>
              <a:t>Friedrich </a:t>
            </a:r>
            <a:r>
              <a:rPr lang="cs-CZ" dirty="0" err="1"/>
              <a:t>Nake</a:t>
            </a:r>
            <a:r>
              <a:rPr lang="cs-CZ" dirty="0"/>
              <a:t>: </a:t>
            </a:r>
            <a:r>
              <a:rPr lang="cs-CZ" dirty="0" err="1"/>
              <a:t>Construction</a:t>
            </a:r>
            <a:r>
              <a:rPr lang="cs-CZ" dirty="0"/>
              <a:t> and </a:t>
            </a:r>
            <a:r>
              <a:rPr lang="cs-CZ" dirty="0" err="1"/>
              <a:t>Intuition</a:t>
            </a:r>
            <a:r>
              <a:rPr lang="cs-CZ" dirty="0"/>
              <a:t>: </a:t>
            </a:r>
            <a:r>
              <a:rPr lang="cs-CZ" dirty="0" err="1"/>
              <a:t>Creativity</a:t>
            </a:r>
            <a:r>
              <a:rPr lang="cs-CZ" dirty="0"/>
              <a:t> in Early </a:t>
            </a:r>
            <a:r>
              <a:rPr lang="cs-CZ" dirty="0" err="1"/>
              <a:t>Computer</a:t>
            </a:r>
            <a:r>
              <a:rPr lang="cs-CZ" dirty="0"/>
              <a:t> Art</a:t>
            </a:r>
          </a:p>
          <a:p>
            <a:pPr lvl="1">
              <a:buFont typeface="Wingdings" panose="05000000000000000000" pitchFamily="2" charset="2"/>
              <a:buChar char="ü"/>
            </a:pPr>
            <a:r>
              <a:rPr lang="cs-CZ" dirty="0"/>
              <a:t>Sylvia Martin: Video Art. </a:t>
            </a:r>
            <a:r>
              <a:rPr lang="cs-CZ" dirty="0" err="1"/>
              <a:t>Taschen</a:t>
            </a:r>
            <a:r>
              <a:rPr lang="cs-CZ" dirty="0"/>
              <a:t>, 1992, s. 6–25.</a:t>
            </a:r>
          </a:p>
          <a:p>
            <a:pPr lvl="1">
              <a:buFont typeface="Wingdings" panose="05000000000000000000" pitchFamily="2" charset="2"/>
              <a:buChar char="ü"/>
            </a:pPr>
            <a:r>
              <a:rPr lang="cs-CZ" dirty="0"/>
              <a:t>New Media Art (</a:t>
            </a:r>
            <a:r>
              <a:rPr lang="cs-CZ" dirty="0" err="1"/>
              <a:t>Wikipedia</a:t>
            </a:r>
            <a:r>
              <a:rPr lang="cs-CZ" dirty="0"/>
              <a:t>): </a:t>
            </a:r>
            <a:r>
              <a:rPr lang="cs-CZ" u="sng" dirty="0">
                <a:hlinkClick r:id="rId2"/>
              </a:rPr>
              <a:t>https://en.wikipedia.org/wiki/New_media_art</a:t>
            </a:r>
            <a:endParaRPr lang="cs-CZ" dirty="0"/>
          </a:p>
          <a:p>
            <a:pPr marL="457200" lvl="1" indent="0">
              <a:buNone/>
            </a:pPr>
            <a:endParaRPr lang="cs-CZ" dirty="0">
              <a:latin typeface="Arial Black" panose="020B0A04020102020204" pitchFamily="34" charset="0"/>
            </a:endParaRPr>
          </a:p>
          <a:p>
            <a:pPr marL="457200" lvl="1" indent="0">
              <a:buNone/>
            </a:pPr>
            <a:r>
              <a:rPr lang="cs-CZ" b="1" dirty="0"/>
              <a:t>Rozsah:</a:t>
            </a:r>
            <a:r>
              <a:rPr lang="cs-CZ" dirty="0"/>
              <a:t> 3 x </a:t>
            </a:r>
            <a:r>
              <a:rPr lang="cs-CZ" dirty="0">
                <a:cs typeface="Arial" panose="020B0604020202020204" pitchFamily="34" charset="0"/>
              </a:rPr>
              <a:t>1 800 znaků na jeden text, 3 texty dle vlastního výběru v jediném dokumentu, místo odevzdání: odevzdávárna předmětu v IS MU (</a:t>
            </a:r>
            <a:r>
              <a:rPr lang="cs-CZ" dirty="0">
                <a:highlight>
                  <a:srgbClr val="FFFF00"/>
                </a:highlight>
                <a:cs typeface="Arial" panose="020B0604020202020204" pitchFamily="34" charset="0"/>
              </a:rPr>
              <a:t>pozor, studenti, kteří absolvují kurz IM124, vkládají texty do předmětu IM124cv</a:t>
            </a:r>
            <a:r>
              <a:rPr lang="cs-CZ" dirty="0">
                <a:cs typeface="Arial" panose="020B0604020202020204" pitchFamily="34" charset="0"/>
              </a:rPr>
              <a:t>), </a:t>
            </a:r>
            <a:r>
              <a:rPr lang="cs-CZ" b="1" dirty="0" err="1">
                <a:highlight>
                  <a:srgbClr val="FFFF00"/>
                </a:highlight>
                <a:cs typeface="Arial" panose="020B0604020202020204" pitchFamily="34" charset="0"/>
              </a:rPr>
              <a:t>deadline</a:t>
            </a:r>
            <a:r>
              <a:rPr lang="cs-CZ" b="1" dirty="0">
                <a:highlight>
                  <a:srgbClr val="FFFF00"/>
                </a:highlight>
                <a:cs typeface="Arial" panose="020B0604020202020204" pitchFamily="34" charset="0"/>
              </a:rPr>
              <a:t> 11. 12. 2020</a:t>
            </a:r>
          </a:p>
          <a:p>
            <a:endParaRPr lang="cs-CZ" dirty="0">
              <a:latin typeface="Arial Black" panose="020B0A04020102020204" pitchFamily="34" charset="0"/>
            </a:endParaRPr>
          </a:p>
        </p:txBody>
      </p:sp>
    </p:spTree>
    <p:extLst>
      <p:ext uri="{BB962C8B-B14F-4D97-AF65-F5344CB8AC3E}">
        <p14:creationId xmlns:p14="http://schemas.microsoft.com/office/powerpoint/2010/main" val="274892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umění nových médií </a:t>
            </a:r>
            <a:r>
              <a:rPr lang="cs-CZ" dirty="0">
                <a:latin typeface="Arial Black" panose="020B0A04020102020204" pitchFamily="34" charset="0"/>
                <a:cs typeface="Arial" panose="020B0604020202020204" pitchFamily="34" charset="0"/>
                <a:hlinkClick r:id="rId3"/>
              </a:rPr>
              <a:t>https://www.youtube.com/watch?v=dLWo_44ETD0</a:t>
            </a:r>
            <a:endParaRPr lang="cs-CZ" dirty="0">
              <a:latin typeface="Arial Black" panose="020B0A04020102020204" pitchFamily="34" charset="0"/>
              <a:cs typeface="Arial" panose="020B0604020202020204" pitchFamily="34" charset="0"/>
            </a:endParaRPr>
          </a:p>
          <a:p>
            <a:pPr marL="457200" lvl="1" indent="0">
              <a:buNone/>
            </a:pPr>
            <a:r>
              <a:rPr lang="cs-CZ" dirty="0">
                <a:latin typeface="Arial Black" panose="020B0A04020102020204" pitchFamily="34" charset="0"/>
                <a:cs typeface="Arial" panose="020B0604020202020204" pitchFamily="34" charset="0"/>
              </a:rPr>
              <a:t>Dotazník </a:t>
            </a:r>
            <a:r>
              <a:rPr lang="cs-CZ" dirty="0">
                <a:latin typeface="Arial Black" panose="020B0A04020102020204" pitchFamily="34" charset="0"/>
                <a:cs typeface="Arial" panose="020B0604020202020204" pitchFamily="34" charset="0"/>
                <a:sym typeface="Wingdings" panose="05000000000000000000" pitchFamily="2" charset="2"/>
              </a:rPr>
              <a:t></a:t>
            </a: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Nápověda</a:t>
            </a:r>
          </a:p>
          <a:p>
            <a:pPr marL="457200" lvl="1" indent="0">
              <a:buNone/>
            </a:pPr>
            <a:r>
              <a:rPr lang="cs-CZ" dirty="0" err="1">
                <a:latin typeface="Arial" panose="020B0604020202020204" pitchFamily="34" charset="0"/>
                <a:cs typeface="Arial" panose="020B0604020202020204" pitchFamily="34" charset="0"/>
                <a:sym typeface="Wingdings" panose="05000000000000000000" pitchFamily="2" charset="2"/>
              </a:rPr>
              <a:t>Ars</a:t>
            </a:r>
            <a:r>
              <a:rPr lang="cs-CZ" dirty="0">
                <a:latin typeface="Arial" panose="020B0604020202020204" pitchFamily="34" charset="0"/>
                <a:cs typeface="Arial" panose="020B0604020202020204" pitchFamily="34" charset="0"/>
                <a:sym typeface="Wingdings" panose="05000000000000000000" pitchFamily="2" charset="2"/>
              </a:rPr>
              <a:t> </a:t>
            </a:r>
            <a:r>
              <a:rPr lang="cs-CZ" dirty="0" err="1">
                <a:latin typeface="Arial" panose="020B0604020202020204" pitchFamily="34" charset="0"/>
                <a:cs typeface="Arial" panose="020B0604020202020204" pitchFamily="34" charset="0"/>
                <a:sym typeface="Wingdings" panose="05000000000000000000" pitchFamily="2" charset="2"/>
              </a:rPr>
              <a:t>Electronica</a:t>
            </a:r>
            <a:r>
              <a:rPr lang="cs-CZ" dirty="0">
                <a:latin typeface="Arial" panose="020B0604020202020204" pitchFamily="34" charset="0"/>
                <a:cs typeface="Arial" panose="020B0604020202020204" pitchFamily="34" charset="0"/>
                <a:sym typeface="Wingdings" panose="05000000000000000000" pitchFamily="2" charset="2"/>
              </a:rPr>
              <a:t> 2019</a:t>
            </a:r>
          </a:p>
          <a:p>
            <a:pPr marL="457200" lvl="1" indent="0">
              <a:buNone/>
            </a:pPr>
            <a:r>
              <a:rPr lang="cs-CZ" u="sng" dirty="0">
                <a:hlinkClick r:id="rId4"/>
              </a:rPr>
              <a:t>https://www.youtube.com/watch?v=bKj6j1gYYGI&amp;list=PLKrmQr-thTw4JXY9FIOdEwq81GH_njIx9</a:t>
            </a:r>
            <a:endParaRPr lang="cs-CZ" dirty="0"/>
          </a:p>
          <a:p>
            <a:pPr marL="457200" lvl="1" indent="0">
              <a:buNone/>
            </a:pPr>
            <a:r>
              <a:rPr lang="cs-CZ" dirty="0" err="1">
                <a:latin typeface="Arial" panose="020B0604020202020204" pitchFamily="34" charset="0"/>
                <a:cs typeface="Arial" panose="020B0604020202020204" pitchFamily="34" charset="0"/>
                <a:sym typeface="Wingdings" panose="05000000000000000000" pitchFamily="2" charset="2"/>
              </a:rPr>
              <a:t>CyberArts</a:t>
            </a:r>
            <a:r>
              <a:rPr lang="cs-CZ" dirty="0">
                <a:latin typeface="Arial" panose="020B0604020202020204" pitchFamily="34" charset="0"/>
                <a:cs typeface="Arial" panose="020B0604020202020204" pitchFamily="34" charset="0"/>
                <a:sym typeface="Wingdings" panose="05000000000000000000" pitchFamily="2" charset="2"/>
              </a:rPr>
              <a:t> 2019</a:t>
            </a:r>
          </a:p>
          <a:p>
            <a:pPr marL="457200" lvl="1" indent="0">
              <a:buNone/>
            </a:pPr>
            <a:r>
              <a:rPr lang="cs-CZ" dirty="0">
                <a:hlinkClick r:id="rId5"/>
              </a:rPr>
              <a:t>https://www.youtube.com/watch?v=67-xOkkvjwc&amp;list=PLKrmQr-thTw4JXY9FIOdEwq81GH_njIx9&amp;index=2</a:t>
            </a:r>
            <a:endParaRPr lang="cs-CZ" dirty="0"/>
          </a:p>
          <a:p>
            <a:pPr marL="457200" lvl="1" indent="0">
              <a:buNone/>
            </a:pPr>
            <a:r>
              <a:rPr lang="cs-CZ" dirty="0">
                <a:latin typeface="Arial" panose="020B0604020202020204" pitchFamily="34" charset="0"/>
                <a:cs typeface="Arial" panose="020B0604020202020204" pitchFamily="34" charset="0"/>
                <a:sym typeface="Wingdings" panose="05000000000000000000" pitchFamily="2" charset="2"/>
              </a:rPr>
              <a:t>Tematická výstava: </a:t>
            </a:r>
            <a:r>
              <a:rPr lang="cs-CZ" dirty="0" err="1">
                <a:latin typeface="Arial" panose="020B0604020202020204" pitchFamily="34" charset="0"/>
                <a:cs typeface="Arial" panose="020B0604020202020204" pitchFamily="34" charset="0"/>
              </a:rPr>
              <a:t>Human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Limitations</a:t>
            </a:r>
            <a:r>
              <a:rPr lang="cs-CZ" dirty="0">
                <a:latin typeface="Arial" panose="020B0604020202020204" pitchFamily="34" charset="0"/>
                <a:cs typeface="Arial" panose="020B0604020202020204" pitchFamily="34" charset="0"/>
              </a:rPr>
              <a:t> – Limited Humanity </a:t>
            </a:r>
            <a:r>
              <a:rPr lang="cs-CZ" u="sng" dirty="0">
                <a:hlinkClick r:id="rId6"/>
              </a:rPr>
              <a:t>https://www.youtube.com/watch?v=OTtlxO3aDX0</a:t>
            </a:r>
            <a:endParaRPr lang="cs-CZ" dirty="0"/>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8586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marL="0" indent="0">
              <a:buNone/>
            </a:pPr>
            <a:r>
              <a:rPr lang="cs-CZ" sz="9600"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42116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Proč je obtížné je definovat?</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Neukončený proces integrace do světa umění…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Obtížná definice uměleckých druhů a žánrů obecně…</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Všudypřítomnost nových médií…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Definice na základě užitého média...</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Přidružená témata: archivace, kurátorství nových médií</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26832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r>
              <a:rPr lang="cs-CZ" dirty="0" err="1">
                <a:latin typeface="Arial Black" panose="020B0A04020102020204" pitchFamily="34" charset="0"/>
                <a:cs typeface="Arial" panose="020B0604020202020204" pitchFamily="34" charset="0"/>
                <a:sym typeface="Wingdings" panose="05000000000000000000" pitchFamily="2" charset="2"/>
              </a:rPr>
              <a:t>Novomediální</a:t>
            </a:r>
            <a:r>
              <a:rPr lang="cs-CZ" dirty="0">
                <a:latin typeface="Arial Black" panose="020B0A04020102020204" pitchFamily="34" charset="0"/>
                <a:cs typeface="Arial" panose="020B0604020202020204" pitchFamily="34" charset="0"/>
                <a:sym typeface="Wingdings" panose="05000000000000000000" pitchFamily="2" charset="2"/>
              </a:rPr>
              <a:t> umění je obvykle definováno jako druh, který zahrnuje umělecká díla vytvořená pomocí nových mediálních technologií, včetně digitálního umění, počítačové grafiky, počítačové animace, virtuálního umění, internetového umění, interaktivního umění, videoher, počítačové robotiky, 3D tisku a umění jako biotechnologie. </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Charakteristické rysy: interaktivita a kreativní participace.</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212020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a:xfrm>
            <a:off x="838200" y="1843732"/>
            <a:ext cx="10515600" cy="4351338"/>
          </a:xfrm>
        </p:spPr>
        <p:txBody>
          <a:bodyPr>
            <a:normAutofit/>
          </a:bodyPr>
          <a:lstStyle/>
          <a:p>
            <a:pPr>
              <a:buFont typeface="Wingdings" panose="05000000000000000000" pitchFamily="2" charset="2"/>
              <a:buChar char="ü"/>
            </a:pPr>
            <a:r>
              <a:rPr lang="cs-CZ" u="sng" dirty="0">
                <a:latin typeface="Arial Black" panose="020B0A04020102020204" pitchFamily="34" charset="0"/>
                <a:cs typeface="Arial" panose="020B0604020202020204" pitchFamily="34" charset="0"/>
              </a:rPr>
              <a:t>Příklady</a:t>
            </a:r>
          </a:p>
          <a:p>
            <a:pPr lvl="1">
              <a:buFont typeface="Wingdings" panose="05000000000000000000" pitchFamily="2" charset="2"/>
              <a:buChar char="ü"/>
            </a:pPr>
            <a:r>
              <a:rPr lang="cs-CZ" dirty="0" err="1">
                <a:latin typeface="Arial Black" panose="020B0A04020102020204" pitchFamily="34" charset="0"/>
                <a:cs typeface="Arial" panose="020B0604020202020204" pitchFamily="34" charset="0"/>
                <a:sym typeface="Wingdings" panose="05000000000000000000" pitchFamily="2" charset="2"/>
              </a:rPr>
              <a:t>The</a:t>
            </a:r>
            <a:r>
              <a:rPr lang="cs-CZ" dirty="0">
                <a:latin typeface="Arial Black" panose="020B0A04020102020204" pitchFamily="34" charset="0"/>
                <a:cs typeface="Arial" panose="020B0604020202020204" pitchFamily="34" charset="0"/>
                <a:sym typeface="Wingdings" panose="05000000000000000000" pitchFamily="2" charset="2"/>
              </a:rPr>
              <a:t> Inheritance, 2015 </a:t>
            </a:r>
            <a:r>
              <a:rPr lang="cs-CZ" b="1" dirty="0">
                <a:latin typeface="Arial" panose="020B0604020202020204" pitchFamily="34" charset="0"/>
                <a:cs typeface="Arial" panose="020B0604020202020204" pitchFamily="34" charset="0"/>
                <a:sym typeface="Wingdings" panose="05000000000000000000" pitchFamily="2" charset="2"/>
              </a:rPr>
              <a:t>(performance, </a:t>
            </a:r>
            <a:r>
              <a:rPr lang="en-GB" b="1" dirty="0">
                <a:latin typeface="Arial" panose="020B0604020202020204" pitchFamily="34" charset="0"/>
                <a:cs typeface="Arial" panose="020B0604020202020204" pitchFamily="34" charset="0"/>
                <a:sym typeface="Wingdings" panose="05000000000000000000" pitchFamily="2" charset="2"/>
              </a:rPr>
              <a:t>motion capture </a:t>
            </a:r>
            <a:r>
              <a:rPr lang="cs-CZ" b="1" dirty="0">
                <a:latin typeface="Arial" panose="020B0604020202020204" pitchFamily="34" charset="0"/>
                <a:cs typeface="Arial" panose="020B0604020202020204" pitchFamily="34" charset="0"/>
                <a:sym typeface="Wingdings" panose="05000000000000000000" pitchFamily="2" charset="2"/>
              </a:rPr>
              <a:t>technology): </a:t>
            </a:r>
            <a:r>
              <a:rPr lang="cs-CZ" u="sng" dirty="0">
                <a:hlinkClick r:id="rId2"/>
              </a:rPr>
              <a:t>https://www.youtube.com/watch?v=AIehsaH_rYk</a:t>
            </a:r>
            <a:endParaRPr lang="cs-CZ" u="sng" dirty="0"/>
          </a:p>
          <a:p>
            <a:pPr lvl="1">
              <a:buFont typeface="Wingdings" panose="05000000000000000000" pitchFamily="2" charset="2"/>
              <a:buChar char="ü"/>
            </a:pPr>
            <a:r>
              <a:rPr lang="cs-CZ" dirty="0" err="1">
                <a:latin typeface="Arial Black" panose="020B0A04020102020204" pitchFamily="34" charset="0"/>
                <a:cs typeface="Arial" panose="020B0604020202020204" pitchFamily="34" charset="0"/>
              </a:rPr>
              <a:t>Synthetic</a:t>
            </a:r>
            <a:r>
              <a:rPr lang="cs-CZ" dirty="0">
                <a:latin typeface="Arial Black" panose="020B0A04020102020204" pitchFamily="34" charset="0"/>
                <a:cs typeface="Arial" panose="020B0604020202020204" pitchFamily="34" charset="0"/>
              </a:rPr>
              <a:t> </a:t>
            </a:r>
            <a:r>
              <a:rPr lang="cs-CZ" dirty="0" err="1">
                <a:latin typeface="Arial Black" panose="020B0A04020102020204" pitchFamily="34" charset="0"/>
                <a:cs typeface="Arial" panose="020B0604020202020204" pitchFamily="34" charset="0"/>
              </a:rPr>
              <a:t>Seduction</a:t>
            </a:r>
            <a:r>
              <a:rPr lang="cs-CZ" dirty="0">
                <a:latin typeface="Arial Black" panose="020B0A04020102020204" pitchFamily="34" charset="0"/>
                <a:cs typeface="Arial" panose="020B0604020202020204" pitchFamily="34" charset="0"/>
              </a:rPr>
              <a:t>, 2013 </a:t>
            </a:r>
            <a:r>
              <a:rPr lang="cs-CZ" b="1" dirty="0">
                <a:latin typeface="Arial" panose="020B0604020202020204" pitchFamily="34" charset="0"/>
                <a:cs typeface="Arial" panose="020B0604020202020204" pitchFamily="34" charset="0"/>
              </a:rPr>
              <a:t>(</a:t>
            </a:r>
            <a:r>
              <a:rPr lang="en-GB" b="1" dirty="0">
                <a:latin typeface="Arial" panose="020B0604020202020204" pitchFamily="34" charset="0"/>
                <a:cs typeface="Arial" panose="020B0604020202020204" pitchFamily="34" charset="0"/>
              </a:rPr>
              <a:t>installation</a:t>
            </a:r>
            <a:r>
              <a:rPr lang="cs-CZ" b="1" dirty="0">
                <a:latin typeface="Arial" panose="020B0604020202020204" pitchFamily="34" charset="0"/>
                <a:cs typeface="Arial" panose="020B0604020202020204" pitchFamily="34" charset="0"/>
              </a:rPr>
              <a:t>): </a:t>
            </a:r>
            <a:r>
              <a:rPr lang="cs-CZ" dirty="0">
                <a:hlinkClick r:id="rId3"/>
              </a:rPr>
              <a:t>http://artasiapacific.com/Magazine/WebExclusives/SyntheticSeductionShihChiehHuang</a:t>
            </a:r>
            <a:endParaRPr lang="cs-CZ" dirty="0"/>
          </a:p>
          <a:p>
            <a:pPr lvl="1">
              <a:buFont typeface="Wingdings" panose="05000000000000000000" pitchFamily="2" charset="2"/>
              <a:buChar char="ü"/>
            </a:pPr>
            <a:r>
              <a:rPr lang="en-US" dirty="0">
                <a:latin typeface="Arial Black" panose="020B0A04020102020204" pitchFamily="34" charset="0"/>
                <a:cs typeface="Arial" panose="020B0604020202020204" pitchFamily="34" charset="0"/>
              </a:rPr>
              <a:t>Maurice </a:t>
            </a:r>
            <a:r>
              <a:rPr lang="en-US" dirty="0" err="1">
                <a:latin typeface="Arial Black" panose="020B0A04020102020204" pitchFamily="34" charset="0"/>
                <a:cs typeface="Arial" panose="020B0604020202020204" pitchFamily="34" charset="0"/>
              </a:rPr>
              <a:t>Benayoun</a:t>
            </a:r>
            <a:r>
              <a:rPr lang="cs-CZ" dirty="0">
                <a:latin typeface="Arial Black" panose="020B0A04020102020204" pitchFamily="34" charset="0"/>
                <a:cs typeface="Arial" panose="020B0604020202020204" pitchFamily="34" charset="0"/>
              </a:rPr>
              <a:t>: </a:t>
            </a:r>
            <a:r>
              <a:rPr lang="en-US" dirty="0">
                <a:latin typeface="Arial Black" panose="020B0A04020102020204" pitchFamily="34" charset="0"/>
                <a:cs typeface="Arial" panose="020B0604020202020204" pitchFamily="34" charset="0"/>
              </a:rPr>
              <a:t>World Skin</a:t>
            </a:r>
            <a:r>
              <a:rPr lang="cs-CZ" dirty="0">
                <a:latin typeface="Arial Black" panose="020B0A04020102020204" pitchFamily="34" charset="0"/>
                <a:cs typeface="Arial" panose="020B0604020202020204" pitchFamily="34" charset="0"/>
              </a:rPr>
              <a:t>, 1997 </a:t>
            </a:r>
            <a:r>
              <a:rPr lang="cs-CZ" b="1" dirty="0">
                <a:latin typeface="Arial" panose="020B0604020202020204" pitchFamily="34" charset="0"/>
                <a:cs typeface="Arial" panose="020B0604020202020204" pitchFamily="34" charset="0"/>
              </a:rPr>
              <a:t>(</a:t>
            </a:r>
            <a:r>
              <a:rPr lang="en-GB" b="1" dirty="0">
                <a:latin typeface="Arial" panose="020B0604020202020204" pitchFamily="34" charset="0"/>
                <a:cs typeface="Arial" panose="020B0604020202020204" pitchFamily="34" charset="0"/>
              </a:rPr>
              <a:t>cave installation</a:t>
            </a:r>
            <a:r>
              <a:rPr lang="cs-CZ" b="1" dirty="0">
                <a:latin typeface="Arial" panose="020B0604020202020204" pitchFamily="34" charset="0"/>
                <a:cs typeface="Arial" panose="020B0604020202020204" pitchFamily="34" charset="0"/>
              </a:rPr>
              <a:t>): </a:t>
            </a:r>
            <a:r>
              <a:rPr lang="cs-CZ" dirty="0">
                <a:hlinkClick r:id="rId4"/>
              </a:rPr>
              <a:t>https://www.youtube.com/watch?v=I6NRSD7fBTw</a:t>
            </a:r>
            <a:endParaRPr lang="cs-CZ" dirty="0"/>
          </a:p>
          <a:p>
            <a:pPr lvl="1">
              <a:buFont typeface="Wingdings" panose="05000000000000000000" pitchFamily="2" charset="2"/>
              <a:buChar char="ü"/>
            </a:pPr>
            <a:r>
              <a:rPr lang="de-DE" dirty="0">
                <a:latin typeface="Arial Black" panose="020B0A04020102020204" pitchFamily="34" charset="0"/>
                <a:cs typeface="Arial" panose="020B0604020202020204" pitchFamily="34" charset="0"/>
              </a:rPr>
              <a:t>Kurt </a:t>
            </a:r>
            <a:r>
              <a:rPr lang="de-DE" dirty="0" err="1">
                <a:latin typeface="Arial Black" panose="020B0A04020102020204" pitchFamily="34" charset="0"/>
                <a:cs typeface="Arial" panose="020B0604020202020204" pitchFamily="34" charset="0"/>
              </a:rPr>
              <a:t>Hentschläger</a:t>
            </a:r>
            <a:r>
              <a:rPr lang="cs-CZ" dirty="0">
                <a:latin typeface="Arial Black" panose="020B0A04020102020204" pitchFamily="34" charset="0"/>
                <a:cs typeface="Arial" panose="020B0604020202020204" pitchFamily="34" charset="0"/>
              </a:rPr>
              <a:t>,</a:t>
            </a:r>
            <a:r>
              <a:rPr lang="de-DE" dirty="0">
                <a:latin typeface="Arial Black" panose="020B0A04020102020204" pitchFamily="34" charset="0"/>
                <a:cs typeface="Arial" panose="020B0604020202020204" pitchFamily="34" charset="0"/>
              </a:rPr>
              <a:t> Ulf Langheinrich / Granular Synthesis – Modell 5</a:t>
            </a:r>
            <a:r>
              <a:rPr lang="cs-CZ" dirty="0">
                <a:latin typeface="Arial Black" panose="020B0A04020102020204" pitchFamily="34" charset="0"/>
                <a:cs typeface="Arial" panose="020B0604020202020204" pitchFamily="34" charset="0"/>
              </a:rPr>
              <a:t>, 1995: </a:t>
            </a:r>
            <a:r>
              <a:rPr lang="cs-CZ" dirty="0">
                <a:hlinkClick r:id="rId5"/>
              </a:rPr>
              <a:t>https://vimeo.com/43744967</a:t>
            </a:r>
            <a:endParaRPr lang="de-DE" dirty="0">
              <a:latin typeface="Arial Black" panose="020B0A04020102020204" pitchFamily="34" charset="0"/>
              <a:cs typeface="Arial" panose="020B0604020202020204" pitchFamily="34" charset="0"/>
            </a:endParaRPr>
          </a:p>
          <a:p>
            <a:pPr marL="457200" lvl="1" indent="0">
              <a:buNone/>
            </a:pPr>
            <a:endParaRPr lang="en-US" b="1" dirty="0">
              <a:latin typeface="Arial" panose="020B0604020202020204" pitchFamily="34" charset="0"/>
              <a:cs typeface="Arial" panose="020B0604020202020204" pitchFamily="34" charset="0"/>
            </a:endParaRPr>
          </a:p>
          <a:p>
            <a:pPr lvl="1">
              <a:buFont typeface="Wingdings" panose="05000000000000000000" pitchFamily="2" charset="2"/>
              <a:buChar char="ü"/>
            </a:pPr>
            <a:endParaRPr lang="cs-CZ" u="sng" dirty="0"/>
          </a:p>
          <a:p>
            <a:pPr marL="0" indent="0">
              <a:buNone/>
            </a:pPr>
            <a:endParaRPr lang="cs-CZ" b="1" u="sng" dirty="0">
              <a:latin typeface="Arial" panose="020B0604020202020204" pitchFamily="34" charset="0"/>
              <a:cs typeface="Arial" panose="020B0604020202020204" pitchFamily="34" charset="0"/>
              <a:sym typeface="Wingdings" panose="05000000000000000000" pitchFamily="2" charset="2"/>
            </a:endParaRPr>
          </a:p>
          <a:p>
            <a:pPr marL="0" indent="0">
              <a:buNone/>
            </a:pPr>
            <a:endParaRPr lang="cs-CZ" b="1" dirty="0">
              <a:latin typeface="Arial" panose="020B06040202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151232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5627706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585</Words>
  <Application>Microsoft Office PowerPoint</Application>
  <PresentationFormat>Širokoúhlá obrazovka</PresentationFormat>
  <Paragraphs>73</Paragraphs>
  <Slides>9</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Arial Black</vt:lpstr>
      <vt:lpstr>Calibri</vt:lpstr>
      <vt:lpstr>Calibri Light</vt:lpstr>
      <vt:lpstr>Wingdings</vt:lpstr>
      <vt:lpstr>Motiv Office</vt:lpstr>
      <vt:lpstr>New Media Art I</vt:lpstr>
      <vt:lpstr>New Media Art I</vt:lpstr>
      <vt:lpstr>New Media Art I</vt:lpstr>
      <vt:lpstr>New Media Art I</vt:lpstr>
      <vt:lpstr>New Media Art I</vt:lpstr>
      <vt:lpstr>New Media Art I</vt:lpstr>
      <vt:lpstr>New Media Art I</vt:lpstr>
      <vt:lpstr>New Media Art I</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Media Art I</dc:title>
  <dc:creator>Jana Horáková</dc:creator>
  <cp:lastModifiedBy>Jana Horáková</cp:lastModifiedBy>
  <cp:revision>25</cp:revision>
  <dcterms:created xsi:type="dcterms:W3CDTF">2019-09-20T11:25:50Z</dcterms:created>
  <dcterms:modified xsi:type="dcterms:W3CDTF">2020-10-09T20:39:14Z</dcterms:modified>
</cp:coreProperties>
</file>