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8" r:id="rId12"/>
    <p:sldId id="699" r:id="rId13"/>
    <p:sldId id="700" r:id="rId14"/>
    <p:sldId id="701" r:id="rId15"/>
    <p:sldId id="702" r:id="rId16"/>
    <p:sldId id="695" r:id="rId17"/>
    <p:sldId id="703" r:id="rId18"/>
    <p:sldId id="717" r:id="rId19"/>
    <p:sldId id="718" r:id="rId20"/>
    <p:sldId id="721" r:id="rId21"/>
    <p:sldId id="719" r:id="rId22"/>
    <p:sldId id="720" r:id="rId23"/>
    <p:sldId id="722" r:id="rId24"/>
    <p:sldId id="723" r:id="rId25"/>
    <p:sldId id="724" r:id="rId26"/>
    <p:sldId id="725" r:id="rId27"/>
    <p:sldId id="726" r:id="rId28"/>
    <p:sldId id="727" r:id="rId29"/>
    <p:sldId id="750" r:id="rId30"/>
    <p:sldId id="738" r:id="rId31"/>
    <p:sldId id="740" r:id="rId32"/>
    <p:sldId id="749" r:id="rId33"/>
    <p:sldId id="748" r:id="rId34"/>
    <p:sldId id="747" r:id="rId35"/>
    <p:sldId id="745" r:id="rId36"/>
    <p:sldId id="746" r:id="rId37"/>
    <p:sldId id="739" r:id="rId38"/>
    <p:sldId id="728" r:id="rId39"/>
    <p:sldId id="735" r:id="rId40"/>
    <p:sldId id="732" r:id="rId41"/>
    <p:sldId id="734" r:id="rId42"/>
    <p:sldId id="733" r:id="rId43"/>
    <p:sldId id="591" r:id="rId44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cepce.knihovn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ipk.nkp.cz/docs/koncepce-rozvoje-knihoven-2021-2027" TargetMode="Externa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koncepce-strategie-deklarac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2020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/>
              <a:t>schvaluje vláda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 a EDD, NTK, 2020 a 2021)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/>
              <a:t>Koncepce celoživotního vzdělávání knihovníků</a:t>
            </a:r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7737C-B4DB-46F5-8183-6378D9A1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ke koncepci 2017-2020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92E8D1-00DA-417E-A83B-498839A4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https://koncepce.knihovna.cz/</a:t>
            </a:r>
            <a:endParaRPr lang="cs-CZ" dirty="0"/>
          </a:p>
          <a:p>
            <a:r>
              <a:rPr lang="cs-CZ" dirty="0"/>
              <a:t>včetně zhodnocení</a:t>
            </a:r>
          </a:p>
        </p:txBody>
      </p:sp>
    </p:spTree>
    <p:extLst>
      <p:ext uri="{BB962C8B-B14F-4D97-AF65-F5344CB8AC3E}">
        <p14:creationId xmlns:p14="http://schemas.microsoft.com/office/powerpoint/2010/main" val="429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</a:t>
            </a:r>
            <a:endParaRPr lang="cs-CZ" dirty="0"/>
          </a:p>
          <a:p>
            <a:r>
              <a:rPr lang="cs-CZ" dirty="0">
                <a:hlinkClick r:id="rId5"/>
              </a:rPr>
              <a:t>2021 – 2027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další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27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2030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Knihovny</a:t>
            </a:r>
            <a:r>
              <a:rPr lang="cs-CZ" sz="7200" b="1" dirty="0"/>
              <a:t> = </a:t>
            </a:r>
            <a:r>
              <a:rPr lang="cs-CZ" sz="7200" b="1" dirty="0">
                <a:solidFill>
                  <a:schemeClr val="accent2"/>
                </a:solidFill>
              </a:rPr>
              <a:t>pilíře</a:t>
            </a:r>
            <a:r>
              <a:rPr lang="cs-CZ" sz="7200" b="1" dirty="0"/>
              <a:t> občanské společnosti, vzdělanosti a kultury.</a:t>
            </a:r>
          </a:p>
        </p:txBody>
      </p:sp>
    </p:spTree>
    <p:extLst>
      <p:ext uri="{BB962C8B-B14F-4D97-AF65-F5344CB8AC3E}">
        <p14:creationId xmlns:p14="http://schemas.microsoft.com/office/powerpoint/2010/main" val="26738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E89FC-4B84-45F5-8F99-E83D32D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213DB4-479C-4828-81CC-4A95874D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1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Analytická část</a:t>
            </a:r>
          </a:p>
          <a:p>
            <a:pPr lvl="1"/>
            <a:r>
              <a:rPr lang="cs-CZ" dirty="0"/>
              <a:t>analýza aktuálního stavu (PEST, SWOT, sektorová analýza)</a:t>
            </a:r>
          </a:p>
          <a:p>
            <a:r>
              <a:rPr lang="cs-CZ" dirty="0"/>
              <a:t>Strategická část</a:t>
            </a:r>
          </a:p>
          <a:p>
            <a:pPr lvl="1"/>
            <a:r>
              <a:rPr lang="cs-CZ" dirty="0"/>
              <a:t>vize, teze a strategické cíle</a:t>
            </a:r>
          </a:p>
          <a:p>
            <a:r>
              <a:rPr lang="cs-CZ" dirty="0"/>
              <a:t>Seznam opatření k naplnění koncepce</a:t>
            </a:r>
          </a:p>
          <a:p>
            <a:pPr lvl="1"/>
            <a:r>
              <a:rPr lang="cs-CZ" dirty="0"/>
              <a:t>+odpovědnost, termíny, financování apod.</a:t>
            </a:r>
          </a:p>
          <a:p>
            <a:r>
              <a:rPr lang="cs-CZ" dirty="0"/>
              <a:t>Přehled rizik</a:t>
            </a:r>
          </a:p>
          <a:p>
            <a:pPr lvl="1"/>
            <a:r>
              <a:rPr lang="cs-CZ" dirty="0"/>
              <a:t>finanční, organizační, právní</a:t>
            </a:r>
          </a:p>
          <a:p>
            <a:r>
              <a:rPr lang="cs-CZ" dirty="0"/>
              <a:t>Slovník pojmů a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38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BEB7D05-57EB-4CAC-BE16-91C8676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1" y="905933"/>
            <a:ext cx="988182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213DC6-9A07-4E92-A9CC-A296E4D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Knihovny jako pilíře </a:t>
            </a:r>
            <a:r>
              <a:rPr lang="cs-CZ" dirty="0">
                <a:solidFill>
                  <a:schemeClr val="accent2"/>
                </a:solidFill>
              </a:rPr>
              <a:t>občanské společnosti</a:t>
            </a:r>
            <a:r>
              <a:rPr lang="cs-CZ" dirty="0"/>
              <a:t> a přirozená </a:t>
            </a:r>
            <a:r>
              <a:rPr lang="cs-CZ" dirty="0">
                <a:solidFill>
                  <a:schemeClr val="accent2"/>
                </a:solidFill>
              </a:rPr>
              <a:t>centra komunit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5424E8-6D09-4091-AE0B-C790F592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komunit v místě, podpora místních aktivit</a:t>
            </a:r>
          </a:p>
          <a:p>
            <a:r>
              <a:rPr lang="cs-CZ" dirty="0"/>
              <a:t>knihovna jako otevřený a bezpečný prostor = přirozené místo pro setkávání občanů</a:t>
            </a:r>
          </a:p>
          <a:p>
            <a:r>
              <a:rPr lang="cs-CZ" dirty="0"/>
              <a:t>komunikace celospolečenských témat na lokální úrovni</a:t>
            </a:r>
          </a:p>
          <a:p>
            <a:r>
              <a:rPr lang="cs-CZ" dirty="0"/>
              <a:t>participace na rozvoji regionální identity</a:t>
            </a:r>
          </a:p>
          <a:p>
            <a:r>
              <a:rPr lang="cs-CZ" dirty="0"/>
              <a:t>vícezdrojové financování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7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Knihovny jako </a:t>
            </a:r>
            <a:r>
              <a:rPr lang="cs-CZ" dirty="0">
                <a:solidFill>
                  <a:schemeClr val="accent2"/>
                </a:solidFill>
              </a:rPr>
              <a:t>vzdělávací</a:t>
            </a:r>
            <a:r>
              <a:rPr lang="cs-CZ" dirty="0"/>
              <a:t> a vzdělanost podporující </a:t>
            </a:r>
            <a:r>
              <a:rPr lang="cs-CZ" dirty="0">
                <a:solidFill>
                  <a:schemeClr val="accent2"/>
                </a:solidFill>
              </a:rPr>
              <a:t>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rozvoj kompetencí v oblasti vyhledávání, hodnocení a používání informací</a:t>
            </a:r>
          </a:p>
          <a:p>
            <a:r>
              <a:rPr lang="cs-CZ" dirty="0"/>
              <a:t>neformální vzdělávání - podpora CŽV uživatelů a občanů</a:t>
            </a:r>
          </a:p>
          <a:p>
            <a:r>
              <a:rPr lang="cs-CZ" dirty="0"/>
              <a:t>podpora vzdělávacích institucí (např. prostory, </a:t>
            </a:r>
            <a:r>
              <a:rPr lang="cs-CZ" dirty="0" err="1"/>
              <a:t>infozdroje</a:t>
            </a:r>
            <a:r>
              <a:rPr lang="cs-CZ" dirty="0"/>
              <a:t>)</a:t>
            </a:r>
          </a:p>
          <a:p>
            <a:r>
              <a:rPr lang="cs-CZ" dirty="0"/>
              <a:t>podpora vědecké komunikace, sdílení výzkumů, kritické myšlení a </a:t>
            </a:r>
            <a:r>
              <a:rPr lang="cs-CZ" dirty="0" err="1"/>
              <a:t>infovzdělávání</a:t>
            </a:r>
            <a:r>
              <a:rPr lang="cs-CZ" dirty="0"/>
              <a:t> do kurikul (VŠ knihovny)</a:t>
            </a:r>
          </a:p>
          <a:p>
            <a:r>
              <a:rPr lang="cs-CZ" dirty="0"/>
              <a:t>úprava profesního vzdělávání, hledání vhodných lidí, metodická a další pomoc knihovnám</a:t>
            </a:r>
          </a:p>
        </p:txBody>
      </p:sp>
    </p:spTree>
    <p:extLst>
      <p:ext uri="{BB962C8B-B14F-4D97-AF65-F5344CB8AC3E}">
        <p14:creationId xmlns:p14="http://schemas.microsoft.com/office/powerpoint/2010/main" val="363811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36130-3617-4FC1-91B9-595596A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Knihovny jako správci </a:t>
            </a:r>
            <a:r>
              <a:rPr lang="cs-CZ" dirty="0">
                <a:solidFill>
                  <a:schemeClr val="accent2"/>
                </a:solidFill>
              </a:rPr>
              <a:t>kulturního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znalostního bohatství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D0798E-921F-479D-B544-AABCE4AB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833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knihovny jako hybridní instituce (</a:t>
            </a:r>
            <a:r>
              <a:rPr lang="cs-CZ" dirty="0" err="1"/>
              <a:t>offline</a:t>
            </a:r>
            <a:r>
              <a:rPr lang="cs-CZ" dirty="0"/>
              <a:t> i online)</a:t>
            </a:r>
          </a:p>
          <a:p>
            <a:r>
              <a:rPr lang="cs-CZ" dirty="0"/>
              <a:t>garant dlouhodobého uchování kulturního dědictví</a:t>
            </a:r>
          </a:p>
          <a:p>
            <a:r>
              <a:rPr lang="cs-CZ" dirty="0"/>
              <a:t>otevřený a bezpečný fyzický i virtuální prostor pro tvorbu a konzumaci kulturního a znalostního obsahu</a:t>
            </a:r>
          </a:p>
          <a:p>
            <a:r>
              <a:rPr lang="cs-CZ" dirty="0"/>
              <a:t>implementace nových technologií</a:t>
            </a:r>
          </a:p>
          <a:p>
            <a:r>
              <a:rPr lang="cs-CZ" dirty="0"/>
              <a:t>sledování potřeb a postojů uživatelů</a:t>
            </a:r>
          </a:p>
          <a:p>
            <a:r>
              <a:rPr lang="cs-CZ" dirty="0"/>
              <a:t>učící a kreativní knihovník</a:t>
            </a:r>
          </a:p>
          <a:p>
            <a:r>
              <a:rPr lang="cs-CZ" dirty="0"/>
              <a:t>efektivní využívání infrastruktury sítě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Jak vzniká koncepce?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ČR, implementace do Státní kulturní politiky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prosazení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6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schvaluje Vláda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knihovny mezi sebou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2030?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výchovu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1244</Words>
  <Application>Microsoft Office PowerPoint</Application>
  <PresentationFormat>Širokoúhlá obrazovka</PresentationFormat>
  <Paragraphs>250</Paragraphs>
  <Slides>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0" baseType="lpstr">
      <vt:lpstr>Arial</vt:lpstr>
      <vt:lpstr>Bahnschrift Condensed</vt:lpstr>
      <vt:lpstr>Calibri</vt:lpstr>
      <vt:lpstr>Calibri Light</vt:lpstr>
      <vt:lpstr>Verdana</vt:lpstr>
      <vt:lpstr>Wingdings</vt:lpstr>
      <vt:lpstr>Retrospektiva</vt:lpstr>
      <vt:lpstr>Koncepce rozvoje knihoven</vt:lpstr>
      <vt:lpstr>Koncepce rozvoje knihoven</vt:lpstr>
      <vt:lpstr>4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Web ke koncepci 2017-2020</vt:lpstr>
      <vt:lpstr>Koncepce rozvoje knihoven</vt:lpstr>
      <vt:lpstr>Prezentace aplikace PowerPoint</vt:lpstr>
      <vt:lpstr>Obsah koncepce</vt:lpstr>
      <vt:lpstr>Prezentace aplikace PowerPoint</vt:lpstr>
      <vt:lpstr>I. Knihovny jako pilíře občanské společnosti a přirozená centra komunit</vt:lpstr>
      <vt:lpstr>II. Knihovny jako vzdělávací a vzdělanost podporující instituce</vt:lpstr>
      <vt:lpstr>III. Knihovny jako správci kulturního a znalostního bohatství</vt:lpstr>
      <vt:lpstr>Koncepce rozvoje knihoven</vt:lpstr>
      <vt:lpstr>Tři fáze přípravy koncepce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4</cp:revision>
  <dcterms:created xsi:type="dcterms:W3CDTF">2021-01-13T21:47:08Z</dcterms:created>
  <dcterms:modified xsi:type="dcterms:W3CDTF">2021-01-13T21:58:31Z</dcterms:modified>
</cp:coreProperties>
</file>