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1/5/2021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1/5/2021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1/5/2021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Sémantické aspekty katalogizace XII.</a:t>
            </a:r>
          </a:p>
        </p:txBody>
      </p:sp>
      <p:sp>
        <p:nvSpPr>
          <p:cNvPr id="3" name="Podnadpis 2"/>
          <p:cNvSpPr>
            <a:spLocks noGrp="1"/>
          </p:cNvSpPr>
          <p:nvPr>
            <p:ph type="subTitle" idx="1"/>
          </p:nvPr>
        </p:nvSpPr>
        <p:spPr/>
        <p:txBody>
          <a:bodyPr/>
          <a:lstStyle/>
          <a:p>
            <a:r>
              <a:rPr lang="cs-CZ" dirty="0"/>
              <a:t>11. 1. </a:t>
            </a:r>
            <a:r>
              <a:rPr lang="cs-CZ"/>
              <a:t>2021</a:t>
            </a:r>
            <a:endParaRPr lang="cs-CZ" dirty="0"/>
          </a:p>
          <a:p>
            <a:r>
              <a:rPr lang="cs-CZ" dirty="0"/>
              <a:t>PhDr. Jiří Stodola, PhD.</a:t>
            </a:r>
          </a:p>
        </p:txBody>
      </p:sp>
    </p:spTree>
    <p:extLst>
      <p:ext uri="{BB962C8B-B14F-4D97-AF65-F5344CB8AC3E}">
        <p14:creationId xmlns:p14="http://schemas.microsoft.com/office/powerpoint/2010/main" val="218983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Návěští I</a:t>
            </a:r>
          </a:p>
        </p:txBody>
      </p:sp>
      <p:sp>
        <p:nvSpPr>
          <p:cNvPr id="3" name="Zástupný symbol pro obsah 2"/>
          <p:cNvSpPr>
            <a:spLocks noGrp="1"/>
          </p:cNvSpPr>
          <p:nvPr>
            <p:ph idx="1"/>
          </p:nvPr>
        </p:nvSpPr>
        <p:spPr/>
        <p:txBody>
          <a:bodyPr>
            <a:normAutofit lnSpcReduction="10000"/>
          </a:bodyPr>
          <a:lstStyle/>
          <a:p>
            <a:pPr marL="0" indent="0">
              <a:buNone/>
            </a:pPr>
            <a:r>
              <a:rPr lang="cs-CZ" dirty="0"/>
              <a:t>Návěští obvykle bývá automaticky generováno daným knihovnickým systémem podle nastavení šablon pro určitý druh záznamů. Návěští se skládá z 24 (0-23) pozic v jednom řádku. Některé pozice je třeba sledovat, protože údaje se na nich mohou měnit. Jde především o následující. </a:t>
            </a:r>
          </a:p>
          <a:p>
            <a:r>
              <a:rPr lang="cs-CZ" dirty="0"/>
              <a:t>05 – Status záznamu (a – doplněný záznam, c – opravený záznam, d – zrušený záznam, n – nový záznam, p – doplněný prozatímní záznam).</a:t>
            </a:r>
          </a:p>
          <a:p>
            <a:r>
              <a:rPr lang="cs-CZ" dirty="0"/>
              <a:t>06 – Typ záznamu (a – textové dokumenty, tištěné, c – hudebniny, d – rukopisné hudebniny, e – kartografické dokumenty, f – rukopisné kartografické dokumenty, g – projekční média, i – nehudební zvukové dokumenty, j – hudební zvukové dokumenty, k – dvojrozměrná projekční grafika, m – počítačový soubor/elektronický zdroj, o – soupravy, soubory (</a:t>
            </a:r>
            <a:r>
              <a:rPr lang="cs-CZ" dirty="0" err="1"/>
              <a:t>kit</a:t>
            </a:r>
            <a:r>
              <a:rPr lang="cs-CZ" dirty="0"/>
              <a:t>), p – smíšené dokumenty, r – trojrozměrné předměty, přírodní objekty, t – rukopisné textové dokumenty). </a:t>
            </a:r>
          </a:p>
        </p:txBody>
      </p:sp>
    </p:spTree>
    <p:extLst>
      <p:ext uri="{BB962C8B-B14F-4D97-AF65-F5344CB8AC3E}">
        <p14:creationId xmlns:p14="http://schemas.microsoft.com/office/powerpoint/2010/main" val="220026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Návěští II</a:t>
            </a:r>
          </a:p>
        </p:txBody>
      </p:sp>
      <p:sp>
        <p:nvSpPr>
          <p:cNvPr id="3" name="Zástupný symbol pro obsah 2"/>
          <p:cNvSpPr>
            <a:spLocks noGrp="1"/>
          </p:cNvSpPr>
          <p:nvPr>
            <p:ph idx="1"/>
          </p:nvPr>
        </p:nvSpPr>
        <p:spPr/>
        <p:txBody>
          <a:bodyPr/>
          <a:lstStyle/>
          <a:p>
            <a:r>
              <a:rPr lang="cs-CZ" dirty="0"/>
              <a:t>07 – Bibliografická úroveň – a – analytická jednotka/monografie, b – analytická jednotka/seriály, c – soubor/kolekce, d – podjednotka, i – integrační zdroj, m – monografie, s – seriál). </a:t>
            </a:r>
          </a:p>
          <a:p>
            <a:r>
              <a:rPr lang="cs-CZ" dirty="0"/>
              <a:t>17 – Úroveň úplnosti záznamu – ( – úplná úroveň, 1 – úplná úroveň, bez dokumentu v ruce, 2 – méně než úplná úroveň, 3 – zkrácený záznam, 4 – základní úroveň, 5 – částečně zpracovaný/dočasný záznam, 7 – minimální úroveň, 8 – před vydáním dokumentu, u – není známa, z – nelze použít). </a:t>
            </a:r>
          </a:p>
          <a:p>
            <a:r>
              <a:rPr lang="cs-CZ" dirty="0"/>
              <a:t>18 – Forma katalogizačního popisu (z hlediska souladu s ISBD) – ( – jiná než ISBD, a – AACR2, i – ISBD, u – není známa).</a:t>
            </a:r>
          </a:p>
        </p:txBody>
      </p:sp>
    </p:spTree>
    <p:extLst>
      <p:ext uri="{BB962C8B-B14F-4D97-AF65-F5344CB8AC3E}">
        <p14:creationId xmlns:p14="http://schemas.microsoft.com/office/powerpoint/2010/main" val="3907235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kontrolních polí I</a:t>
            </a:r>
          </a:p>
        </p:txBody>
      </p:sp>
      <p:sp>
        <p:nvSpPr>
          <p:cNvPr id="3" name="Zástupný symbol pro obsah 2"/>
          <p:cNvSpPr>
            <a:spLocks noGrp="1"/>
          </p:cNvSpPr>
          <p:nvPr>
            <p:ph idx="1"/>
          </p:nvPr>
        </p:nvSpPr>
        <p:spPr/>
        <p:txBody>
          <a:bodyPr>
            <a:normAutofit fontScale="92500" lnSpcReduction="10000"/>
          </a:bodyPr>
          <a:lstStyle/>
          <a:p>
            <a:r>
              <a:rPr lang="cs-CZ" dirty="0"/>
              <a:t>Po návěští následuje blok kontrolních polí (001-009). </a:t>
            </a:r>
          </a:p>
          <a:p>
            <a:r>
              <a:rPr lang="cs-CZ" dirty="0"/>
              <a:t>Pole 001 tvoří specifické číslo daného záznamu, toto pole je plně generováno systémem. </a:t>
            </a:r>
          </a:p>
          <a:p>
            <a:r>
              <a:rPr lang="cs-CZ" dirty="0"/>
              <a:t>Do pole 003 se automaticky zapisuje identifikátor kontrolního pole – jde o kód instituce, v jejímž rámci číslování zapsané do pole 001 probíhá (při přebírání záznamů z jiné instituce je třeba toto pole změnit). </a:t>
            </a:r>
          </a:p>
          <a:p>
            <a:pPr lvl="1"/>
            <a:r>
              <a:rPr lang="cs-CZ" b="1" dirty="0"/>
              <a:t>001</a:t>
            </a:r>
            <a:r>
              <a:rPr lang="cs-CZ" dirty="0"/>
              <a:t> np12345</a:t>
            </a:r>
          </a:p>
          <a:p>
            <a:pPr lvl="1"/>
            <a:r>
              <a:rPr lang="cs-CZ" b="1" dirty="0"/>
              <a:t>003</a:t>
            </a:r>
            <a:r>
              <a:rPr lang="cs-CZ" dirty="0"/>
              <a:t> CZ-</a:t>
            </a:r>
            <a:r>
              <a:rPr lang="cs-CZ" dirty="0" err="1"/>
              <a:t>PrNK</a:t>
            </a:r>
            <a:endParaRPr lang="cs-CZ" dirty="0"/>
          </a:p>
          <a:p>
            <a:r>
              <a:rPr lang="cs-CZ" dirty="0"/>
              <a:t>V poli 005 systém automaticky generuje čas poslední úpravy záznamu. </a:t>
            </a:r>
          </a:p>
          <a:p>
            <a:pPr lvl="1"/>
            <a:r>
              <a:rPr lang="cs-CZ" b="1" dirty="0"/>
              <a:t>005 </a:t>
            </a:r>
            <a:r>
              <a:rPr lang="cs-CZ" dirty="0"/>
              <a:t>20040511141923.0</a:t>
            </a:r>
          </a:p>
          <a:p>
            <a:pPr lvl="1"/>
            <a:r>
              <a:rPr lang="cs-CZ" dirty="0"/>
              <a:t>[tj. 11. května 2004, 14:19:23</a:t>
            </a:r>
          </a:p>
        </p:txBody>
      </p:sp>
    </p:spTree>
    <p:extLst>
      <p:ext uri="{BB962C8B-B14F-4D97-AF65-F5344CB8AC3E}">
        <p14:creationId xmlns:p14="http://schemas.microsoft.com/office/powerpoint/2010/main" val="324739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kontrolních polí II</a:t>
            </a:r>
          </a:p>
        </p:txBody>
      </p:sp>
      <p:sp>
        <p:nvSpPr>
          <p:cNvPr id="3" name="Zástupný symbol pro obsah 2"/>
          <p:cNvSpPr>
            <a:spLocks noGrp="1"/>
          </p:cNvSpPr>
          <p:nvPr>
            <p:ph idx="1"/>
          </p:nvPr>
        </p:nvSpPr>
        <p:spPr/>
        <p:txBody>
          <a:bodyPr>
            <a:normAutofit fontScale="77500" lnSpcReduction="20000"/>
          </a:bodyPr>
          <a:lstStyle/>
          <a:p>
            <a:r>
              <a:rPr lang="cs-CZ" dirty="0"/>
              <a:t>Pole 008 je pole údajů pevné délky. Do tohoto pole se uvádějí některé informace, které se mohou objevit v dalších polích záznamu. Pro minimální záznam je třeba vyplňovat jen některé z bloků údajů, některé mohou zůstat nevyplněné, některé může automaticky generovat systém. Některé bloky údajů jsou společné pro všechny dokumenty, některé jsou specifické pro různé druhy dokumentů. Minimální záznam pro souborný katalog ČR pro tištěné monografie předepisuje vyplňovat tyto pozice. </a:t>
            </a:r>
          </a:p>
          <a:p>
            <a:r>
              <a:rPr lang="cs-CZ" dirty="0"/>
              <a:t>00–05 – datum uložení do souboru – generuje systém; </a:t>
            </a:r>
          </a:p>
          <a:p>
            <a:r>
              <a:rPr lang="cs-CZ" dirty="0"/>
              <a:t>06 – typ dat/publikační status – určuje, o jaký typ data v poli 07-14 jde, generuje automaticky systém z pole 264 $c; </a:t>
            </a:r>
          </a:p>
          <a:p>
            <a:r>
              <a:rPr lang="cs-CZ" dirty="0"/>
              <a:t>07–10 – datum vydání, generuje systém z pole 264 $c; </a:t>
            </a:r>
          </a:p>
          <a:p>
            <a:r>
              <a:rPr lang="cs-CZ" dirty="0"/>
              <a:t>15–17 – místo vydání, produkce nebo realizace – je třeba ho vyjádřit pomocí kódu jednotlivých zemí; </a:t>
            </a:r>
          </a:p>
          <a:p>
            <a:r>
              <a:rPr lang="cs-CZ" dirty="0"/>
              <a:t>35–37 – jazyk popisné jednotky – zapisuje se prostřednictvím kódu pro jazyk; </a:t>
            </a:r>
          </a:p>
          <a:p>
            <a:r>
              <a:rPr lang="cs-CZ" dirty="0"/>
              <a:t>38 – modifikace záznamu – jde o informaci o tom, zda došlo k transliteraci nelatinkových písem a podobně, obvykle k modifikaci zá- </a:t>
            </a:r>
            <a:r>
              <a:rPr lang="cs-CZ" dirty="0" err="1"/>
              <a:t>znamu</a:t>
            </a:r>
            <a:r>
              <a:rPr lang="cs-CZ" dirty="0"/>
              <a:t> nedochází. </a:t>
            </a:r>
          </a:p>
        </p:txBody>
      </p:sp>
    </p:spTree>
    <p:extLst>
      <p:ext uri="{BB962C8B-B14F-4D97-AF65-F5344CB8AC3E}">
        <p14:creationId xmlns:p14="http://schemas.microsoft.com/office/powerpoint/2010/main" val="217880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čísel a kódů I</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t>020 </a:t>
            </a:r>
            <a:r>
              <a:rPr lang="cs-CZ" dirty="0"/>
              <a:t>– standardní číslo. Toto pole je opakovatelné, oba indikátory má nedefinované. Do </a:t>
            </a:r>
            <a:r>
              <a:rPr lang="cs-CZ" dirty="0" err="1"/>
              <a:t>podpole</a:t>
            </a:r>
            <a:r>
              <a:rPr lang="cs-CZ" dirty="0"/>
              <a:t> $a se uvádí standardní číslo bez zkratky „ISBN“, vysvětlivka pak do pole $q. Údaje o dostupnosti se zapisují do </a:t>
            </a:r>
            <a:r>
              <a:rPr lang="cs-CZ" dirty="0" err="1"/>
              <a:t>podpole</a:t>
            </a:r>
            <a:r>
              <a:rPr lang="cs-CZ" dirty="0"/>
              <a:t> $c. </a:t>
            </a:r>
            <a:r>
              <a:rPr lang="cs-CZ" dirty="0" err="1"/>
              <a:t>Podpole</a:t>
            </a:r>
            <a:r>
              <a:rPr lang="cs-CZ" dirty="0"/>
              <a:t> $z slouží k zápisu nesprávného, zrušeného či chybného ISBN. </a:t>
            </a:r>
          </a:p>
          <a:p>
            <a:pPr marL="0" indent="0">
              <a:buNone/>
            </a:pPr>
            <a:endParaRPr lang="cs-CZ" b="1" dirty="0"/>
          </a:p>
          <a:p>
            <a:pPr marL="0" indent="0">
              <a:buNone/>
            </a:pPr>
            <a:r>
              <a:rPr lang="cs-CZ" dirty="0"/>
              <a:t>020##$a80-7130-007-1$q(brož.)$z81-7130-007-11 </a:t>
            </a:r>
            <a:endParaRPr lang="cs-CZ" b="1" dirty="0"/>
          </a:p>
          <a:p>
            <a:pPr marL="0" indent="0">
              <a:buNone/>
            </a:pPr>
            <a:endParaRPr lang="cs-CZ" b="1" dirty="0"/>
          </a:p>
          <a:p>
            <a:pPr marL="0" indent="0">
              <a:buNone/>
            </a:pPr>
            <a:r>
              <a:rPr lang="cs-CZ" b="1" dirty="0"/>
              <a:t>040</a:t>
            </a:r>
          </a:p>
          <a:p>
            <a:r>
              <a:rPr lang="cs-CZ" dirty="0"/>
              <a:t>$a – Agentura původní katalogizace (NO), $b – Jazyk katalogizace (NO), $c – Agentura, která převedla záznam do strojem čitelné podoby (NO), $d – Agentura, která záznam modifikovala (O), e – Použitá pravidla popisu</a:t>
            </a:r>
          </a:p>
          <a:p>
            <a:endParaRPr lang="cs-CZ" dirty="0"/>
          </a:p>
          <a:p>
            <a:pPr marL="0" indent="0">
              <a:buNone/>
            </a:pPr>
            <a:r>
              <a:rPr lang="cs-CZ" dirty="0"/>
              <a:t>040##$aBOD033$bcze$erda</a:t>
            </a:r>
          </a:p>
        </p:txBody>
      </p:sp>
    </p:spTree>
    <p:extLst>
      <p:ext uri="{BB962C8B-B14F-4D97-AF65-F5344CB8AC3E}">
        <p14:creationId xmlns:p14="http://schemas.microsoft.com/office/powerpoint/2010/main" val="3574705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čísel a kódů II</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041 </a:t>
            </a:r>
            <a:r>
              <a:rPr lang="cs-CZ" dirty="0"/>
              <a:t>– jazyk dokumentu, vyjádřen již v poli 008, pole 041 se použije, když je dokument vícejazyčný, je překladem atd.</a:t>
            </a:r>
          </a:p>
          <a:p>
            <a:r>
              <a:rPr lang="cs-CZ" dirty="0"/>
              <a:t>První indikátor pole vyjadřuje, zda je popisovaná jednotka překladem nebo zda překlad obsahuje. 0 = není překladem, neobsahuje překlad, 1 = je překladem, obsahuje překlad. Druhý indikátor vymezuje, z jakého třídníku je převzat kód jazyka. Které části dokumentu se týká kód jazyka, je vyjádřeno užitím jednotlivých podpolí. Kromě $a jsou všechna ostatní pole nepovinná. </a:t>
            </a:r>
          </a:p>
          <a:p>
            <a:r>
              <a:rPr lang="cs-CZ" dirty="0"/>
              <a:t>$a – Kód jazyka textu, zvukové stopy či přítisku, $b – Kód jazyka resumé, abstraktu, přepsaného názvu či podnázvu (O), $d – Kód jazyka zpívaného nebo mluveného slova (O), $e – Kód jazyka libreta (O), $f – Kód jazyka stránky či stránek obsahu (O), $g – Kód jazyka doprovodného textu jiného než libreta (O) – , $h – Kód jazyka originálu nebo předlohy pro překlad (O) – ,$2 – Zdroj kódu jazyka [jiný nežli MARC </a:t>
            </a:r>
            <a:r>
              <a:rPr lang="cs-CZ" dirty="0" err="1"/>
              <a:t>Code</a:t>
            </a:r>
            <a:r>
              <a:rPr lang="cs-CZ" dirty="0"/>
              <a:t> List] (NO) </a:t>
            </a:r>
          </a:p>
        </p:txBody>
      </p:sp>
    </p:spTree>
    <p:extLst>
      <p:ext uri="{BB962C8B-B14F-4D97-AF65-F5344CB8AC3E}">
        <p14:creationId xmlns:p14="http://schemas.microsoft.com/office/powerpoint/2010/main" val="1786503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041 – příklady</a:t>
            </a:r>
          </a:p>
        </p:txBody>
      </p:sp>
      <p:sp>
        <p:nvSpPr>
          <p:cNvPr id="3" name="Zástupný symbol pro obsah 2"/>
          <p:cNvSpPr>
            <a:spLocks noGrp="1"/>
          </p:cNvSpPr>
          <p:nvPr>
            <p:ph idx="1"/>
          </p:nvPr>
        </p:nvSpPr>
        <p:spPr/>
        <p:txBody>
          <a:bodyPr/>
          <a:lstStyle/>
          <a:p>
            <a:r>
              <a:rPr lang="cs-CZ" dirty="0"/>
              <a:t>Popisná jednotka je v ruštině (hlavní jazyk) a angličtině: </a:t>
            </a:r>
            <a:r>
              <a:rPr lang="cs-CZ" b="1" dirty="0"/>
              <a:t>008/35-37 </a:t>
            </a:r>
            <a:r>
              <a:rPr lang="cs-CZ" b="1" dirty="0" err="1"/>
              <a:t>rus</a:t>
            </a:r>
            <a:r>
              <a:rPr lang="cs-CZ" b="1" dirty="0"/>
              <a:t> / 41##$</a:t>
            </a:r>
            <a:r>
              <a:rPr lang="cs-CZ" b="1" dirty="0" err="1"/>
              <a:t>arus$aeng</a:t>
            </a:r>
            <a:r>
              <a:rPr lang="cs-CZ" b="1" dirty="0"/>
              <a:t> </a:t>
            </a:r>
          </a:p>
          <a:p>
            <a:r>
              <a:rPr lang="cs-CZ" dirty="0"/>
              <a:t>Text je překladem do angličtiny, jazykem originálu je francouzština: </a:t>
            </a:r>
            <a:r>
              <a:rPr lang="cs-CZ" b="1" dirty="0"/>
              <a:t>008/35-37 </a:t>
            </a:r>
            <a:r>
              <a:rPr lang="cs-CZ" b="1" dirty="0" err="1"/>
              <a:t>eng</a:t>
            </a:r>
            <a:r>
              <a:rPr lang="cs-CZ" b="1" dirty="0"/>
              <a:t> /  0411#$</a:t>
            </a:r>
            <a:r>
              <a:rPr lang="cs-CZ" b="1" dirty="0" err="1"/>
              <a:t>aeng$hfre</a:t>
            </a:r>
            <a:r>
              <a:rPr lang="cs-CZ" b="1" dirty="0"/>
              <a:t> </a:t>
            </a:r>
          </a:p>
          <a:p>
            <a:r>
              <a:rPr lang="cs-CZ" dirty="0"/>
              <a:t>Popisná jednotka obsahuje anglický překlad i text řeckého originálu: </a:t>
            </a:r>
            <a:r>
              <a:rPr lang="cs-CZ" b="1" dirty="0"/>
              <a:t>008/35-37 </a:t>
            </a:r>
            <a:r>
              <a:rPr lang="cs-CZ" b="1" dirty="0" err="1"/>
              <a:t>eng</a:t>
            </a:r>
            <a:r>
              <a:rPr lang="cs-CZ" b="1" dirty="0"/>
              <a:t> / 0411#$</a:t>
            </a:r>
            <a:r>
              <a:rPr lang="cs-CZ" b="1" dirty="0" err="1"/>
              <a:t>aeng$agre$hgre</a:t>
            </a:r>
            <a:r>
              <a:rPr lang="cs-CZ" b="1" dirty="0"/>
              <a:t> </a:t>
            </a:r>
          </a:p>
          <a:p>
            <a:r>
              <a:rPr lang="cs-CZ" dirty="0"/>
              <a:t>Text je v angličtině, resumé ve francouzštině, němčině a španělštině: </a:t>
            </a:r>
            <a:r>
              <a:rPr lang="cs-CZ" b="1" dirty="0"/>
              <a:t>008/35-37 </a:t>
            </a:r>
            <a:r>
              <a:rPr lang="cs-CZ" b="1" dirty="0" err="1"/>
              <a:t>eng</a:t>
            </a:r>
            <a:r>
              <a:rPr lang="cs-CZ" b="1" dirty="0"/>
              <a:t> / 0410#$</a:t>
            </a:r>
            <a:r>
              <a:rPr lang="cs-CZ" b="1" dirty="0" err="1"/>
              <a:t>aeng$bfre$bger$bspa</a:t>
            </a:r>
            <a:endParaRPr lang="cs-CZ" b="1" dirty="0"/>
          </a:p>
        </p:txBody>
      </p:sp>
    </p:spTree>
    <p:extLst>
      <p:ext uri="{BB962C8B-B14F-4D97-AF65-F5344CB8AC3E}">
        <p14:creationId xmlns:p14="http://schemas.microsoft.com/office/powerpoint/2010/main" val="298968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čísel a kódů III</a:t>
            </a:r>
          </a:p>
        </p:txBody>
      </p:sp>
      <p:sp>
        <p:nvSpPr>
          <p:cNvPr id="3" name="Zástupný symbol pro obsah 2"/>
          <p:cNvSpPr>
            <a:spLocks noGrp="1"/>
          </p:cNvSpPr>
          <p:nvPr>
            <p:ph idx="1"/>
          </p:nvPr>
        </p:nvSpPr>
        <p:spPr/>
        <p:txBody>
          <a:bodyPr>
            <a:normAutofit lnSpcReduction="10000"/>
          </a:bodyPr>
          <a:lstStyle/>
          <a:p>
            <a:r>
              <a:rPr lang="cs-CZ" dirty="0"/>
              <a:t>Pole 044 slouží k zápisu údajů o místě vydání dané publikace. </a:t>
            </a:r>
          </a:p>
          <a:p>
            <a:r>
              <a:rPr lang="cs-CZ" dirty="0"/>
              <a:t>Užívá se ve chvíli, kdy je těchto zemí více než jedna. V případě jediného místa vydání není třeba toto pole použít, protože informace jsou již obsaženy v poli 008 – na pozici 15-17. </a:t>
            </a:r>
          </a:p>
          <a:p>
            <a:r>
              <a:rPr lang="cs-CZ" dirty="0"/>
              <a:t>Pole je neopakovatelné, má dva nedefinované indikátory. Údaje o jednotlivých zemích vydání se píší do opakovatelného </a:t>
            </a:r>
            <a:r>
              <a:rPr lang="cs-CZ" dirty="0" err="1"/>
              <a:t>podpole</a:t>
            </a:r>
            <a:r>
              <a:rPr lang="cs-CZ" dirty="0"/>
              <a:t> $a. Zápis v poli 044 vzhledem k poli 008 může vypadat takto. </a:t>
            </a:r>
          </a:p>
          <a:p>
            <a:r>
              <a:rPr lang="cs-CZ" dirty="0"/>
              <a:t>Zeměmi vydání jsou Itálie, Francie a Španělsko: </a:t>
            </a:r>
          </a:p>
          <a:p>
            <a:pPr lvl="1"/>
            <a:r>
              <a:rPr lang="cs-CZ" dirty="0"/>
              <a:t>008/15-17 </a:t>
            </a:r>
            <a:r>
              <a:rPr lang="cs-CZ" dirty="0" err="1"/>
              <a:t>it</a:t>
            </a:r>
            <a:r>
              <a:rPr lang="cs-CZ" dirty="0"/>
              <a:t>- </a:t>
            </a:r>
          </a:p>
          <a:p>
            <a:pPr lvl="1"/>
            <a:r>
              <a:rPr lang="cs-CZ" dirty="0"/>
              <a:t>044##$</a:t>
            </a:r>
            <a:r>
              <a:rPr lang="cs-CZ" dirty="0" err="1"/>
              <a:t>ait$afr$asp</a:t>
            </a:r>
            <a:r>
              <a:rPr lang="cs-CZ" dirty="0"/>
              <a:t> </a:t>
            </a:r>
          </a:p>
        </p:txBody>
      </p:sp>
    </p:spTree>
    <p:extLst>
      <p:ext uri="{BB962C8B-B14F-4D97-AF65-F5344CB8AC3E}">
        <p14:creationId xmlns:p14="http://schemas.microsoft.com/office/powerpoint/2010/main" val="1140188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čísel a kódů IV</a:t>
            </a:r>
          </a:p>
        </p:txBody>
      </p:sp>
      <p:sp>
        <p:nvSpPr>
          <p:cNvPr id="3" name="Zástupný symbol pro obsah 2"/>
          <p:cNvSpPr>
            <a:spLocks noGrp="1"/>
          </p:cNvSpPr>
          <p:nvPr>
            <p:ph idx="1"/>
          </p:nvPr>
        </p:nvSpPr>
        <p:spPr/>
        <p:txBody>
          <a:bodyPr/>
          <a:lstStyle/>
          <a:p>
            <a:r>
              <a:rPr lang="cs-CZ" b="1" dirty="0"/>
              <a:t>072</a:t>
            </a:r>
            <a:r>
              <a:rPr lang="cs-CZ" dirty="0"/>
              <a:t> – kód skupiny konspektu, první indikátor nedefinovaný, druhý indikátor – kód zdroje (7 = zdroj specifikován v $2)</a:t>
            </a:r>
          </a:p>
          <a:p>
            <a:endParaRPr lang="cs-CZ" dirty="0"/>
          </a:p>
          <a:p>
            <a:r>
              <a:rPr lang="cs-CZ" b="1" dirty="0" err="1"/>
              <a:t>Podpole</a:t>
            </a:r>
            <a:r>
              <a:rPr lang="cs-CZ" dirty="0"/>
              <a:t>: $a = Klasifikační znak skupiny Konspektu (NO), $x = slovní vyjádření skupiny Konspektu (NO), $2 = kód zdroje (NO), $ 9 = pořadové číslo předmětové kategorie (NO)</a:t>
            </a:r>
          </a:p>
          <a:p>
            <a:endParaRPr lang="cs-CZ" dirty="0"/>
          </a:p>
          <a:p>
            <a:pPr marL="0" indent="0">
              <a:buNone/>
            </a:pPr>
            <a:r>
              <a:rPr lang="cs-CZ" dirty="0"/>
              <a:t>072#7$a60$xBiotechnologie. Genetické inženýrství.$2Konspekt$92</a:t>
            </a:r>
          </a:p>
        </p:txBody>
      </p:sp>
    </p:spTree>
    <p:extLst>
      <p:ext uri="{BB962C8B-B14F-4D97-AF65-F5344CB8AC3E}">
        <p14:creationId xmlns:p14="http://schemas.microsoft.com/office/powerpoint/2010/main" val="965457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Blok čísel a kódů V</a:t>
            </a:r>
            <a:br>
              <a:rPr lang="cs-CZ" dirty="0"/>
            </a:br>
            <a:endParaRPr lang="cs-CZ" dirty="0"/>
          </a:p>
        </p:txBody>
      </p:sp>
      <p:sp>
        <p:nvSpPr>
          <p:cNvPr id="3" name="Zástupný symbol pro obsah 2"/>
          <p:cNvSpPr>
            <a:spLocks noGrp="1"/>
          </p:cNvSpPr>
          <p:nvPr>
            <p:ph idx="1"/>
          </p:nvPr>
        </p:nvSpPr>
        <p:spPr/>
        <p:txBody>
          <a:bodyPr/>
          <a:lstStyle/>
          <a:p>
            <a:r>
              <a:rPr lang="cs-CZ" b="1" dirty="0"/>
              <a:t>080 </a:t>
            </a:r>
            <a:r>
              <a:rPr lang="cs-CZ" dirty="0"/>
              <a:t>– Mezinárodní desetinné třídění (O)</a:t>
            </a:r>
          </a:p>
          <a:p>
            <a:r>
              <a:rPr lang="cs-CZ" b="1" dirty="0"/>
              <a:t>První indikátor: </a:t>
            </a:r>
            <a:r>
              <a:rPr lang="cs-CZ" dirty="0"/>
              <a:t>typ vydání - # - informace není dostupná, 0 – úplné vydání, 1 – zkrácené vydání</a:t>
            </a:r>
          </a:p>
          <a:p>
            <a:r>
              <a:rPr lang="cs-CZ" b="1" dirty="0"/>
              <a:t>Druhý indikátor: </a:t>
            </a:r>
            <a:r>
              <a:rPr lang="cs-CZ" dirty="0"/>
              <a:t>nedefinován</a:t>
            </a:r>
          </a:p>
          <a:p>
            <a:r>
              <a:rPr lang="cs-CZ" b="1" dirty="0" err="1"/>
              <a:t>Podpole</a:t>
            </a:r>
            <a:r>
              <a:rPr lang="cs-CZ" b="1" dirty="0"/>
              <a:t>: </a:t>
            </a:r>
            <a:r>
              <a:rPr lang="cs-CZ" dirty="0"/>
              <a:t>$a klasifikační znak MDT, $2 Vydání (MRF = Master Reference </a:t>
            </a:r>
            <a:r>
              <a:rPr lang="cs-CZ" dirty="0" err="1"/>
              <a:t>File</a:t>
            </a:r>
            <a:r>
              <a:rPr lang="cs-CZ" dirty="0"/>
              <a:t>)</a:t>
            </a:r>
          </a:p>
          <a:p>
            <a:endParaRPr lang="cs-CZ" dirty="0"/>
          </a:p>
          <a:p>
            <a:pPr marL="0" indent="0">
              <a:buNone/>
            </a:pPr>
            <a:r>
              <a:rPr lang="cs-CZ" dirty="0"/>
              <a:t>080##$a001:005.71(211)$2MRF	polární stanice</a:t>
            </a:r>
          </a:p>
          <a:p>
            <a:endParaRPr lang="cs-CZ" dirty="0"/>
          </a:p>
          <a:p>
            <a:endParaRPr lang="cs-CZ" dirty="0"/>
          </a:p>
        </p:txBody>
      </p:sp>
    </p:spTree>
    <p:extLst>
      <p:ext uri="{BB962C8B-B14F-4D97-AF65-F5344CB8AC3E}">
        <p14:creationId xmlns:p14="http://schemas.microsoft.com/office/powerpoint/2010/main" val="3105186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Záznam podle ISBD</a:t>
            </a:r>
          </a:p>
        </p:txBody>
      </p:sp>
      <p:sp>
        <p:nvSpPr>
          <p:cNvPr id="3" name="Zástupný symbol pro obsah 2"/>
          <p:cNvSpPr>
            <a:spLocks noGrp="1"/>
          </p:cNvSpPr>
          <p:nvPr>
            <p:ph idx="1"/>
          </p:nvPr>
        </p:nvSpPr>
        <p:spPr/>
        <p:txBody>
          <a:bodyPr/>
          <a:lstStyle/>
          <a:p>
            <a:pPr marL="0" indent="0">
              <a:buNone/>
            </a:pPr>
            <a:r>
              <a:rPr lang="cs-CZ" dirty="0"/>
              <a:t>Hlavní záhlaví</a:t>
            </a:r>
          </a:p>
          <a:p>
            <a:pPr marL="0" indent="0">
              <a:buNone/>
            </a:pPr>
            <a:r>
              <a:rPr lang="cs-CZ" dirty="0"/>
              <a:t>[Unifikovaný název] </a:t>
            </a:r>
          </a:p>
          <a:p>
            <a:pPr marL="0" indent="0">
              <a:buNone/>
            </a:pPr>
            <a:r>
              <a:rPr lang="cs-CZ" dirty="0"/>
              <a:t>Hlavní název = Souběžný název : další názvová informace. Číslo části/sekce díla, Název části díla / první údaj o odpovědnosti ; další údaje o odpovědnosti. -- Označení vydání. -- První místo vydání : první nakladatel, datum vydání. – Rozsah : další fyzické údaje. -- (Hlavní název edice / údaj o odpovědnosti v edici, ISSN edice ; číslování v rámci edice. Název </a:t>
            </a:r>
            <a:r>
              <a:rPr lang="cs-CZ" dirty="0" err="1"/>
              <a:t>subedice</a:t>
            </a:r>
            <a:r>
              <a:rPr lang="cs-CZ" dirty="0"/>
              <a:t> ; číslování v rámci </a:t>
            </a:r>
            <a:r>
              <a:rPr lang="cs-CZ" dirty="0" err="1"/>
              <a:t>subedice</a:t>
            </a:r>
            <a:r>
              <a:rPr lang="cs-CZ" dirty="0"/>
              <a:t>). -- Poznámky.-- Standardní číslo </a:t>
            </a:r>
          </a:p>
          <a:p>
            <a:pPr marL="0" indent="0">
              <a:buNone/>
            </a:pPr>
            <a:r>
              <a:rPr lang="cs-CZ" dirty="0"/>
              <a:t>Vedlejší záhlaví </a:t>
            </a:r>
          </a:p>
          <a:p>
            <a:pPr marL="0" indent="0">
              <a:buNone/>
            </a:pPr>
            <a:r>
              <a:rPr lang="cs-CZ" dirty="0"/>
              <a:t>MDT</a:t>
            </a:r>
          </a:p>
        </p:txBody>
      </p:sp>
    </p:spTree>
    <p:extLst>
      <p:ext uri="{BB962C8B-B14F-4D97-AF65-F5344CB8AC3E}">
        <p14:creationId xmlns:p14="http://schemas.microsoft.com/office/powerpoint/2010/main" val="1584101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volba selekčního údaje I</a:t>
            </a:r>
          </a:p>
        </p:txBody>
      </p:sp>
      <p:sp>
        <p:nvSpPr>
          <p:cNvPr id="3" name="Zástupný symbol pro obsah 2"/>
          <p:cNvSpPr>
            <a:spLocks noGrp="1"/>
          </p:cNvSpPr>
          <p:nvPr>
            <p:ph idx="1"/>
          </p:nvPr>
        </p:nvSpPr>
        <p:spPr/>
        <p:txBody>
          <a:bodyPr>
            <a:normAutofit fontScale="92500" lnSpcReduction="20000"/>
          </a:bodyPr>
          <a:lstStyle/>
          <a:p>
            <a:r>
              <a:rPr lang="cs-CZ" dirty="0"/>
              <a:t>Pole 100/700</a:t>
            </a:r>
          </a:p>
          <a:p>
            <a:r>
              <a:rPr lang="cs-CZ" dirty="0"/>
              <a:t>Osoby, které se podílely na vzniku díla/vyjádření/provedení – v souladu s údaji v poli 245 (název a odpovědnost).</a:t>
            </a:r>
          </a:p>
          <a:p>
            <a:r>
              <a:rPr lang="cs-CZ" dirty="0"/>
              <a:t>České interpretace:</a:t>
            </a:r>
          </a:p>
          <a:p>
            <a:pPr lvl="1"/>
            <a:r>
              <a:rPr lang="cs-CZ" dirty="0"/>
              <a:t>Jsou-li autoři (přímí i napřímí) uvedeni na titulním listu, zapisují se všichni, jeden z nich je v hlavním záhlaví</a:t>
            </a:r>
          </a:p>
          <a:p>
            <a:pPr lvl="1"/>
            <a:r>
              <a:rPr lang="cs-CZ" dirty="0"/>
              <a:t>Jsou-li uvedeni na titulní stránce pouze nepřímí autoři (editoři) zapisují se do pole 245 a vedlejšího záhlaví (700)</a:t>
            </a:r>
          </a:p>
          <a:p>
            <a:pPr lvl="1"/>
            <a:r>
              <a:rPr lang="cs-CZ" dirty="0"/>
              <a:t>Nejsou-li přímí autoři na titulní stránce, dohledávají se v dalších pramenech v předepsaném pořadí </a:t>
            </a:r>
          </a:p>
          <a:p>
            <a:pPr lvl="1"/>
            <a:r>
              <a:rPr lang="cs-CZ" dirty="0"/>
              <a:t>Dohledávají se rovněž překladatelé a ilustrátoři s významným autorským podílem (245 a 700)</a:t>
            </a:r>
          </a:p>
        </p:txBody>
      </p:sp>
    </p:spTree>
    <p:extLst>
      <p:ext uri="{BB962C8B-B14F-4D97-AF65-F5344CB8AC3E}">
        <p14:creationId xmlns:p14="http://schemas.microsoft.com/office/powerpoint/2010/main" val="1018813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 volba selekčního údaje II</a:t>
            </a:r>
          </a:p>
        </p:txBody>
      </p:sp>
      <p:sp>
        <p:nvSpPr>
          <p:cNvPr id="3" name="Zástupný symbol pro obsah 2"/>
          <p:cNvSpPr>
            <a:spLocks noGrp="1"/>
          </p:cNvSpPr>
          <p:nvPr>
            <p:ph idx="1"/>
          </p:nvPr>
        </p:nvSpPr>
        <p:spPr/>
        <p:txBody>
          <a:bodyPr/>
          <a:lstStyle/>
          <a:p>
            <a:r>
              <a:rPr lang="cs-CZ" dirty="0"/>
              <a:t>Není-li ve zdroji uveden autor, nedohledává se</a:t>
            </a:r>
          </a:p>
          <a:p>
            <a:r>
              <a:rPr lang="cs-CZ" dirty="0"/>
              <a:t>Jsou-li však všeobecně známi, zapisují se do 245 v hranaté závorce a pole 100/700</a:t>
            </a:r>
          </a:p>
          <a:p>
            <a:r>
              <a:rPr lang="cs-CZ" dirty="0"/>
              <a:t>Je-li osoba v poli 100/700, musí se objevit i v poli 245 případně 5XX.</a:t>
            </a:r>
          </a:p>
          <a:p>
            <a:r>
              <a:rPr lang="cs-CZ" dirty="0"/>
              <a:t>100 – zapisuje se hlavní tvůrce, vyskytuje se pouze 1x a spolu s ním se nesmí zároveň vyskytnout pole 110, 111 a 130</a:t>
            </a:r>
          </a:p>
          <a:p>
            <a:r>
              <a:rPr lang="cs-CZ" dirty="0"/>
              <a:t>700 – další tvůrci, přispěvatelé, může se opakovat, 1 pole = 1 osoba</a:t>
            </a:r>
          </a:p>
          <a:p>
            <a:r>
              <a:rPr lang="cs-CZ" dirty="0"/>
              <a:t>Adaptace – hlavní tvůrce autor adaptace v případě, že došlo k podstatné změně nebo dílo je jako adaptace prezentováno v preferovaných pramenech popisu</a:t>
            </a:r>
          </a:p>
        </p:txBody>
      </p:sp>
    </p:spTree>
    <p:extLst>
      <p:ext uri="{BB962C8B-B14F-4D97-AF65-F5344CB8AC3E}">
        <p14:creationId xmlns:p14="http://schemas.microsoft.com/office/powerpoint/2010/main" val="81626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1371600" y="-88900"/>
            <a:ext cx="7366000" cy="6946900"/>
          </a:xfrm>
          <a:prstGeom prst="rect">
            <a:avLst/>
          </a:prstGeom>
        </p:spPr>
      </p:pic>
    </p:spTree>
    <p:extLst>
      <p:ext uri="{BB962C8B-B14F-4D97-AF65-F5344CB8AC3E}">
        <p14:creationId xmlns:p14="http://schemas.microsoft.com/office/powerpoint/2010/main" val="638287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 zápis selekčního údaje I</a:t>
            </a:r>
          </a:p>
        </p:txBody>
      </p:sp>
      <p:sp>
        <p:nvSpPr>
          <p:cNvPr id="3" name="Zástupný symbol pro obsah 2"/>
          <p:cNvSpPr>
            <a:spLocks noGrp="1"/>
          </p:cNvSpPr>
          <p:nvPr>
            <p:ph idx="1"/>
          </p:nvPr>
        </p:nvSpPr>
        <p:spPr/>
        <p:txBody>
          <a:bodyPr>
            <a:normAutofit fontScale="92500" lnSpcReduction="10000"/>
          </a:bodyPr>
          <a:lstStyle/>
          <a:p>
            <a:r>
              <a:rPr lang="cs-CZ" dirty="0"/>
              <a:t>Pokud autor změnil jméno, zapisuje se pod novým jménem</a:t>
            </a:r>
          </a:p>
          <a:p>
            <a:r>
              <a:rPr lang="cs-CZ" dirty="0"/>
              <a:t>Pokud používá více identit, zapisuje se ta, která je ve zdroji, případně ta, která je užívána nejčastěji</a:t>
            </a:r>
          </a:p>
          <a:p>
            <a:r>
              <a:rPr lang="cs-CZ" dirty="0"/>
              <a:t>Při volbě varianty jména vycházíme z národních autorit, případně z údajích z národních knihoven daných zemí</a:t>
            </a:r>
          </a:p>
          <a:p>
            <a:r>
              <a:rPr lang="cs-CZ" dirty="0"/>
              <a:t>V případě nemožnosti ověřit, užívá se varianta z prvního provedení</a:t>
            </a:r>
          </a:p>
          <a:p>
            <a:r>
              <a:rPr lang="cs-CZ" dirty="0"/>
              <a:t>Nelatinková písma se transliterují</a:t>
            </a:r>
          </a:p>
          <a:p>
            <a:r>
              <a:rPr lang="cs-CZ" dirty="0"/>
              <a:t>Prefixy – různě v různých jazycích na začátku nebo na konci, v češtině na začátku, ale předložka je vyloučena z řazení</a:t>
            </a:r>
          </a:p>
          <a:p>
            <a:r>
              <a:rPr lang="cs-CZ" dirty="0"/>
              <a:t>Jména neobsahující příjmení se zapisují pod křestním jménem</a:t>
            </a:r>
          </a:p>
          <a:p>
            <a:pPr marL="0" indent="0">
              <a:buNone/>
            </a:pPr>
            <a:endParaRPr lang="cs-CZ" dirty="0"/>
          </a:p>
          <a:p>
            <a:pPr lvl="1"/>
            <a:endParaRPr lang="cs-CZ" dirty="0"/>
          </a:p>
        </p:txBody>
      </p:sp>
    </p:spTree>
    <p:extLst>
      <p:ext uri="{BB962C8B-B14F-4D97-AF65-F5344CB8AC3E}">
        <p14:creationId xmlns:p14="http://schemas.microsoft.com/office/powerpoint/2010/main" val="17375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Hlavní/vedlejší záhlaví pro osobní jména – záhlaví typu Autor/Název</a:t>
            </a:r>
          </a:p>
        </p:txBody>
      </p:sp>
      <p:sp>
        <p:nvSpPr>
          <p:cNvPr id="3" name="Zástupný symbol pro obsah 2"/>
          <p:cNvSpPr>
            <a:spLocks noGrp="1"/>
          </p:cNvSpPr>
          <p:nvPr>
            <p:ph idx="1"/>
          </p:nvPr>
        </p:nvSpPr>
        <p:spPr/>
        <p:txBody>
          <a:bodyPr/>
          <a:lstStyle/>
          <a:p>
            <a:r>
              <a:rPr lang="cs-CZ" dirty="0"/>
              <a:t>Pouze u pole 700</a:t>
            </a:r>
          </a:p>
          <a:p>
            <a:r>
              <a:rPr lang="cs-CZ" dirty="0"/>
              <a:t>Obsahuje-li dokument několik děl bez společného názvu</a:t>
            </a:r>
          </a:p>
          <a:p>
            <a:endParaRPr lang="cs-CZ" dirty="0"/>
          </a:p>
        </p:txBody>
      </p:sp>
      <p:pic>
        <p:nvPicPr>
          <p:cNvPr id="4" name="Obrázek 3"/>
          <p:cNvPicPr>
            <a:picLocks noChangeAspect="1"/>
          </p:cNvPicPr>
          <p:nvPr/>
        </p:nvPicPr>
        <p:blipFill>
          <a:blip r:embed="rId2"/>
          <a:stretch>
            <a:fillRect/>
          </a:stretch>
        </p:blipFill>
        <p:spPr>
          <a:xfrm>
            <a:off x="2679700" y="3352800"/>
            <a:ext cx="6688137" cy="2413000"/>
          </a:xfrm>
          <a:prstGeom prst="rect">
            <a:avLst/>
          </a:prstGeom>
        </p:spPr>
      </p:pic>
    </p:spTree>
    <p:extLst>
      <p:ext uri="{BB962C8B-B14F-4D97-AF65-F5344CB8AC3E}">
        <p14:creationId xmlns:p14="http://schemas.microsoft.com/office/powerpoint/2010/main" val="3794361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Pole 100, 700</a:t>
            </a:r>
          </a:p>
        </p:txBody>
      </p:sp>
      <p:sp>
        <p:nvSpPr>
          <p:cNvPr id="3" name="Zástupný symbol pro obsah 2"/>
          <p:cNvSpPr>
            <a:spLocks noGrp="1"/>
          </p:cNvSpPr>
          <p:nvPr>
            <p:ph idx="1"/>
          </p:nvPr>
        </p:nvSpPr>
        <p:spPr/>
        <p:txBody>
          <a:bodyPr>
            <a:normAutofit lnSpcReduction="10000"/>
          </a:bodyPr>
          <a:lstStyle/>
          <a:p>
            <a:r>
              <a:rPr lang="cs-CZ" dirty="0"/>
              <a:t>První indikátor</a:t>
            </a:r>
          </a:p>
          <a:p>
            <a:pPr lvl="1"/>
            <a:r>
              <a:rPr lang="cs-CZ" dirty="0"/>
              <a:t>0	jméno se uvádí pod rodným/křestním jménem</a:t>
            </a:r>
          </a:p>
          <a:p>
            <a:pPr lvl="1"/>
            <a:r>
              <a:rPr lang="cs-CZ" dirty="0"/>
              <a:t>1	jméno se uvádí pod příjmením</a:t>
            </a:r>
          </a:p>
          <a:p>
            <a:pPr lvl="1"/>
            <a:r>
              <a:rPr lang="cs-CZ" dirty="0"/>
              <a:t>3	jméno se uvádí pod jménem rodiny (rodu)</a:t>
            </a:r>
          </a:p>
          <a:p>
            <a:pPr lvl="1"/>
            <a:endParaRPr lang="cs-CZ" dirty="0"/>
          </a:p>
          <a:p>
            <a:r>
              <a:rPr lang="cs-CZ" dirty="0"/>
              <a:t>Druhý indikátor</a:t>
            </a:r>
          </a:p>
          <a:p>
            <a:pPr lvl="1"/>
            <a:r>
              <a:rPr lang="cs-CZ" dirty="0"/>
              <a:t>Pro pole 100 nedefinován</a:t>
            </a:r>
          </a:p>
          <a:p>
            <a:pPr lvl="1"/>
            <a:r>
              <a:rPr lang="cs-CZ" dirty="0"/>
              <a:t>Pro pole 700</a:t>
            </a:r>
          </a:p>
          <a:p>
            <a:pPr lvl="2"/>
            <a:r>
              <a:rPr lang="cs-CZ" dirty="0"/>
              <a:t># typ nespecifikován</a:t>
            </a:r>
          </a:p>
          <a:p>
            <a:pPr lvl="2"/>
            <a:r>
              <a:rPr lang="cs-CZ" dirty="0"/>
              <a:t>2 analytické záhlaví</a:t>
            </a:r>
          </a:p>
        </p:txBody>
      </p:sp>
    </p:spTree>
    <p:extLst>
      <p:ext uri="{BB962C8B-B14F-4D97-AF65-F5344CB8AC3E}">
        <p14:creationId xmlns:p14="http://schemas.microsoft.com/office/powerpoint/2010/main" val="3788206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Podpole</a:t>
            </a:r>
            <a:r>
              <a:rPr lang="cs-CZ" dirty="0"/>
              <a:t> pole 100, 700</a:t>
            </a:r>
          </a:p>
        </p:txBody>
      </p:sp>
      <p:sp>
        <p:nvSpPr>
          <p:cNvPr id="3" name="Zástupný symbol pro obsah 2"/>
          <p:cNvSpPr>
            <a:spLocks noGrp="1"/>
          </p:cNvSpPr>
          <p:nvPr>
            <p:ph idx="1"/>
          </p:nvPr>
        </p:nvSpPr>
        <p:spPr/>
        <p:txBody>
          <a:bodyPr>
            <a:normAutofit fontScale="85000" lnSpcReduction="20000"/>
          </a:bodyPr>
          <a:lstStyle/>
          <a:p>
            <a:r>
              <a:rPr lang="cs-CZ" dirty="0"/>
              <a:t>$a 	Osobní jméno (NO)</a:t>
            </a:r>
          </a:p>
          <a:p>
            <a:r>
              <a:rPr lang="cs-CZ" dirty="0"/>
              <a:t>$b	Římské číslice (NO)</a:t>
            </a:r>
          </a:p>
          <a:p>
            <a:pPr lvl="1"/>
            <a:r>
              <a:rPr lang="cs-CZ" dirty="0"/>
              <a:t>$</a:t>
            </a:r>
            <a:r>
              <a:rPr lang="cs-CZ" dirty="0" err="1"/>
              <a:t>aKarel$bVI</a:t>
            </a:r>
            <a:r>
              <a:rPr lang="cs-CZ" dirty="0"/>
              <a:t>.</a:t>
            </a:r>
          </a:p>
          <a:p>
            <a:r>
              <a:rPr lang="cs-CZ" dirty="0"/>
              <a:t>$c	Doplňky ke jménu jiné než data (O)</a:t>
            </a:r>
          </a:p>
          <a:p>
            <a:pPr lvl="1"/>
            <a:r>
              <a:rPr lang="cs-CZ" dirty="0"/>
              <a:t>$</a:t>
            </a:r>
            <a:r>
              <a:rPr lang="cs-CZ" dirty="0" err="1"/>
              <a:t>aKarel$bVI</a:t>
            </a:r>
            <a:r>
              <a:rPr lang="cs-CZ" dirty="0"/>
              <a:t>.,$</a:t>
            </a:r>
            <a:r>
              <a:rPr lang="cs-CZ" dirty="0" err="1"/>
              <a:t>cčeský</a:t>
            </a:r>
            <a:r>
              <a:rPr lang="cs-CZ" dirty="0"/>
              <a:t> král a římský císař</a:t>
            </a:r>
          </a:p>
          <a:p>
            <a:r>
              <a:rPr lang="cs-CZ" dirty="0"/>
              <a:t>$d	data související se jménem (NO)</a:t>
            </a:r>
          </a:p>
          <a:p>
            <a:pPr lvl="1"/>
            <a:r>
              <a:rPr lang="cs-CZ" dirty="0"/>
              <a:t>$d1912-1990</a:t>
            </a:r>
          </a:p>
          <a:p>
            <a:r>
              <a:rPr lang="cs-CZ" dirty="0"/>
              <a:t>$q	Rozpis iniciál (NO)</a:t>
            </a:r>
          </a:p>
          <a:p>
            <a:r>
              <a:rPr lang="cs-CZ" dirty="0"/>
              <a:t>$7	Číslo autority (NO)</a:t>
            </a:r>
          </a:p>
          <a:p>
            <a:r>
              <a:rPr lang="cs-CZ" dirty="0"/>
              <a:t>$4	Kód role (O)</a:t>
            </a:r>
          </a:p>
          <a:p>
            <a:r>
              <a:rPr lang="cs-CZ" dirty="0"/>
              <a:t>$t	Název díla (NO)</a:t>
            </a:r>
          </a:p>
          <a:p>
            <a:endParaRPr lang="cs-CZ" dirty="0"/>
          </a:p>
        </p:txBody>
      </p:sp>
    </p:spTree>
    <p:extLst>
      <p:ext uri="{BB962C8B-B14F-4D97-AF65-F5344CB8AC3E}">
        <p14:creationId xmlns:p14="http://schemas.microsoft.com/office/powerpoint/2010/main" val="316749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Interpunkce pole 100/700</a:t>
            </a:r>
          </a:p>
        </p:txBody>
      </p:sp>
      <p:pic>
        <p:nvPicPr>
          <p:cNvPr id="4" name="Zástupný symbol pro obsah 3"/>
          <p:cNvPicPr>
            <a:picLocks noGrp="1" noChangeAspect="1"/>
          </p:cNvPicPr>
          <p:nvPr>
            <p:ph idx="1"/>
          </p:nvPr>
        </p:nvPicPr>
        <p:blipFill>
          <a:blip r:embed="rId2"/>
          <a:stretch>
            <a:fillRect/>
          </a:stretch>
        </p:blipFill>
        <p:spPr>
          <a:xfrm>
            <a:off x="1608084" y="1907628"/>
            <a:ext cx="7520150" cy="4114799"/>
          </a:xfrm>
          <a:prstGeom prst="rect">
            <a:avLst/>
          </a:prstGeom>
        </p:spPr>
      </p:pic>
    </p:spTree>
    <p:extLst>
      <p:ext uri="{BB962C8B-B14F-4D97-AF65-F5344CB8AC3E}">
        <p14:creationId xmlns:p14="http://schemas.microsoft.com/office/powerpoint/2010/main" val="2952276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zásady I</a:t>
            </a:r>
          </a:p>
        </p:txBody>
      </p:sp>
      <p:sp>
        <p:nvSpPr>
          <p:cNvPr id="3" name="Zástupný symbol pro obsah 2"/>
          <p:cNvSpPr>
            <a:spLocks noGrp="1"/>
          </p:cNvSpPr>
          <p:nvPr>
            <p:ph idx="1"/>
          </p:nvPr>
        </p:nvSpPr>
        <p:spPr/>
        <p:txBody>
          <a:bodyPr>
            <a:normAutofit fontScale="92500" lnSpcReduction="20000"/>
          </a:bodyPr>
          <a:lstStyle/>
          <a:p>
            <a:r>
              <a:rPr lang="cs-CZ" dirty="0"/>
              <a:t>Na konci pole nezapisujeme tečku (doplní systém)</a:t>
            </a:r>
          </a:p>
          <a:p>
            <a:r>
              <a:rPr lang="cs-CZ" dirty="0"/>
              <a:t>Interpunkci doplňujeme vždy, i kdyby mělo dojít k zmnožení</a:t>
            </a:r>
          </a:p>
          <a:p>
            <a:pPr lvl="1"/>
            <a:r>
              <a:rPr lang="cs-CZ" dirty="0"/>
              <a:t>Kam běží Péťa? : pracovní sešit pro předškoláky</a:t>
            </a:r>
          </a:p>
          <a:p>
            <a:pPr lvl="1"/>
            <a:r>
              <a:rPr lang="cs-CZ" dirty="0"/>
              <a:t>Vrať se zpátky!. Svazek první, Návrat ztraceného syna</a:t>
            </a:r>
          </a:p>
          <a:p>
            <a:pPr lvl="1"/>
            <a:r>
              <a:rPr lang="cs-CZ" dirty="0"/>
              <a:t>2nd </a:t>
            </a:r>
            <a:r>
              <a:rPr lang="cs-CZ" dirty="0" err="1"/>
              <a:t>ed</a:t>
            </a:r>
            <a:r>
              <a:rPr lang="cs-CZ" dirty="0"/>
              <a:t>.. – London : </a:t>
            </a:r>
            <a:r>
              <a:rPr lang="cs-CZ" dirty="0" err="1"/>
              <a:t>Saur</a:t>
            </a:r>
            <a:r>
              <a:rPr lang="cs-CZ" dirty="0"/>
              <a:t>, 2015</a:t>
            </a:r>
          </a:p>
          <a:p>
            <a:pPr lvl="1"/>
            <a:endParaRPr lang="cs-CZ" dirty="0"/>
          </a:p>
          <a:p>
            <a:r>
              <a:rPr lang="cs-CZ" dirty="0"/>
              <a:t>Při vylučování znaků započítáváme i mezeru</a:t>
            </a:r>
          </a:p>
          <a:p>
            <a:r>
              <a:rPr lang="cs-CZ" dirty="0"/>
              <a:t>Interpunkci zaměnitelnou s interpunkcí ISBD je doporučeno zaměnit</a:t>
            </a:r>
          </a:p>
          <a:p>
            <a:pPr lvl="1"/>
            <a:r>
              <a:rPr lang="cs-CZ" dirty="0"/>
              <a:t>Na titulní stránce: Viktor </a:t>
            </a:r>
            <a:r>
              <a:rPr lang="cs-CZ" dirty="0" err="1"/>
              <a:t>Stretti</a:t>
            </a:r>
            <a:r>
              <a:rPr lang="cs-CZ" dirty="0"/>
              <a:t>. Z Mnichova do Paříže</a:t>
            </a:r>
          </a:p>
          <a:p>
            <a:pPr lvl="1"/>
            <a:r>
              <a:rPr lang="cs-CZ" dirty="0"/>
              <a:t>korespondence a skicáře </a:t>
            </a:r>
          </a:p>
          <a:p>
            <a:pPr lvl="1"/>
            <a:r>
              <a:rPr lang="cs-CZ" dirty="0"/>
              <a:t>Zapíšeme: Viktor </a:t>
            </a:r>
            <a:r>
              <a:rPr lang="cs-CZ" dirty="0" err="1"/>
              <a:t>Stretti</a:t>
            </a:r>
            <a:r>
              <a:rPr lang="cs-CZ" dirty="0"/>
              <a:t>, z Mnichova do Paříže : korespondence a skicáře</a:t>
            </a:r>
          </a:p>
        </p:txBody>
      </p:sp>
    </p:spTree>
    <p:extLst>
      <p:ext uri="{BB962C8B-B14F-4D97-AF65-F5344CB8AC3E}">
        <p14:creationId xmlns:p14="http://schemas.microsoft.com/office/powerpoint/2010/main" val="300771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v selekčních údajích I</a:t>
            </a:r>
          </a:p>
        </p:txBody>
      </p:sp>
      <p:sp>
        <p:nvSpPr>
          <p:cNvPr id="3" name="Zástupný symbol pro obsah 2"/>
          <p:cNvSpPr>
            <a:spLocks noGrp="1"/>
          </p:cNvSpPr>
          <p:nvPr>
            <p:ph idx="1"/>
          </p:nvPr>
        </p:nvSpPr>
        <p:spPr/>
        <p:txBody>
          <a:bodyPr/>
          <a:lstStyle/>
          <a:p>
            <a:r>
              <a:rPr lang="cs-CZ" dirty="0"/>
              <a:t>Nezapisujeme mezeru po tečce, následuje-li další </a:t>
            </a:r>
            <a:r>
              <a:rPr lang="cs-CZ" dirty="0" err="1"/>
              <a:t>podpole</a:t>
            </a:r>
            <a:endParaRPr lang="cs-CZ" dirty="0"/>
          </a:p>
          <a:p>
            <a:pPr lvl="1"/>
            <a:r>
              <a:rPr lang="cs-CZ" dirty="0"/>
              <a:t>Zápis: 1101 $</a:t>
            </a:r>
            <a:r>
              <a:rPr lang="cs-CZ" dirty="0" err="1"/>
              <a:t>aČesko</a:t>
            </a:r>
            <a:r>
              <a:rPr lang="cs-CZ" dirty="0"/>
              <a:t>.$</a:t>
            </a:r>
            <a:r>
              <a:rPr lang="cs-CZ" dirty="0" err="1"/>
              <a:t>bMinisterstvo</a:t>
            </a:r>
            <a:r>
              <a:rPr lang="cs-CZ" dirty="0"/>
              <a:t> kultury</a:t>
            </a:r>
          </a:p>
          <a:p>
            <a:pPr lvl="1"/>
            <a:r>
              <a:rPr lang="cs-CZ" dirty="0"/>
              <a:t>Zobrazení: Česko. Ministerstvo kultury</a:t>
            </a:r>
          </a:p>
          <a:p>
            <a:pPr lvl="1"/>
            <a:endParaRPr lang="cs-CZ" dirty="0"/>
          </a:p>
          <a:p>
            <a:r>
              <a:rPr lang="cs-CZ" dirty="0"/>
              <a:t>Pokud však zůstáváme ve stejném </a:t>
            </a:r>
            <a:r>
              <a:rPr lang="cs-CZ" dirty="0" err="1"/>
              <a:t>podpoli</a:t>
            </a:r>
            <a:r>
              <a:rPr lang="cs-CZ" dirty="0"/>
              <a:t>, mezera se zapíše</a:t>
            </a:r>
          </a:p>
          <a:p>
            <a:pPr lvl="1"/>
            <a:r>
              <a:rPr lang="cs-CZ" dirty="0"/>
              <a:t>Zápis: 1300 $</a:t>
            </a:r>
            <a:r>
              <a:rPr lang="cs-CZ" dirty="0" err="1"/>
              <a:t>aBulletin</a:t>
            </a:r>
            <a:r>
              <a:rPr lang="cs-CZ" dirty="0"/>
              <a:t> (Česko. Ministerstvo kultury)</a:t>
            </a:r>
          </a:p>
          <a:p>
            <a:pPr lvl="1"/>
            <a:r>
              <a:rPr lang="cs-CZ" dirty="0"/>
              <a:t>Zobrazení: Bulletin (Česko. Ministerstvo kultury)</a:t>
            </a:r>
          </a:p>
          <a:p>
            <a:pPr lvl="1"/>
            <a:endParaRPr lang="cs-CZ" dirty="0"/>
          </a:p>
          <a:p>
            <a:r>
              <a:rPr lang="cs-CZ" dirty="0"/>
              <a:t>Znak &amp; se píše s oboustrannou mezerou</a:t>
            </a:r>
          </a:p>
        </p:txBody>
      </p:sp>
    </p:spTree>
    <p:extLst>
      <p:ext uri="{BB962C8B-B14F-4D97-AF65-F5344CB8AC3E}">
        <p14:creationId xmlns:p14="http://schemas.microsoft.com/office/powerpoint/2010/main" val="64318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v selekčních údajích II</a:t>
            </a:r>
          </a:p>
        </p:txBody>
      </p:sp>
      <p:sp>
        <p:nvSpPr>
          <p:cNvPr id="3" name="Zástupný symbol pro obsah 2"/>
          <p:cNvSpPr>
            <a:spLocks noGrp="1"/>
          </p:cNvSpPr>
          <p:nvPr>
            <p:ph idx="1"/>
          </p:nvPr>
        </p:nvSpPr>
        <p:spPr/>
        <p:txBody>
          <a:bodyPr/>
          <a:lstStyle/>
          <a:p>
            <a:r>
              <a:rPr lang="cs-CZ" dirty="0"/>
              <a:t>Za kulatou závorkou kvalifikátoru, za nímž následuje další údaj se píše tečka.</a:t>
            </a:r>
          </a:p>
          <a:p>
            <a:pPr lvl="1"/>
            <a:r>
              <a:rPr lang="cs-CZ" dirty="0"/>
              <a:t>Zápis: 1101 $</a:t>
            </a:r>
            <a:r>
              <a:rPr lang="cs-CZ" dirty="0" err="1"/>
              <a:t>aPardubice</a:t>
            </a:r>
            <a:r>
              <a:rPr lang="cs-CZ" dirty="0"/>
              <a:t> (Česko : okres).$</a:t>
            </a:r>
            <a:r>
              <a:rPr lang="cs-CZ" dirty="0" err="1"/>
              <a:t>bOkresní</a:t>
            </a:r>
            <a:r>
              <a:rPr lang="cs-CZ" dirty="0"/>
              <a:t> úřad</a:t>
            </a:r>
          </a:p>
          <a:p>
            <a:pPr lvl="1"/>
            <a:r>
              <a:rPr lang="cs-CZ" dirty="0"/>
              <a:t>Zobrazení: Pardubice (Česko : okres). Okresní úřad</a:t>
            </a:r>
          </a:p>
          <a:p>
            <a:pPr lvl="1"/>
            <a:endParaRPr lang="cs-CZ" dirty="0"/>
          </a:p>
          <a:p>
            <a:r>
              <a:rPr lang="cs-CZ" dirty="0"/>
              <a:t>Mezera se zapisuje za neukončeným datem, následuje-li další údaj ve stejném </a:t>
            </a:r>
            <a:r>
              <a:rPr lang="cs-CZ" dirty="0" err="1"/>
              <a:t>podpoli</a:t>
            </a:r>
            <a:r>
              <a:rPr lang="cs-CZ" dirty="0"/>
              <a:t>, následuje-li jiné </a:t>
            </a:r>
            <a:r>
              <a:rPr lang="cs-CZ" dirty="0" err="1"/>
              <a:t>podpole</a:t>
            </a:r>
            <a:r>
              <a:rPr lang="cs-CZ" dirty="0"/>
              <a:t> mezera se nezapisuje</a:t>
            </a:r>
          </a:p>
          <a:p>
            <a:pPr lvl="1"/>
            <a:r>
              <a:rPr lang="cs-CZ" dirty="0"/>
              <a:t>1101 $</a:t>
            </a:r>
            <a:r>
              <a:rPr lang="cs-CZ" dirty="0" err="1"/>
              <a:t>aČesko</a:t>
            </a:r>
            <a:r>
              <a:rPr lang="cs-CZ" dirty="0"/>
              <a:t>.$</a:t>
            </a:r>
            <a:r>
              <a:rPr lang="cs-CZ" dirty="0" err="1"/>
              <a:t>bPrezident</a:t>
            </a:r>
            <a:r>
              <a:rPr lang="cs-CZ" dirty="0"/>
              <a:t> (2013- : Zeman)</a:t>
            </a:r>
          </a:p>
          <a:p>
            <a:pPr lvl="1"/>
            <a:r>
              <a:rPr lang="cs-CZ" dirty="0"/>
              <a:t>70012$aViewegh, Michal,$d1962-$</a:t>
            </a:r>
            <a:r>
              <a:rPr lang="cs-CZ" dirty="0" err="1"/>
              <a:t>tBáječná</a:t>
            </a:r>
            <a:r>
              <a:rPr lang="cs-CZ" dirty="0"/>
              <a:t> léta pod psa</a:t>
            </a:r>
          </a:p>
        </p:txBody>
      </p:sp>
    </p:spTree>
    <p:extLst>
      <p:ext uri="{BB962C8B-B14F-4D97-AF65-F5344CB8AC3E}">
        <p14:creationId xmlns:p14="http://schemas.microsoft.com/office/powerpoint/2010/main" val="59265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v bibliografickém popisu I</a:t>
            </a:r>
          </a:p>
        </p:txBody>
      </p:sp>
      <p:sp>
        <p:nvSpPr>
          <p:cNvPr id="3" name="Zástupný symbol pro obsah 2"/>
          <p:cNvSpPr>
            <a:spLocks noGrp="1"/>
          </p:cNvSpPr>
          <p:nvPr>
            <p:ph idx="1"/>
          </p:nvPr>
        </p:nvSpPr>
        <p:spPr/>
        <p:txBody>
          <a:bodyPr/>
          <a:lstStyle/>
          <a:p>
            <a:r>
              <a:rPr lang="cs-CZ" dirty="0"/>
              <a:t>Iniciály a akronymy se zapisují bez mezer bez ohledu na to, jak je to ve zdroji</a:t>
            </a:r>
          </a:p>
          <a:p>
            <a:pPr lvl="1"/>
            <a:r>
              <a:rPr lang="cs-CZ" dirty="0"/>
              <a:t>J.J. Rousseau</a:t>
            </a:r>
          </a:p>
          <a:p>
            <a:pPr lvl="1"/>
            <a:endParaRPr lang="cs-CZ" dirty="0"/>
          </a:p>
          <a:p>
            <a:r>
              <a:rPr lang="cs-CZ" dirty="0"/>
              <a:t>Zkratky různého typu se oddělují mezerou</a:t>
            </a:r>
          </a:p>
          <a:p>
            <a:pPr lvl="1"/>
            <a:r>
              <a:rPr lang="cs-CZ" dirty="0"/>
              <a:t>M. J.P. </a:t>
            </a:r>
            <a:r>
              <a:rPr lang="cs-CZ" dirty="0" err="1"/>
              <a:t>Rabaut</a:t>
            </a:r>
            <a:r>
              <a:rPr lang="cs-CZ" dirty="0"/>
              <a:t> (</a:t>
            </a:r>
            <a:r>
              <a:rPr lang="cs-CZ" dirty="0" err="1"/>
              <a:t>Monsieur</a:t>
            </a:r>
            <a:r>
              <a:rPr lang="cs-CZ" dirty="0"/>
              <a:t> J.P. </a:t>
            </a:r>
            <a:r>
              <a:rPr lang="cs-CZ" dirty="0" err="1"/>
              <a:t>Rabaut</a:t>
            </a:r>
            <a:r>
              <a:rPr lang="cs-CZ" dirty="0"/>
              <a:t>)</a:t>
            </a:r>
          </a:p>
          <a:p>
            <a:pPr lvl="1"/>
            <a:endParaRPr lang="cs-CZ" dirty="0"/>
          </a:p>
          <a:p>
            <a:r>
              <a:rPr lang="cs-CZ" dirty="0"/>
              <a:t>V záhlaví se ovšem mezera zapisuje</a:t>
            </a:r>
          </a:p>
          <a:p>
            <a:pPr lvl="1"/>
            <a:r>
              <a:rPr lang="cs-CZ" dirty="0"/>
              <a:t>Rousseau, J. J.</a:t>
            </a:r>
          </a:p>
          <a:p>
            <a:pPr lvl="1"/>
            <a:endParaRPr lang="cs-CZ" dirty="0"/>
          </a:p>
          <a:p>
            <a:pPr lvl="1"/>
            <a:endParaRPr lang="cs-CZ" dirty="0"/>
          </a:p>
        </p:txBody>
      </p:sp>
    </p:spTree>
    <p:extLst>
      <p:ext uri="{BB962C8B-B14F-4D97-AF65-F5344CB8AC3E}">
        <p14:creationId xmlns:p14="http://schemas.microsoft.com/office/powerpoint/2010/main" val="1910726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v bibliografickém popisu II</a:t>
            </a:r>
          </a:p>
        </p:txBody>
      </p:sp>
      <p:sp>
        <p:nvSpPr>
          <p:cNvPr id="3" name="Zástupný symbol pro obsah 2"/>
          <p:cNvSpPr>
            <a:spLocks noGrp="1"/>
          </p:cNvSpPr>
          <p:nvPr>
            <p:ph idx="1"/>
          </p:nvPr>
        </p:nvSpPr>
        <p:spPr/>
        <p:txBody>
          <a:bodyPr/>
          <a:lstStyle/>
          <a:p>
            <a:r>
              <a:rPr lang="cs-CZ" dirty="0"/>
              <a:t>Datum</a:t>
            </a:r>
          </a:p>
          <a:p>
            <a:pPr lvl="1"/>
            <a:r>
              <a:rPr lang="cs-CZ" dirty="0"/>
              <a:t>1.1.2004</a:t>
            </a:r>
          </a:p>
          <a:p>
            <a:pPr lvl="1"/>
            <a:r>
              <a:rPr lang="cs-CZ" dirty="0"/>
              <a:t>1. dubna 1998</a:t>
            </a:r>
          </a:p>
          <a:p>
            <a:pPr lvl="1"/>
            <a:r>
              <a:rPr lang="cs-CZ" dirty="0"/>
              <a:t>23.-24.5.2001</a:t>
            </a:r>
          </a:p>
          <a:p>
            <a:pPr lvl="1"/>
            <a:r>
              <a:rPr lang="cs-CZ" dirty="0"/>
              <a:t>23.-28. září 2002</a:t>
            </a:r>
          </a:p>
          <a:p>
            <a:pPr lvl="1"/>
            <a:endParaRPr lang="cs-CZ" dirty="0"/>
          </a:p>
          <a:p>
            <a:r>
              <a:rPr lang="cs-CZ" dirty="0"/>
              <a:t>Rozměr</a:t>
            </a:r>
          </a:p>
          <a:p>
            <a:pPr lvl="1"/>
            <a:r>
              <a:rPr lang="cs-CZ" dirty="0"/>
              <a:t>13 x 15 cm</a:t>
            </a:r>
          </a:p>
        </p:txBody>
      </p:sp>
    </p:spTree>
    <p:extLst>
      <p:ext uri="{BB962C8B-B14F-4D97-AF65-F5344CB8AC3E}">
        <p14:creationId xmlns:p14="http://schemas.microsoft.com/office/powerpoint/2010/main" val="111513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Psaní velkých písmen</a:t>
            </a:r>
          </a:p>
        </p:txBody>
      </p:sp>
      <p:sp>
        <p:nvSpPr>
          <p:cNvPr id="3" name="Zástupný symbol pro obsah 2"/>
          <p:cNvSpPr>
            <a:spLocks noGrp="1"/>
          </p:cNvSpPr>
          <p:nvPr>
            <p:ph idx="1"/>
          </p:nvPr>
        </p:nvSpPr>
        <p:spPr/>
        <p:txBody>
          <a:bodyPr/>
          <a:lstStyle/>
          <a:p>
            <a:r>
              <a:rPr lang="cs-CZ" dirty="0"/>
              <a:t>Velkým písmem se píšou: jména (osob, korporací, míst, konferencí) a názvy (děl, vyjádření, provedení)</a:t>
            </a:r>
          </a:p>
          <a:p>
            <a:r>
              <a:rPr lang="cs-CZ" dirty="0"/>
              <a:t>Dále se řídíme gramatikou daného jazyka</a:t>
            </a:r>
          </a:p>
          <a:p>
            <a:r>
              <a:rPr lang="cs-CZ" dirty="0"/>
              <a:t>Velkým písmenem začíná vždy blok údajů, druhé a další </a:t>
            </a:r>
            <a:r>
              <a:rPr lang="cs-CZ" dirty="0" err="1"/>
              <a:t>podpole</a:t>
            </a:r>
            <a:r>
              <a:rPr lang="cs-CZ" dirty="0"/>
              <a:t> se zapisuje s malým písmenem, neobsahují-li jména či názvy</a:t>
            </a:r>
          </a:p>
        </p:txBody>
      </p:sp>
    </p:spTree>
    <p:extLst>
      <p:ext uri="{BB962C8B-B14F-4D97-AF65-F5344CB8AC3E}">
        <p14:creationId xmlns:p14="http://schemas.microsoft.com/office/powerpoint/2010/main" val="61368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Terminologie</a:t>
            </a:r>
          </a:p>
        </p:txBody>
      </p:sp>
      <p:sp>
        <p:nvSpPr>
          <p:cNvPr id="3" name="Zástupný symbol pro obsah 2"/>
          <p:cNvSpPr>
            <a:spLocks noGrp="1"/>
          </p:cNvSpPr>
          <p:nvPr>
            <p:ph idx="1"/>
          </p:nvPr>
        </p:nvSpPr>
        <p:spPr/>
        <p:txBody>
          <a:bodyPr/>
          <a:lstStyle/>
          <a:p>
            <a:r>
              <a:rPr lang="cs-CZ" dirty="0"/>
              <a:t>Tvůrce – osoba s hlavní autorskou odpovědností za vznik díla</a:t>
            </a:r>
          </a:p>
          <a:p>
            <a:r>
              <a:rPr lang="cs-CZ" dirty="0"/>
              <a:t>Přispěvatel – osoba s vedlejší autorskou odpovědností</a:t>
            </a:r>
          </a:p>
          <a:p>
            <a:r>
              <a:rPr lang="cs-CZ" dirty="0"/>
              <a:t>Zdroj – dílo, vyjádření, provedení, jednotka, obvykle provedení</a:t>
            </a:r>
          </a:p>
        </p:txBody>
      </p:sp>
    </p:spTree>
    <p:extLst>
      <p:ext uri="{BB962C8B-B14F-4D97-AF65-F5344CB8AC3E}">
        <p14:creationId xmlns:p14="http://schemas.microsoft.com/office/powerpoint/2010/main" val="2582439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585</TotalTime>
  <Words>2294</Words>
  <Application>Microsoft Office PowerPoint</Application>
  <PresentationFormat>Širokoúhlá obrazovka</PresentationFormat>
  <Paragraphs>178</Paragraphs>
  <Slides>27</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27</vt:i4>
      </vt:variant>
    </vt:vector>
  </HeadingPairs>
  <TitlesOfParts>
    <vt:vector size="29" baseType="lpstr">
      <vt:lpstr>Franklin Gothic Book</vt:lpstr>
      <vt:lpstr>Crop</vt:lpstr>
      <vt:lpstr>Sémantické aspekty katalogizace XII.</vt:lpstr>
      <vt:lpstr>Záznam podle ISBD</vt:lpstr>
      <vt:lpstr>Obecné zásady I</vt:lpstr>
      <vt:lpstr>Obecně v selekčních údajích I</vt:lpstr>
      <vt:lpstr>Obecně v selekčních údajích II</vt:lpstr>
      <vt:lpstr>Obecně v bibliografickém popisu I</vt:lpstr>
      <vt:lpstr>Obecně v bibliografickém popisu II</vt:lpstr>
      <vt:lpstr>Psaní velkých písmen</vt:lpstr>
      <vt:lpstr>Terminologie</vt:lpstr>
      <vt:lpstr>Návěští I</vt:lpstr>
      <vt:lpstr>Návěští II</vt:lpstr>
      <vt:lpstr>Blok kontrolních polí I</vt:lpstr>
      <vt:lpstr>Blok kontrolních polí II</vt:lpstr>
      <vt:lpstr>Blok čísel a kódů I</vt:lpstr>
      <vt:lpstr>Blok čísel a kódů II</vt:lpstr>
      <vt:lpstr>041 – příklady</vt:lpstr>
      <vt:lpstr>Blok čísel a kódů III</vt:lpstr>
      <vt:lpstr>Blok čísel a kódů IV</vt:lpstr>
      <vt:lpstr>Blok čísel a kódů V </vt:lpstr>
      <vt:lpstr>Hlavní/vedlejší záhlaví pro osobní jména– volba selekčního údaje I</vt:lpstr>
      <vt:lpstr>Hlavní/vedlejší záhlaví pro osobní jména – volba selekčního údaje II</vt:lpstr>
      <vt:lpstr>Prezentace aplikace PowerPoint</vt:lpstr>
      <vt:lpstr>Hlavní/vedlejší záhlaví pro osobní jména – zápis selekčního údaje I</vt:lpstr>
      <vt:lpstr>Hlavní/vedlejší záhlaví pro osobní jména – záhlaví typu Autor/Název</vt:lpstr>
      <vt:lpstr>Pole 100, 700</vt:lpstr>
      <vt:lpstr>Podpole pole 100, 700</vt:lpstr>
      <vt:lpstr>Interpunkce pole 100/700</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Sémantické aspekty katalogizace I.</dc:title>
  <dc:creator>Jiří Stodola</dc:creator>
  <cp:lastModifiedBy>Jiří Stodola</cp:lastModifiedBy>
  <cp:revision>57</cp:revision>
  <dcterms:created xsi:type="dcterms:W3CDTF">2017-09-18T08:06:43Z</dcterms:created>
  <dcterms:modified xsi:type="dcterms:W3CDTF">2021-01-05T08:25:24Z</dcterms:modified>
</cp:coreProperties>
</file>