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9" r:id="rId7"/>
    <p:sldId id="270" r:id="rId8"/>
    <p:sldId id="271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2" r:id="rId17"/>
    <p:sldId id="273" r:id="rId18"/>
    <p:sldId id="274" r:id="rId19"/>
    <p:sldId id="275" r:id="rId20"/>
    <p:sldId id="276" r:id="rId21"/>
    <p:sldId id="278" r:id="rId22"/>
    <p:sldId id="277" r:id="rId23"/>
    <p:sldId id="26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do/rect/el/estud/ff/js14/katalogizace/web/pages/01-uvod.html" TargetMode="External"/><Relationship Id="rId2" Type="http://schemas.openxmlformats.org/officeDocument/2006/relationships/hyperlink" Target="http://oldknihovna.nkp.cz/knihovna122/stodola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fla.org/files/cataloguing/icp/icp_2009-cs.pdf" TargetMode="External"/><Relationship Id="rId7" Type="http://schemas.openxmlformats.org/officeDocument/2006/relationships/hyperlink" Target="https://www.ifla.org/publications/international-standard-bibliographic-description" TargetMode="External"/><Relationship Id="rId2" Type="http://schemas.openxmlformats.org/officeDocument/2006/relationships/hyperlink" Target="https://is.muni.cz/osoba/40247?obdobi=6944;lang=c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fla.org/publications/node/11412" TargetMode="External"/><Relationship Id="rId5" Type="http://schemas.openxmlformats.org/officeDocument/2006/relationships/hyperlink" Target="https://www.ifla.org/node/5849" TargetMode="External"/><Relationship Id="rId4" Type="http://schemas.openxmlformats.org/officeDocument/2006/relationships/hyperlink" Target="https://www.ifla.org/files/assets/cataloguing/frad/frad_2013.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Sémantické aspekty katalogizace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680163" y="3905140"/>
            <a:ext cx="6831673" cy="1086237"/>
          </a:xfrm>
        </p:spPr>
        <p:txBody>
          <a:bodyPr/>
          <a:lstStyle/>
          <a:p>
            <a:r>
              <a:rPr lang="cs-CZ" dirty="0"/>
              <a:t>6. 10. 2020</a:t>
            </a:r>
          </a:p>
          <a:p>
            <a:r>
              <a:rPr lang="cs-CZ" dirty="0"/>
              <a:t>PhDr. Jiří Stodola, PhD.</a:t>
            </a:r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Důsledky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ztráta identity knihovní a informační vědy (stává se součástí jednak vědy o počítačích, jednak vědy kognitivní, a vlastně i součástí sociologie vědění);</a:t>
            </a:r>
          </a:p>
          <a:p>
            <a:r>
              <a:rPr lang="cs-CZ" dirty="0"/>
              <a:t>roztržka mezi teoretickou knihovní a informační vědou a její praktickou aplikací – knihovnictvím (knihovníci stále pracují s hmotnými nosiči informací – dokumenty, nikoliv s abstraktně chápanými informacemi. Zajímají je primárně tyto dokumenty samotné, ne jejich uživatelé či tvůrci, kteří stojí na vstupu a výstupu informačního procesu, jednoduše řečeno: centrem zájmu knihovnictví jsou dokumenty; tvůrci informací a jejich uživatelé jsou centrem zájmu knihovnictví jakožto tvůrci a uživatelé dokumentů; zaměřenost na dokumenty je tedy primární, od ní je možno odvozovat sekundární zájem o tvůrce a uživatele informací</a:t>
            </a:r>
          </a:p>
        </p:txBody>
      </p:sp>
    </p:spTree>
    <p:extLst>
      <p:ext uri="{BB962C8B-B14F-4D97-AF65-F5344CB8AC3E}">
        <p14:creationId xmlns:p14="http://schemas.microsoft.com/office/powerpoint/2010/main" val="1668814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Paradigmatické obraty v IV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Od dokumentu k informaci (vliv počítačové vědy)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Od informačního systému k uživateli informací (vliv kognitivní vědy)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Od uživatele informací k tvůrcům informací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Od tvůrců informací k bibliografickému univerzu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1970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 dokumentu k informaci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Informační pramen = hmotný nebo energetický nosič + informace</a:t>
            </a:r>
          </a:p>
          <a:p>
            <a:r>
              <a:rPr lang="cs-CZ" dirty="0"/>
              <a:t>Dokument = hmotný nosič informace</a:t>
            </a:r>
          </a:p>
          <a:p>
            <a:r>
              <a:rPr lang="cs-CZ" dirty="0"/>
              <a:t>Informace = sémantický obsah informačního pramene</a:t>
            </a:r>
          </a:p>
          <a:p>
            <a:endParaRPr lang="cs-CZ" dirty="0"/>
          </a:p>
          <a:p>
            <a:r>
              <a:rPr lang="cs-CZ" dirty="0"/>
              <a:t>Vliv počítačové vědy, snaha o exaktnost</a:t>
            </a:r>
          </a:p>
        </p:txBody>
      </p:sp>
    </p:spTree>
    <p:extLst>
      <p:ext uri="{BB962C8B-B14F-4D97-AF65-F5344CB8AC3E}">
        <p14:creationId xmlns:p14="http://schemas.microsoft.com/office/powerpoint/2010/main" val="2444260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 informačního systému k uživateli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Kognitivní obrat, metodologický individualismus</a:t>
            </a:r>
          </a:p>
          <a:p>
            <a:r>
              <a:rPr lang="cs-CZ" dirty="0"/>
              <a:t>Odvrat od reprezentace informace v dokumentu</a:t>
            </a:r>
          </a:p>
          <a:p>
            <a:r>
              <a:rPr lang="cs-CZ" dirty="0"/>
              <a:t>Zájem o reprezentaci informace v mysli uživatele (teorie ASK)</a:t>
            </a:r>
          </a:p>
        </p:txBody>
      </p:sp>
    </p:spTree>
    <p:extLst>
      <p:ext uri="{BB962C8B-B14F-4D97-AF65-F5344CB8AC3E}">
        <p14:creationId xmlns:p14="http://schemas.microsoft.com/office/powerpoint/2010/main" val="3998483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 uživatele k tvůrcům 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Sociální obrat, metodologický kolektivismus</a:t>
            </a:r>
          </a:p>
          <a:p>
            <a:r>
              <a:rPr lang="cs-CZ" dirty="0"/>
              <a:t>Jak určitá sociální skupina konstruuje informace (pojem domény)</a:t>
            </a:r>
          </a:p>
        </p:txBody>
      </p:sp>
    </p:spTree>
    <p:extLst>
      <p:ext uri="{BB962C8B-B14F-4D97-AF65-F5344CB8AC3E}">
        <p14:creationId xmlns:p14="http://schemas.microsoft.com/office/powerpoint/2010/main" val="4070677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 tvůrců informací k bibliografickému universu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Teoretické volání po návratu pojmu dokumenty</a:t>
            </a:r>
          </a:p>
          <a:p>
            <a:r>
              <a:rPr lang="cs-CZ" dirty="0"/>
              <a:t>Praxe – studie Funkční požadavky na bibliografické záznamy</a:t>
            </a:r>
          </a:p>
          <a:p>
            <a:r>
              <a:rPr lang="cs-CZ" dirty="0"/>
              <a:t>Pojem bibliografické universum = vše, co se týká sbírek paměťových institucí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51587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85AE74-384C-47E6-BD67-5BD4DC93D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Vědy podle Aristotela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3A9B153A-7713-4F94-B951-3D7C23065B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1247" y="2319557"/>
            <a:ext cx="9161905" cy="3514286"/>
          </a:xfrm>
        </p:spPr>
      </p:pic>
    </p:spTree>
    <p:extLst>
      <p:ext uri="{BB962C8B-B14F-4D97-AF65-F5344CB8AC3E}">
        <p14:creationId xmlns:p14="http://schemas.microsoft.com/office/powerpoint/2010/main" val="16452752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0F1DB0-CE8C-467C-8767-771C84D13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1E156D-A4FF-4884-8A84-8AD5709A9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Teoretické – poznání pro poznání, cílem pravda o realitě</a:t>
            </a:r>
          </a:p>
          <a:p>
            <a:r>
              <a:rPr lang="cs-CZ" dirty="0"/>
              <a:t>Praktické – poznání za účelem jednání, cílem zdokonalení subjektu</a:t>
            </a:r>
          </a:p>
          <a:p>
            <a:r>
              <a:rPr lang="cs-CZ" dirty="0"/>
              <a:t>Produktivní – poznání za účelem tvoření, cílem vznik artefaktu</a:t>
            </a:r>
          </a:p>
          <a:p>
            <a:endParaRPr lang="cs-CZ" dirty="0"/>
          </a:p>
          <a:p>
            <a:r>
              <a:rPr lang="cs-CZ" dirty="0"/>
              <a:t>Katalogizace – produktivní věda, jsou poznávány informační objekty subjektem </a:t>
            </a:r>
            <a:r>
              <a:rPr lang="cs-CZ" dirty="0" err="1"/>
              <a:t>katalogizátora</a:t>
            </a:r>
            <a:r>
              <a:rPr lang="cs-CZ" dirty="0"/>
              <a:t>, vznikají bibliografické záznam jako reprezentace informačních objektů </a:t>
            </a:r>
            <a:r>
              <a:rPr lang="cs-CZ"/>
              <a:t>(metainformace)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8481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29BE51-62C3-44F4-8AFF-CA52299A2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</a:t>
            </a:r>
            <a:r>
              <a:rPr lang="cs-CZ" dirty="0" err="1"/>
              <a:t>teoretizace</a:t>
            </a:r>
            <a:r>
              <a:rPr lang="cs-CZ" dirty="0"/>
              <a:t> katalogizace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02B4A1-2F9A-4600-85B1-73AB8F274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snaha o mezinárodní spolupráci v oblasti katalogizace, která vyvolala požadavek standardizace katalogizační činnosti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rozvoj informačních technologií a s ním spojená možnost vzájemného sdílení katalogizačních záznamů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vznik nových dokumentů a médií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orientace na uživatele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snaha o vytvoření standardů použitelných pro všechny paměťové instituce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40963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AE4847-E5C5-42EF-8492-2A700CD53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Dokumenty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69B52D-734D-470D-9C6F-A59BCE488A3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Katalogizační instrukce</a:t>
            </a:r>
          </a:p>
          <a:p>
            <a:pPr lvl="1"/>
            <a:r>
              <a:rPr lang="cs-CZ" dirty="0"/>
              <a:t>Anglo-americká (AACR2)</a:t>
            </a:r>
          </a:p>
          <a:p>
            <a:pPr lvl="1"/>
            <a:r>
              <a:rPr lang="cs-CZ" dirty="0"/>
              <a:t>Pruská</a:t>
            </a:r>
          </a:p>
          <a:p>
            <a:pPr lvl="1"/>
            <a:r>
              <a:rPr lang="cs-CZ" dirty="0"/>
              <a:t>Sovětská</a:t>
            </a:r>
          </a:p>
          <a:p>
            <a:pPr lvl="1"/>
            <a:endParaRPr lang="cs-CZ" dirty="0"/>
          </a:p>
          <a:p>
            <a:r>
              <a:rPr lang="cs-CZ" dirty="0"/>
              <a:t>Principy katalogizace</a:t>
            </a:r>
          </a:p>
          <a:p>
            <a:pPr lvl="1"/>
            <a:r>
              <a:rPr lang="cs-CZ" dirty="0"/>
              <a:t>Pařížské principy – 1961</a:t>
            </a:r>
          </a:p>
          <a:p>
            <a:pPr lvl="1"/>
            <a:r>
              <a:rPr lang="cs-CZ" dirty="0"/>
              <a:t>Mezinárodní principy katalogizace – 2003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BCC5174-0ABE-4B54-9B5D-0EB831ADF74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International Standard </a:t>
            </a:r>
            <a:r>
              <a:rPr lang="cs-CZ" dirty="0" err="1"/>
              <a:t>Bibliographic</a:t>
            </a:r>
            <a:r>
              <a:rPr lang="cs-CZ" dirty="0"/>
              <a:t> </a:t>
            </a:r>
            <a:r>
              <a:rPr lang="cs-CZ" dirty="0" err="1"/>
              <a:t>Description</a:t>
            </a:r>
            <a:r>
              <a:rPr lang="cs-CZ" dirty="0"/>
              <a:t> (ISBD) – od roku 1974</a:t>
            </a:r>
          </a:p>
          <a:p>
            <a:pPr lvl="1"/>
            <a:r>
              <a:rPr lang="cs-CZ" i="1" dirty="0"/>
              <a:t>specifikace údajů</a:t>
            </a:r>
          </a:p>
          <a:p>
            <a:pPr lvl="1"/>
            <a:r>
              <a:rPr lang="cs-CZ" i="1" dirty="0"/>
              <a:t>stanovení pořadí údajů</a:t>
            </a:r>
          </a:p>
          <a:p>
            <a:pPr lvl="1"/>
            <a:r>
              <a:rPr lang="cs-CZ" i="1" dirty="0"/>
              <a:t>stanovení interpunkce mezi údaji</a:t>
            </a:r>
          </a:p>
          <a:p>
            <a:r>
              <a:rPr lang="cs-CZ" dirty="0"/>
              <a:t>Pravidla </a:t>
            </a:r>
            <a:r>
              <a:rPr lang="cs-CZ" dirty="0" err="1"/>
              <a:t>Resource</a:t>
            </a:r>
            <a:r>
              <a:rPr lang="cs-CZ" dirty="0"/>
              <a:t> </a:t>
            </a:r>
            <a:r>
              <a:rPr lang="cs-CZ" dirty="0" err="1"/>
              <a:t>Description</a:t>
            </a:r>
            <a:r>
              <a:rPr lang="cs-CZ" dirty="0"/>
              <a:t> and Access (RDA) – 2010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4244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Sémantické</a:t>
            </a:r>
          </a:p>
          <a:p>
            <a:r>
              <a:rPr lang="cs-CZ" dirty="0"/>
              <a:t>aspekty</a:t>
            </a:r>
          </a:p>
          <a:p>
            <a:r>
              <a:rPr lang="cs-CZ" dirty="0"/>
              <a:t>katalogizace</a:t>
            </a:r>
          </a:p>
        </p:txBody>
      </p:sp>
    </p:spTree>
    <p:extLst>
      <p:ext uri="{BB962C8B-B14F-4D97-AF65-F5344CB8AC3E}">
        <p14:creationId xmlns:p14="http://schemas.microsoft.com/office/powerpoint/2010/main" val="29157797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33AB62-B778-4A99-B747-116340848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Ontologie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238EFF-4186-4027-A590-CD122C923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Functional</a:t>
            </a:r>
            <a:r>
              <a:rPr lang="cs-CZ" dirty="0"/>
              <a:t> </a:t>
            </a:r>
            <a:r>
              <a:rPr lang="cs-CZ" dirty="0" err="1"/>
              <a:t>Requirements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Bibliographic</a:t>
            </a:r>
            <a:r>
              <a:rPr lang="cs-CZ" dirty="0"/>
              <a:t> </a:t>
            </a:r>
            <a:r>
              <a:rPr lang="cs-CZ" dirty="0" err="1"/>
              <a:t>Records</a:t>
            </a:r>
            <a:r>
              <a:rPr lang="cs-CZ" dirty="0"/>
              <a:t> (FRBR) – 1998</a:t>
            </a:r>
          </a:p>
          <a:p>
            <a:r>
              <a:rPr lang="cs-CZ" dirty="0" err="1"/>
              <a:t>FRBRoo</a:t>
            </a:r>
            <a:r>
              <a:rPr lang="cs-CZ" dirty="0"/>
              <a:t> (2006) – vyrovnává se s </a:t>
            </a:r>
            <a:r>
              <a:rPr lang="cs-CZ" dirty="0" err="1"/>
              <a:t>Conceptual</a:t>
            </a:r>
            <a:r>
              <a:rPr lang="cs-CZ" dirty="0"/>
              <a:t> Reference Model (CIDOC) (muzejnictví) </a:t>
            </a:r>
          </a:p>
          <a:p>
            <a:r>
              <a:rPr lang="cs-CZ" dirty="0" err="1"/>
              <a:t>Functional</a:t>
            </a:r>
            <a:r>
              <a:rPr lang="cs-CZ" dirty="0"/>
              <a:t> </a:t>
            </a:r>
            <a:r>
              <a:rPr lang="cs-CZ" dirty="0" err="1"/>
              <a:t>Requirements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Authority</a:t>
            </a:r>
            <a:r>
              <a:rPr lang="cs-CZ" dirty="0"/>
              <a:t> Data (FRAD) – 2009</a:t>
            </a:r>
          </a:p>
          <a:p>
            <a:r>
              <a:rPr lang="cs-CZ" dirty="0" err="1"/>
              <a:t>Functional</a:t>
            </a:r>
            <a:r>
              <a:rPr lang="cs-CZ" dirty="0"/>
              <a:t> </a:t>
            </a:r>
            <a:r>
              <a:rPr lang="cs-CZ" dirty="0" err="1"/>
              <a:t>Requirements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Subjec</a:t>
            </a:r>
            <a:r>
              <a:rPr lang="cs-CZ" dirty="0"/>
              <a:t> </a:t>
            </a:r>
            <a:r>
              <a:rPr lang="cs-CZ" dirty="0" err="1"/>
              <a:t>Authority</a:t>
            </a:r>
            <a:r>
              <a:rPr lang="cs-CZ" dirty="0"/>
              <a:t> Data (FRSAD) -2010</a:t>
            </a:r>
          </a:p>
          <a:p>
            <a:r>
              <a:rPr lang="cs-CZ" dirty="0" err="1"/>
              <a:t>Library</a:t>
            </a:r>
            <a:r>
              <a:rPr lang="cs-CZ" dirty="0"/>
              <a:t> Reference Model (LRM) - 2017</a:t>
            </a:r>
          </a:p>
        </p:txBody>
      </p:sp>
    </p:spTree>
    <p:extLst>
      <p:ext uri="{BB962C8B-B14F-4D97-AF65-F5344CB8AC3E}">
        <p14:creationId xmlns:p14="http://schemas.microsoft.com/office/powerpoint/2010/main" val="16496999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3EEA7F-F3DF-4D57-93AB-088C53C6B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B7362A-076C-4893-ABB1-346DA06EF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MARC – </a:t>
            </a:r>
            <a:r>
              <a:rPr lang="cs-CZ" dirty="0" err="1"/>
              <a:t>Machine</a:t>
            </a:r>
            <a:r>
              <a:rPr lang="cs-CZ" dirty="0"/>
              <a:t> </a:t>
            </a:r>
            <a:r>
              <a:rPr lang="cs-CZ" dirty="0" err="1"/>
              <a:t>Readable</a:t>
            </a:r>
            <a:r>
              <a:rPr lang="cs-CZ" dirty="0"/>
              <a:t> </a:t>
            </a:r>
            <a:r>
              <a:rPr lang="cs-CZ" dirty="0" err="1"/>
              <a:t>Cataloging</a:t>
            </a:r>
            <a:r>
              <a:rPr lang="cs-CZ" dirty="0"/>
              <a:t> – od 60. let 20. století</a:t>
            </a:r>
          </a:p>
          <a:p>
            <a:pPr lvl="1"/>
            <a:r>
              <a:rPr lang="cs-CZ" dirty="0"/>
              <a:t>UNIMARC</a:t>
            </a:r>
          </a:p>
          <a:p>
            <a:pPr lvl="1"/>
            <a:r>
              <a:rPr lang="cs-CZ" dirty="0"/>
              <a:t>MARC 21</a:t>
            </a:r>
          </a:p>
        </p:txBody>
      </p:sp>
    </p:spTree>
    <p:extLst>
      <p:ext uri="{BB962C8B-B14F-4D97-AF65-F5344CB8AC3E}">
        <p14:creationId xmlns:p14="http://schemas.microsoft.com/office/powerpoint/2010/main" val="18335343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F27126-C010-4FF4-996E-97E843EC1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 nás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F174A2-B2ED-43B7-84B7-9B863D7ED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Pruská katalogizační instrukce (později částečně sovětská)</a:t>
            </a:r>
          </a:p>
          <a:p>
            <a:r>
              <a:rPr lang="cs-CZ" dirty="0"/>
              <a:t>Vlastní katalogizační pravidla</a:t>
            </a:r>
          </a:p>
          <a:p>
            <a:r>
              <a:rPr lang="cs-CZ" dirty="0"/>
              <a:t>Později zapracovávají ISBD</a:t>
            </a:r>
          </a:p>
          <a:p>
            <a:r>
              <a:rPr lang="cs-CZ" dirty="0"/>
              <a:t>V 90. letech přechod na AACR2</a:t>
            </a:r>
          </a:p>
          <a:p>
            <a:r>
              <a:rPr lang="cs-CZ" dirty="0"/>
              <a:t>2015 přechod na RDA</a:t>
            </a:r>
          </a:p>
          <a:p>
            <a:r>
              <a:rPr lang="cs-CZ" dirty="0"/>
              <a:t>V 90. letech se používá UNIMARC</a:t>
            </a:r>
          </a:p>
          <a:p>
            <a:r>
              <a:rPr lang="cs-CZ" dirty="0"/>
              <a:t>Po roce 2000 postupný přechod na MARC 21</a:t>
            </a:r>
          </a:p>
        </p:txBody>
      </p:sp>
    </p:spTree>
    <p:extLst>
      <p:ext uri="{BB962C8B-B14F-4D97-AF65-F5344CB8AC3E}">
        <p14:creationId xmlns:p14="http://schemas.microsoft.com/office/powerpoint/2010/main" val="10186249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Přečíst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STODOLA, Jiří. Dokumenty pro uživatele se zrakovým postižením v kontextu knihovní a informační vědy: od zkoumání uživatelů a tvůrců informací k bibliografickému univerzu. </a:t>
            </a:r>
            <a:r>
              <a:rPr lang="cs-CZ" i="1" dirty="0"/>
              <a:t>Knihovna</a:t>
            </a:r>
            <a:r>
              <a:rPr lang="cs-CZ" dirty="0"/>
              <a:t>, 2012, roč. 23, č. 2, s. 22-34. ISSN 1801-3252. Dostupné také z www: </a:t>
            </a:r>
            <a:r>
              <a:rPr lang="cs-CZ" dirty="0">
                <a:hlinkClick r:id="rId2"/>
              </a:rPr>
              <a:t>http://oldknihovna.nkp.cz/knihovna122/stodola.htm</a:t>
            </a:r>
            <a:endParaRPr lang="cs-CZ" dirty="0"/>
          </a:p>
          <a:p>
            <a:endParaRPr lang="cs-CZ" dirty="0"/>
          </a:p>
          <a:p>
            <a:r>
              <a:rPr lang="cs-CZ" dirty="0"/>
              <a:t>STODOLA, Jiří. Úvod. In: </a:t>
            </a:r>
            <a:r>
              <a:rPr lang="cs-CZ" i="1" dirty="0"/>
              <a:t>Sémantické aspekty katalogizace</a:t>
            </a:r>
            <a:r>
              <a:rPr lang="cs-CZ" dirty="0"/>
              <a:t>. Brno: Masarykova univerzita, 2014. Dostupné z www: </a:t>
            </a:r>
            <a:r>
              <a:rPr lang="cs-CZ" dirty="0">
                <a:hlinkClick r:id="rId3"/>
              </a:rPr>
              <a:t>https://is.muni.cz/do/rect/el/estud/ff/js14/katalogizace/web/pages/01-uvod.html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2431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Sémantické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Sémantický = týkající se významu znaků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Znak (například bibliografický a katalogizační záznam)</a:t>
            </a:r>
          </a:p>
          <a:p>
            <a:endParaRPr lang="cs-CZ" dirty="0"/>
          </a:p>
          <a:p>
            <a:pPr lvl="1"/>
            <a:r>
              <a:rPr lang="cs-CZ" dirty="0"/>
              <a:t>Význam</a:t>
            </a:r>
          </a:p>
          <a:p>
            <a:pPr lvl="2"/>
            <a:r>
              <a:rPr lang="cs-CZ" dirty="0"/>
              <a:t>Intenze (pojem, např. entity dílo, vyjádření, provedení)</a:t>
            </a:r>
          </a:p>
          <a:p>
            <a:pPr lvl="2"/>
            <a:r>
              <a:rPr lang="cs-CZ" dirty="0"/>
              <a:t>Extenze (soubor předmětů, například entita jednotka)</a:t>
            </a:r>
          </a:p>
          <a:p>
            <a:pPr marL="530352" lvl="1" indent="0">
              <a:buNone/>
            </a:pPr>
            <a:endParaRPr lang="cs-CZ" dirty="0"/>
          </a:p>
          <a:p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2641600" y="3340100"/>
            <a:ext cx="12700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8767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Aspekty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Aspekt = úhel pohledu</a:t>
            </a:r>
          </a:p>
          <a:p>
            <a:pPr lvl="1"/>
            <a:r>
              <a:rPr lang="cs-CZ" dirty="0"/>
              <a:t>Preference sémantiky před </a:t>
            </a:r>
            <a:r>
              <a:rPr lang="cs-CZ" dirty="0" err="1"/>
              <a:t>syntaktikou</a:t>
            </a:r>
            <a:r>
              <a:rPr lang="cs-CZ" dirty="0"/>
              <a:t> a pragmatikou</a:t>
            </a:r>
          </a:p>
          <a:p>
            <a:pPr lvl="1"/>
            <a:r>
              <a:rPr lang="cs-CZ" dirty="0"/>
              <a:t>Práce spíše s pojmem dokument než informace</a:t>
            </a:r>
          </a:p>
          <a:p>
            <a:pPr lvl="1"/>
            <a:r>
              <a:rPr lang="cs-CZ" dirty="0"/>
              <a:t>Primát objektu před subjektem (realismus)</a:t>
            </a:r>
          </a:p>
        </p:txBody>
      </p:sp>
    </p:spTree>
    <p:extLst>
      <p:ext uri="{BB962C8B-B14F-4D97-AF65-F5344CB8AC3E}">
        <p14:creationId xmlns:p14="http://schemas.microsoft.com/office/powerpoint/2010/main" val="2807845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Katalogizace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Jmenný a věcný popis dokumentů, někdy chápaný úžeji pouze jako jmenný popis dokumentů, jindy obecněji jako tvorba katalogizačních záznamů pro různé druhy katalogů a jejich organizace.</a:t>
            </a:r>
            <a:r>
              <a:rPr lang="cs-CZ" dirty="0"/>
              <a:t> (TDKIV)</a:t>
            </a:r>
          </a:p>
        </p:txBody>
      </p:sp>
    </p:spTree>
    <p:extLst>
      <p:ext uri="{BB962C8B-B14F-4D97-AF65-F5344CB8AC3E}">
        <p14:creationId xmlns:p14="http://schemas.microsoft.com/office/powerpoint/2010/main" val="2739508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Čím se budeme zabývat?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Teorie katalogizace</a:t>
            </a:r>
          </a:p>
          <a:p>
            <a:pPr lvl="1"/>
            <a:r>
              <a:rPr lang="cs-CZ" dirty="0"/>
              <a:t>Principy katalogizace</a:t>
            </a:r>
          </a:p>
          <a:p>
            <a:r>
              <a:rPr lang="cs-CZ" dirty="0"/>
              <a:t>Teorie znaku</a:t>
            </a:r>
          </a:p>
          <a:p>
            <a:pPr lvl="1"/>
            <a:r>
              <a:rPr lang="cs-CZ" dirty="0"/>
              <a:t>Znak</a:t>
            </a:r>
          </a:p>
          <a:p>
            <a:pPr lvl="1"/>
            <a:r>
              <a:rPr lang="cs-CZ" dirty="0"/>
              <a:t>Pojem</a:t>
            </a:r>
          </a:p>
          <a:p>
            <a:pPr lvl="1"/>
            <a:r>
              <a:rPr lang="cs-CZ" dirty="0"/>
              <a:t>Objekt – struktura reality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51D6539-96F9-4AC0-9F07-7AE92CF1430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Knihovnická ontologie</a:t>
            </a:r>
          </a:p>
          <a:p>
            <a:pPr lvl="1"/>
            <a:r>
              <a:rPr lang="cs-CZ" dirty="0"/>
              <a:t>FRBR</a:t>
            </a:r>
          </a:p>
          <a:p>
            <a:pPr lvl="1"/>
            <a:r>
              <a:rPr lang="cs-CZ" dirty="0" err="1"/>
              <a:t>FRBRoo</a:t>
            </a:r>
            <a:endParaRPr lang="cs-CZ" dirty="0"/>
          </a:p>
          <a:p>
            <a:pPr lvl="1"/>
            <a:r>
              <a:rPr lang="cs-CZ" dirty="0"/>
              <a:t>FRAD</a:t>
            </a:r>
          </a:p>
          <a:p>
            <a:pPr lvl="1"/>
            <a:r>
              <a:rPr lang="cs-CZ" dirty="0"/>
              <a:t>FRSAD</a:t>
            </a:r>
          </a:p>
          <a:p>
            <a:pPr lvl="1"/>
            <a:r>
              <a:rPr lang="cs-CZ" dirty="0"/>
              <a:t>LRM</a:t>
            </a:r>
          </a:p>
          <a:p>
            <a:r>
              <a:rPr lang="cs-CZ" dirty="0"/>
              <a:t>Struktura záznamu podle ISBD</a:t>
            </a:r>
          </a:p>
          <a:p>
            <a:r>
              <a:rPr lang="cs-CZ"/>
              <a:t>Základy formátu MARC 21</a:t>
            </a:r>
          </a:p>
        </p:txBody>
      </p:sp>
    </p:spTree>
    <p:extLst>
      <p:ext uri="{BB962C8B-B14F-4D97-AF65-F5344CB8AC3E}">
        <p14:creationId xmlns:p14="http://schemas.microsoft.com/office/powerpoint/2010/main" val="2743398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>
                <a:hlinkClick r:id="rId2"/>
              </a:rPr>
              <a:t>STODOLA, Jiří</a:t>
            </a:r>
            <a:r>
              <a:rPr lang="cs-CZ" dirty="0"/>
              <a:t>. </a:t>
            </a:r>
            <a:r>
              <a:rPr lang="cs-CZ" i="1" dirty="0"/>
              <a:t>Sémantické aspekty katalogizace</a:t>
            </a:r>
            <a:r>
              <a:rPr lang="cs-CZ" dirty="0"/>
              <a:t>. 1. vyd. Brno: Masarykova univerzita, 2014. </a:t>
            </a:r>
            <a:r>
              <a:rPr lang="cs-CZ" dirty="0" err="1"/>
              <a:t>Elportál</a:t>
            </a:r>
            <a:r>
              <a:rPr lang="cs-CZ" dirty="0"/>
              <a:t>. ISSN 1802-128X. </a:t>
            </a:r>
          </a:p>
          <a:p>
            <a:r>
              <a:rPr lang="cs-CZ" dirty="0"/>
              <a:t>IFLA. </a:t>
            </a:r>
            <a:r>
              <a:rPr lang="cs-CZ" i="1" dirty="0"/>
              <a:t>Ustanovení mezinárodních principů katalogizace</a:t>
            </a:r>
            <a:r>
              <a:rPr lang="cs-CZ" dirty="0"/>
              <a:t> [online]. 2009, [cit. 2011-09-02]. Dostupný z WWW: </a:t>
            </a:r>
            <a:r>
              <a:rPr lang="cs-CZ" dirty="0">
                <a:hlinkClick r:id="rId3"/>
              </a:rPr>
              <a:t>http://www.ifla.org/files/cataloguing/icp/icp_2009-cs.pdf</a:t>
            </a:r>
            <a:endParaRPr lang="cs-CZ" dirty="0"/>
          </a:p>
          <a:p>
            <a:r>
              <a:rPr lang="cs-CZ" dirty="0"/>
              <a:t>IFLA. </a:t>
            </a:r>
            <a:r>
              <a:rPr lang="cs-CZ" i="1" dirty="0"/>
              <a:t>Funkční požadavky na bibliografické záznamy.</a:t>
            </a:r>
            <a:r>
              <a:rPr lang="cs-CZ" dirty="0"/>
              <a:t> Překlad Ludmila </a:t>
            </a:r>
            <a:r>
              <a:rPr lang="cs-CZ" dirty="0" err="1"/>
              <a:t>Celbová</a:t>
            </a:r>
            <a:r>
              <a:rPr lang="cs-CZ" dirty="0"/>
              <a:t>. Praha : Národní knihovna České republiky, 2002. </a:t>
            </a:r>
            <a:r>
              <a:rPr lang="cs-CZ" dirty="0" err="1"/>
              <a:t>iii</a:t>
            </a:r>
            <a:r>
              <a:rPr lang="cs-CZ" dirty="0"/>
              <a:t>, 117 s. ISBN 80-7050-400-5.</a:t>
            </a:r>
          </a:p>
          <a:p>
            <a:r>
              <a:rPr lang="cs-CZ" dirty="0"/>
              <a:t>IFLA. </a:t>
            </a:r>
            <a:r>
              <a:rPr lang="cs-CZ" i="1" dirty="0" err="1"/>
              <a:t>Functional</a:t>
            </a:r>
            <a:r>
              <a:rPr lang="cs-CZ" i="1" dirty="0"/>
              <a:t> </a:t>
            </a:r>
            <a:r>
              <a:rPr lang="cs-CZ" i="1" dirty="0" err="1"/>
              <a:t>Requirements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Authority</a:t>
            </a:r>
            <a:r>
              <a:rPr lang="cs-CZ" i="1" dirty="0"/>
              <a:t> Data</a:t>
            </a:r>
            <a:r>
              <a:rPr lang="cs-CZ" dirty="0"/>
              <a:t>. Den Haag: IFLA, 2009. Dostupné z WWW: </a:t>
            </a:r>
            <a:r>
              <a:rPr lang="cs-CZ" dirty="0">
                <a:hlinkClick r:id="rId4"/>
              </a:rPr>
              <a:t>https://www.ifla.org/</a:t>
            </a:r>
            <a:r>
              <a:rPr lang="cs-CZ" dirty="0" err="1">
                <a:hlinkClick r:id="rId4"/>
              </a:rPr>
              <a:t>files</a:t>
            </a:r>
            <a:r>
              <a:rPr lang="cs-CZ" dirty="0">
                <a:hlinkClick r:id="rId4"/>
              </a:rPr>
              <a:t>/</a:t>
            </a:r>
            <a:r>
              <a:rPr lang="cs-CZ" dirty="0" err="1">
                <a:hlinkClick r:id="rId4"/>
              </a:rPr>
              <a:t>assets</a:t>
            </a:r>
            <a:r>
              <a:rPr lang="cs-CZ" dirty="0">
                <a:hlinkClick r:id="rId4"/>
              </a:rPr>
              <a:t>/</a:t>
            </a:r>
            <a:r>
              <a:rPr lang="cs-CZ" dirty="0" err="1">
                <a:hlinkClick r:id="rId4"/>
              </a:rPr>
              <a:t>cataloguing</a:t>
            </a:r>
            <a:r>
              <a:rPr lang="cs-CZ" dirty="0">
                <a:hlinkClick r:id="rId4"/>
              </a:rPr>
              <a:t>/</a:t>
            </a:r>
            <a:r>
              <a:rPr lang="cs-CZ" dirty="0" err="1">
                <a:hlinkClick r:id="rId4"/>
              </a:rPr>
              <a:t>frad</a:t>
            </a:r>
            <a:r>
              <a:rPr lang="cs-CZ" dirty="0">
                <a:hlinkClick r:id="rId4"/>
              </a:rPr>
              <a:t>/frad_2013.pdf</a:t>
            </a:r>
            <a:r>
              <a:rPr lang="cs-CZ" dirty="0"/>
              <a:t>. </a:t>
            </a:r>
          </a:p>
          <a:p>
            <a:r>
              <a:rPr lang="cs-CZ" dirty="0"/>
              <a:t>IFLA. </a:t>
            </a:r>
            <a:r>
              <a:rPr lang="cs-CZ" i="1" dirty="0" err="1"/>
              <a:t>Functional</a:t>
            </a:r>
            <a:r>
              <a:rPr lang="cs-CZ" i="1" dirty="0"/>
              <a:t> </a:t>
            </a:r>
            <a:r>
              <a:rPr lang="cs-CZ" i="1" dirty="0" err="1"/>
              <a:t>Requirements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Subject</a:t>
            </a:r>
            <a:r>
              <a:rPr lang="cs-CZ" i="1" dirty="0"/>
              <a:t> </a:t>
            </a:r>
            <a:r>
              <a:rPr lang="cs-CZ" i="1" dirty="0" err="1"/>
              <a:t>Authority</a:t>
            </a:r>
            <a:r>
              <a:rPr lang="cs-CZ" i="1" dirty="0"/>
              <a:t> Data</a:t>
            </a:r>
            <a:r>
              <a:rPr lang="cs-CZ" dirty="0"/>
              <a:t>. Den Haag: IFLA, 2010. Dostupné z WWW: </a:t>
            </a:r>
            <a:r>
              <a:rPr lang="cs-CZ" dirty="0">
                <a:hlinkClick r:id="rId5"/>
              </a:rPr>
              <a:t>https://www.ifla.org/node/5849</a:t>
            </a:r>
            <a:r>
              <a:rPr lang="cs-CZ" dirty="0"/>
              <a:t>. </a:t>
            </a:r>
          </a:p>
          <a:p>
            <a:r>
              <a:rPr lang="cs-CZ" dirty="0"/>
              <a:t>IFLA. </a:t>
            </a:r>
            <a:r>
              <a:rPr lang="cs-CZ" i="1" dirty="0" err="1"/>
              <a:t>Library</a:t>
            </a:r>
            <a:r>
              <a:rPr lang="cs-CZ" i="1" dirty="0"/>
              <a:t> Reference Model. </a:t>
            </a:r>
            <a:r>
              <a:rPr lang="cs-CZ" dirty="0"/>
              <a:t>Den Haag, IFLA, 2017. Dostupné z WWW: </a:t>
            </a:r>
            <a:r>
              <a:rPr lang="cs-CZ" dirty="0">
                <a:hlinkClick r:id="rId6"/>
              </a:rPr>
              <a:t>https://www.ifla.org/</a:t>
            </a:r>
            <a:r>
              <a:rPr lang="cs-CZ" dirty="0" err="1">
                <a:hlinkClick r:id="rId6"/>
              </a:rPr>
              <a:t>publications</a:t>
            </a:r>
            <a:r>
              <a:rPr lang="cs-CZ" dirty="0">
                <a:hlinkClick r:id="rId6"/>
              </a:rPr>
              <a:t>/node/11412</a:t>
            </a:r>
            <a:r>
              <a:rPr lang="cs-CZ" dirty="0"/>
              <a:t>. </a:t>
            </a:r>
          </a:p>
          <a:p>
            <a:r>
              <a:rPr lang="cs-CZ" dirty="0"/>
              <a:t>IFLA</a:t>
            </a:r>
            <a:r>
              <a:rPr lang="cs-CZ" i="1" dirty="0"/>
              <a:t>. International Standard </a:t>
            </a:r>
            <a:r>
              <a:rPr lang="cs-CZ" i="1" dirty="0" err="1"/>
              <a:t>Bibliographic</a:t>
            </a:r>
            <a:r>
              <a:rPr lang="cs-CZ" i="1" dirty="0"/>
              <a:t> </a:t>
            </a:r>
            <a:r>
              <a:rPr lang="cs-CZ" i="1" dirty="0" err="1"/>
              <a:t>Description</a:t>
            </a:r>
            <a:r>
              <a:rPr lang="cs-CZ" dirty="0"/>
              <a:t>. 2011. Dostupné z WWW: </a:t>
            </a:r>
            <a:r>
              <a:rPr lang="cs-CZ" dirty="0">
                <a:hlinkClick r:id="rId7"/>
              </a:rPr>
              <a:t>https://www.ifla.org/publications/</a:t>
            </a:r>
            <a:r>
              <a:rPr lang="cs-CZ" dirty="0" err="1">
                <a:hlinkClick r:id="rId7"/>
              </a:rPr>
              <a:t>international</a:t>
            </a:r>
            <a:r>
              <a:rPr lang="cs-CZ" dirty="0">
                <a:hlinkClick r:id="rId7"/>
              </a:rPr>
              <a:t>-standard-</a:t>
            </a:r>
            <a:r>
              <a:rPr lang="cs-CZ" dirty="0" err="1">
                <a:hlinkClick r:id="rId7"/>
              </a:rPr>
              <a:t>bibliographic</a:t>
            </a:r>
            <a:r>
              <a:rPr lang="cs-CZ" dirty="0">
                <a:hlinkClick r:id="rId7"/>
              </a:rPr>
              <a:t>-</a:t>
            </a:r>
            <a:r>
              <a:rPr lang="cs-CZ" dirty="0" err="1">
                <a:hlinkClick r:id="rId7"/>
              </a:rPr>
              <a:t>description</a:t>
            </a:r>
            <a:r>
              <a:rPr lang="cs-CZ" dirty="0"/>
              <a:t>.</a:t>
            </a:r>
          </a:p>
          <a:p>
            <a:r>
              <a:rPr lang="cs-CZ" dirty="0" err="1"/>
              <a:t>Library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Congress</a:t>
            </a:r>
            <a:r>
              <a:rPr lang="cs-CZ" dirty="0"/>
              <a:t>. </a:t>
            </a:r>
            <a:r>
              <a:rPr lang="cs-CZ" i="1" dirty="0"/>
              <a:t>MARC 21 </a:t>
            </a:r>
            <a:r>
              <a:rPr lang="cs-CZ" i="1" dirty="0" err="1"/>
              <a:t>Format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Bibliographic</a:t>
            </a:r>
            <a:r>
              <a:rPr lang="cs-CZ" i="1" dirty="0"/>
              <a:t> Data</a:t>
            </a:r>
            <a:r>
              <a:rPr lang="cs-CZ" dirty="0"/>
              <a:t>. 2020. Dostupné z WWW: </a:t>
            </a:r>
            <a:r>
              <a:rPr lang="cs-CZ" dirty="0">
                <a:hlinkClick r:id="rId7"/>
              </a:rPr>
              <a:t>https://www.ifla.org/</a:t>
            </a:r>
            <a:r>
              <a:rPr lang="cs-CZ" dirty="0" err="1">
                <a:hlinkClick r:id="rId7"/>
              </a:rPr>
              <a:t>publications</a:t>
            </a:r>
            <a:r>
              <a:rPr lang="cs-CZ" dirty="0">
                <a:hlinkClick r:id="rId7"/>
              </a:rPr>
              <a:t>/</a:t>
            </a:r>
            <a:r>
              <a:rPr lang="cs-CZ" dirty="0" err="1">
                <a:hlinkClick r:id="rId7"/>
              </a:rPr>
              <a:t>international</a:t>
            </a:r>
            <a:r>
              <a:rPr lang="cs-CZ" dirty="0">
                <a:hlinkClick r:id="rId7"/>
              </a:rPr>
              <a:t>-standard-</a:t>
            </a:r>
            <a:r>
              <a:rPr lang="cs-CZ" dirty="0" err="1">
                <a:hlinkClick r:id="rId7"/>
              </a:rPr>
              <a:t>bibliographic</a:t>
            </a:r>
            <a:r>
              <a:rPr lang="cs-CZ" dirty="0">
                <a:hlinkClick r:id="rId7"/>
              </a:rPr>
              <a:t>-</a:t>
            </a:r>
            <a:r>
              <a:rPr lang="cs-CZ" dirty="0" err="1">
                <a:hlinkClick r:id="rId7"/>
              </a:rPr>
              <a:t>description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4280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ukončení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Presenční studenti</a:t>
            </a:r>
          </a:p>
          <a:p>
            <a:r>
              <a:rPr lang="cs-CZ" dirty="0"/>
              <a:t>75% účast na přednáškách</a:t>
            </a:r>
          </a:p>
          <a:p>
            <a:r>
              <a:rPr lang="cs-CZ" dirty="0"/>
              <a:t>kolokvium</a:t>
            </a:r>
          </a:p>
          <a:p>
            <a:pPr marL="0" indent="0">
              <a:buNone/>
            </a:pPr>
            <a:br>
              <a:rPr lang="cs-CZ" dirty="0"/>
            </a:br>
            <a:r>
              <a:rPr lang="cs-CZ" i="1" dirty="0"/>
              <a:t>Kombinovaní studenti</a:t>
            </a:r>
          </a:p>
          <a:p>
            <a:r>
              <a:rPr lang="cs-CZ" dirty="0"/>
              <a:t>seminární práce v rozsahu 3 600 znaků, vložit do </a:t>
            </a:r>
            <a:r>
              <a:rPr lang="cs-CZ" dirty="0" err="1"/>
              <a:t>odevzdvárny</a:t>
            </a:r>
            <a:r>
              <a:rPr lang="cs-CZ" dirty="0"/>
              <a:t> nejpozději na konci zkouškového období</a:t>
            </a:r>
          </a:p>
          <a:p>
            <a:r>
              <a:rPr lang="cs-CZ" dirty="0"/>
              <a:t>kolokvium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3812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Dokument a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pojem dokumentu byl v knihovní a informační vědě nahrazen pojmem informace;</a:t>
            </a:r>
          </a:p>
          <a:p>
            <a:r>
              <a:rPr lang="cs-CZ" dirty="0"/>
              <a:t>knihovní a informační věda se od původního studia informačních objektů (dokumentů) a systémů přeorientovala na výzkum uživatelů (tzv. kognitivní obrat)</a:t>
            </a:r>
            <a:r>
              <a:rPr lang="cs-CZ" b="1" baseline="30000" dirty="0"/>
              <a:t>;</a:t>
            </a:r>
            <a:endParaRPr lang="cs-CZ" dirty="0"/>
          </a:p>
          <a:p>
            <a:r>
              <a:rPr lang="cs-CZ" dirty="0"/>
              <a:t>a posléze na výzkum tvůrců informací (tzv. sociální obrat).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854525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</TotalTime>
  <Words>1139</Words>
  <Application>Microsoft Office PowerPoint</Application>
  <PresentationFormat>Širokoúhlá obrazovka</PresentationFormat>
  <Paragraphs>131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Calibri</vt:lpstr>
      <vt:lpstr>Franklin Gothic Book</vt:lpstr>
      <vt:lpstr>Symbol</vt:lpstr>
      <vt:lpstr>Verdana</vt:lpstr>
      <vt:lpstr>Crop</vt:lpstr>
      <vt:lpstr>Sémantické aspekty katalogizace I.</vt:lpstr>
      <vt:lpstr>Předmět kurzu</vt:lpstr>
      <vt:lpstr>Sémantické</vt:lpstr>
      <vt:lpstr>Aspekty</vt:lpstr>
      <vt:lpstr>Katalogizace</vt:lpstr>
      <vt:lpstr>Čím se budeme zabývat?</vt:lpstr>
      <vt:lpstr>Literatura</vt:lpstr>
      <vt:lpstr>Požadavky na ukončení kurzu</vt:lpstr>
      <vt:lpstr>Dokument a informace</vt:lpstr>
      <vt:lpstr>Důsledky</vt:lpstr>
      <vt:lpstr>Paradigmatické obraty v IV </vt:lpstr>
      <vt:lpstr>Od dokumentu k informaci</vt:lpstr>
      <vt:lpstr>Od informačního systému k uživateli</vt:lpstr>
      <vt:lpstr>Od uživatele k tvůrcům informací</vt:lpstr>
      <vt:lpstr>Od tvůrců informací k bibliografickému universu</vt:lpstr>
      <vt:lpstr>Vědy podle Aristotela</vt:lpstr>
      <vt:lpstr>Vědy</vt:lpstr>
      <vt:lpstr>Důvody teoretizace katalogizace</vt:lpstr>
      <vt:lpstr>Dokumenty</vt:lpstr>
      <vt:lpstr>Ontologie</vt:lpstr>
      <vt:lpstr>Formáty</vt:lpstr>
      <vt:lpstr>U nás</vt:lpstr>
      <vt:lpstr>Přečíst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I.</dc:title>
  <dc:creator>Jiří Stodola</dc:creator>
  <cp:lastModifiedBy>Guest</cp:lastModifiedBy>
  <cp:revision>13</cp:revision>
  <dcterms:created xsi:type="dcterms:W3CDTF">2017-09-18T08:06:43Z</dcterms:created>
  <dcterms:modified xsi:type="dcterms:W3CDTF">2020-10-06T09:06:43Z</dcterms:modified>
</cp:coreProperties>
</file>