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la.org/files/assets/cataloguing/IMEICC/IMEICC1/statement_principles_paris_196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80163" y="3905140"/>
            <a:ext cx="6831673" cy="108623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Principy katalogizace. 1. část – terminologie </a:t>
            </a:r>
          </a:p>
          <a:p>
            <a:r>
              <a:rPr lang="cs-CZ" dirty="0"/>
              <a:t>13. 10. 2020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0C54E-704E-49A4-AF2C-B3C953D1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6EC4-DCFF-410C-B9FE-E9D07293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Identifikátor </a:t>
            </a:r>
            <a:r>
              <a:rPr lang="cs-CZ" dirty="0"/>
              <a:t>(</a:t>
            </a:r>
            <a:r>
              <a:rPr lang="cs-CZ" dirty="0" err="1"/>
              <a:t>identifier</a:t>
            </a:r>
            <a:r>
              <a:rPr lang="cs-CZ" dirty="0"/>
              <a:t>) – číslo, kód, slovo, fráze, logo, deviza atd., které jsou spojeny s entitou a slouží k odlišení entity od jiných entit v rámci okruhu, ve kterém je identifikátor přidělen. [Zdroj: FRAD] </a:t>
            </a:r>
          </a:p>
          <a:p>
            <a:r>
              <a:rPr lang="cs-CZ" b="1" dirty="0"/>
              <a:t>Jednotka </a:t>
            </a:r>
            <a:r>
              <a:rPr lang="cs-CZ" dirty="0"/>
              <a:t>(</a:t>
            </a:r>
            <a:r>
              <a:rPr lang="cs-CZ" dirty="0" err="1"/>
              <a:t>item</a:t>
            </a:r>
            <a:r>
              <a:rPr lang="cs-CZ" dirty="0"/>
              <a:t>) – jednotlivý exemplář provedení. [Zdroj: FRAD, FRBR] </a:t>
            </a:r>
          </a:p>
          <a:p>
            <a:r>
              <a:rPr lang="cs-CZ" b="1" dirty="0"/>
              <a:t>Jméno </a:t>
            </a:r>
            <a:r>
              <a:rPr lang="cs-CZ" dirty="0"/>
              <a:t>(</a:t>
            </a:r>
            <a:r>
              <a:rPr lang="cs-CZ" dirty="0" err="1"/>
              <a:t>name</a:t>
            </a:r>
            <a:r>
              <a:rPr lang="cs-CZ" dirty="0"/>
              <a:t>) – znak, slovo či skupina slov a/nebo znaků, pod kterými je entita známa. Zahrnuje slova/znaky označující osobu, rodinu, korporaci; dále zahrnuje termíny pod kterým jsou známy koncepty, objekty, události či místa; zahrnuje i název daný dílu, vyjádření, provedení, či jednotce. Používá se jako základ selekčního údaje. [Zdroj: FRBR jak je modifikován ve FRAD] Viz též Selekční údaj [RT], Autorizovaná forma jména [NT], Řízený selekční údaj [RT], Konvenční jméno [[NT], Preferované jméno [NT], Variantní forma jména [NT] </a:t>
            </a:r>
          </a:p>
        </p:txBody>
      </p:sp>
    </p:spTree>
    <p:extLst>
      <p:ext uri="{BB962C8B-B14F-4D97-AF65-F5344CB8AC3E}">
        <p14:creationId xmlns:p14="http://schemas.microsoft.com/office/powerpoint/2010/main" val="265444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Klíčový název </a:t>
            </a:r>
            <a:r>
              <a:rPr lang="cs-CZ" dirty="0"/>
              <a:t>(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title</a:t>
            </a:r>
            <a:r>
              <a:rPr lang="cs-CZ" dirty="0"/>
              <a:t>) – jedinečné jméno přidělené pokračujícímu zdroji v rámci ISSN Network a neoddělitelně spojené s jeho číslem ISSN. Klíčový název může být stejný jako hlavní název; nebo může být za účelem dosažení jedinečnosti doplněn o identifikační prvky a/nebo kvalifikátory, jako jsou např. jméno vydavatele, místo vydání, údaj o vydání. [Zdroj: ISBD] </a:t>
            </a:r>
          </a:p>
          <a:p>
            <a:r>
              <a:rPr lang="cs-CZ" b="1" dirty="0"/>
              <a:t>Koncept</a:t>
            </a:r>
            <a:r>
              <a:rPr lang="cs-CZ" dirty="0"/>
              <a:t> (</a:t>
            </a:r>
            <a:r>
              <a:rPr lang="cs-CZ" dirty="0" err="1"/>
              <a:t>concept</a:t>
            </a:r>
            <a:r>
              <a:rPr lang="cs-CZ" dirty="0"/>
              <a:t>) – abstraktní pojem či idea. [Zdroj: FRAD (související předměty), FRBR] </a:t>
            </a:r>
          </a:p>
          <a:p>
            <a:r>
              <a:rPr lang="cs-CZ" b="1" dirty="0"/>
              <a:t>Konvenční jméno </a:t>
            </a:r>
            <a:r>
              <a:rPr lang="cs-CZ" dirty="0"/>
              <a:t>(</a:t>
            </a:r>
            <a:r>
              <a:rPr lang="cs-CZ" dirty="0" err="1"/>
              <a:t>conventional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) – jméno, jiné než oficiální, pod kterým je korporace, místo či věc známa. [Zdroj: upraveno z AACR2 </a:t>
            </a:r>
            <a:r>
              <a:rPr lang="cs-CZ" dirty="0" err="1"/>
              <a:t>Revision</a:t>
            </a:r>
            <a:r>
              <a:rPr lang="cs-CZ" dirty="0"/>
              <a:t> 2002, Heslář] Viz též Autorizovaná forma jména [RT], Jméno [BT], Variantní forma jména [RT] </a:t>
            </a:r>
          </a:p>
        </p:txBody>
      </p:sp>
    </p:spTree>
    <p:extLst>
      <p:ext uri="{BB962C8B-B14F-4D97-AF65-F5344CB8AC3E}">
        <p14:creationId xmlns:p14="http://schemas.microsoft.com/office/powerpoint/2010/main" val="2752990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Korporace</a:t>
            </a:r>
            <a:r>
              <a:rPr lang="cs-CZ" dirty="0"/>
              <a:t> (</a:t>
            </a:r>
            <a:r>
              <a:rPr lang="cs-CZ" dirty="0" err="1"/>
              <a:t>corporate</a:t>
            </a:r>
            <a:r>
              <a:rPr lang="cs-CZ" dirty="0"/>
              <a:t> body) – organizace či skupina osob a/nebo organizací, která je identifikována určitým jménem a která jedná nebo může jednat jako celek. [Zdroj: upraveno z FRAD, FRBR] </a:t>
            </a:r>
          </a:p>
          <a:p>
            <a:r>
              <a:rPr lang="cs-CZ" b="1" dirty="0"/>
              <a:t>Místo</a:t>
            </a:r>
            <a:r>
              <a:rPr lang="cs-CZ" dirty="0"/>
              <a:t> (place) – lokace. [Zdroj: FRBR] </a:t>
            </a:r>
          </a:p>
          <a:p>
            <a:r>
              <a:rPr lang="cs-CZ" b="1" dirty="0"/>
              <a:t>Neřízený selekční údaj </a:t>
            </a:r>
            <a:r>
              <a:rPr lang="cs-CZ" dirty="0"/>
              <a:t>(</a:t>
            </a:r>
            <a:r>
              <a:rPr lang="cs-CZ" dirty="0" err="1"/>
              <a:t>uncontrolled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– selekční údaj, který není řízen autoritním záznamem. [Zdroj: IME ICC] Viz též Selekční údaj [BT], Řízený selekční údaj [RT] </a:t>
            </a:r>
          </a:p>
          <a:p>
            <a:r>
              <a:rPr lang="cs-CZ" b="1" dirty="0"/>
              <a:t>Normalizovaný selekční údaj </a:t>
            </a:r>
            <a:r>
              <a:rPr lang="cs-CZ" dirty="0"/>
              <a:t>(</a:t>
            </a:r>
            <a:r>
              <a:rPr lang="cs-CZ" dirty="0" err="1"/>
              <a:t>normalised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Viz Autorizovaný selekční údaj </a:t>
            </a:r>
          </a:p>
        </p:txBody>
      </p:sp>
    </p:spTree>
    <p:extLst>
      <p:ext uri="{BB962C8B-B14F-4D97-AF65-F5344CB8AC3E}">
        <p14:creationId xmlns:p14="http://schemas.microsoft.com/office/powerpoint/2010/main" val="407141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Objekt</a:t>
            </a:r>
            <a:r>
              <a:rPr lang="cs-CZ" dirty="0"/>
              <a:t> (</a:t>
            </a:r>
            <a:r>
              <a:rPr lang="cs-CZ" dirty="0" err="1"/>
              <a:t>object</a:t>
            </a:r>
            <a:r>
              <a:rPr lang="cs-CZ" dirty="0"/>
              <a:t>) – materiální věc. [Zdroj: FRBR] </a:t>
            </a:r>
          </a:p>
          <a:p>
            <a:r>
              <a:rPr lang="cs-CZ" b="1" dirty="0"/>
              <a:t>Osoba</a:t>
            </a:r>
            <a:r>
              <a:rPr lang="cs-CZ" dirty="0"/>
              <a:t> (person) – individuální či jako individuální se prezentující entita ustanovená nebo přijatá jednotlivcem či skupinou. [Zdroj: FRBR jak je modifikovaný ve FRAD, modifikováno IME ICC] </a:t>
            </a:r>
          </a:p>
          <a:p>
            <a:r>
              <a:rPr lang="cs-CZ" b="1" dirty="0"/>
              <a:t>Popisná katalogizace </a:t>
            </a:r>
            <a:r>
              <a:rPr lang="cs-CZ" dirty="0"/>
              <a:t>(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cataloguing</a:t>
            </a:r>
            <a:r>
              <a:rPr lang="cs-CZ" dirty="0"/>
              <a:t>) – část katalogizace, jejímž výsledkem jsou jak popisné, tak selekční údaje s výjimkou věcných. [Zdroj: IME ICC] Viz též Bibliografický popis [RT], Věcná katalogizace [RT] </a:t>
            </a:r>
          </a:p>
          <a:p>
            <a:r>
              <a:rPr lang="cs-CZ" b="1" dirty="0"/>
              <a:t>Preferované jméno </a:t>
            </a:r>
            <a:r>
              <a:rPr lang="cs-CZ" dirty="0"/>
              <a:t>(</a:t>
            </a:r>
            <a:r>
              <a:rPr lang="cs-CZ" dirty="0" err="1"/>
              <a:t>preferred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) – jméno entity vybrané podle pravidel či standardů a použité jako základ pro stanovení autorizovaného selekčního údaje pro entitu. Viz též Autorizovaný selekční údaj [RT], Autorizovaná forma jména [RT], Konvenční jméno [RT], Jméno [BT] [Zdroj: IME ICC] </a:t>
            </a:r>
          </a:p>
          <a:p>
            <a:r>
              <a:rPr lang="cs-CZ" b="1" dirty="0"/>
              <a:t>Provedení </a:t>
            </a:r>
            <a:r>
              <a:rPr lang="cs-CZ" dirty="0"/>
              <a:t>(</a:t>
            </a:r>
            <a:r>
              <a:rPr lang="cs-CZ" dirty="0" err="1"/>
              <a:t>manifestation</a:t>
            </a:r>
            <a:r>
              <a:rPr lang="cs-CZ" dirty="0"/>
              <a:t>) – fyzická prezentace vyjádření díla. [Zdroj: FRAD, FRBR] Provedení může prezentovat soubor děl, jednotlivé dílo či analytickou část díla. Provedení se mohou vyskytovat v jedné či více fyzických jednotkách. [Zdroj: IME ICC] </a:t>
            </a:r>
          </a:p>
          <a:p>
            <a:r>
              <a:rPr lang="cs-CZ" b="1" dirty="0"/>
              <a:t>Rodina</a:t>
            </a:r>
            <a:r>
              <a:rPr lang="cs-CZ" dirty="0"/>
              <a:t> (</a:t>
            </a:r>
            <a:r>
              <a:rPr lang="cs-CZ" dirty="0" err="1"/>
              <a:t>family</a:t>
            </a:r>
            <a:r>
              <a:rPr lang="cs-CZ" dirty="0"/>
              <a:t>) – Dvě či více osoby příbuzné narozením, sňatkem, adopcí nebo podobným legálním statusem, či prezentující se jako rodina. [Zdroj: FRAD, modifikován IME ICC] </a:t>
            </a:r>
          </a:p>
        </p:txBody>
      </p:sp>
    </p:spTree>
    <p:extLst>
      <p:ext uri="{BB962C8B-B14F-4D97-AF65-F5344CB8AC3E}">
        <p14:creationId xmlns:p14="http://schemas.microsoft.com/office/powerpoint/2010/main" val="1028327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Řízený selekční údaj </a:t>
            </a:r>
            <a:r>
              <a:rPr lang="cs-CZ" dirty="0"/>
              <a:t>(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– selekční údaj zaznamenaný v autoritním záznamu. [Zdroj: upraveno z GARR] Řízené selekční údaje zahrnují jak autorizované formy jmen tak i variantní formy jmen. Mohou být: </a:t>
            </a:r>
          </a:p>
          <a:p>
            <a:pPr lvl="1"/>
            <a:r>
              <a:rPr lang="cs-CZ" dirty="0"/>
              <a:t>- založené na jménech osob, rodin a korporací, </a:t>
            </a:r>
          </a:p>
          <a:p>
            <a:pPr lvl="1"/>
            <a:r>
              <a:rPr lang="cs-CZ" dirty="0"/>
              <a:t>- založené na jménech (tj. názvech) díla, vyjádření, provedení a jednotky, </a:t>
            </a:r>
          </a:p>
          <a:p>
            <a:pPr lvl="1"/>
            <a:r>
              <a:rPr lang="cs-CZ" dirty="0"/>
              <a:t>- kombinací dvou jmen, jako v případě selekčního údaje jméno/název reprezentující dílo, které je kombinací jména tvůrce s názvem díla, </a:t>
            </a:r>
          </a:p>
          <a:p>
            <a:pPr lvl="1"/>
            <a:r>
              <a:rPr lang="cs-CZ" dirty="0"/>
              <a:t>- založené na termínech pro události, objekty, koncepty a místa, </a:t>
            </a:r>
          </a:p>
          <a:p>
            <a:pPr lvl="1"/>
            <a:r>
              <a:rPr lang="cs-CZ" dirty="0"/>
              <a:t>- založené na identifikátorech, jakými jsou např. standardní čísla, klasifikační indexy atd. </a:t>
            </a:r>
          </a:p>
          <a:p>
            <a:r>
              <a:rPr lang="cs-CZ" dirty="0"/>
              <a:t>Další prvky (např. datum) mohou být připojovány ke jménu per se za účelem rozlišení entit s identickými nebo podobnými jmény. [Zdroj: FRAD – pokračuje zaměřením na model jmen a termínů řízených pomocí souboru autorit.] Viz též Selekční údaj [BT], Autorizovaný selekční údaj [NT], Jméno [RT], Neřízený selekční údaj [RT], Variantní forma jména [NT] </a:t>
            </a:r>
          </a:p>
        </p:txBody>
      </p:sp>
    </p:spTree>
    <p:extLst>
      <p:ext uri="{BB962C8B-B14F-4D97-AF65-F5344CB8AC3E}">
        <p14:creationId xmlns:p14="http://schemas.microsoft.com/office/powerpoint/2010/main" val="2632548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Selekční údaj </a:t>
            </a:r>
            <a:r>
              <a:rPr lang="cs-CZ" dirty="0"/>
              <a:t>(</a:t>
            </a:r>
            <a:r>
              <a:rPr lang="cs-CZ" dirty="0" err="1"/>
              <a:t>access</a:t>
            </a:r>
            <a:r>
              <a:rPr lang="cs-CZ" dirty="0"/>
              <a:t> point) – jméno, termín, kód atd., jejichž prostřednictvím je bibliografický či autoritní údaj vyhledán a identifikován. [Zdroj: GARR modifikovaný ve FRAD a IME ICC] Viz též Doplňkový selekční údaj [NT], Autorizovaný selekční údaj [NT], Řízený selekční údaj [NT], Základní selekční údaj [NT], Jméno [RT], Neřízený selekční údaj [NT], Variantní forma jména [NT] </a:t>
            </a:r>
          </a:p>
          <a:p>
            <a:r>
              <a:rPr lang="cs-CZ" b="1" dirty="0"/>
              <a:t>Soubor/sbírka </a:t>
            </a:r>
            <a:r>
              <a:rPr lang="cs-CZ" dirty="0"/>
              <a:t>(</a:t>
            </a:r>
            <a:r>
              <a:rPr lang="cs-CZ" dirty="0" err="1"/>
              <a:t>collection</a:t>
            </a:r>
            <a:r>
              <a:rPr lang="cs-CZ" dirty="0"/>
              <a:t>) – 1. reálný či virtuální soubor dvou či více děl či částí děl kombinovaných či vydaných dohromady. 2. reálný či virtuální sbírka bibliografických zdrojů vytvořená nebo vlastněná danou institucí. [Zdroj: IME ICC] </a:t>
            </a:r>
          </a:p>
        </p:txBody>
      </p:sp>
    </p:spTree>
    <p:extLst>
      <p:ext uri="{BB962C8B-B14F-4D97-AF65-F5344CB8AC3E}">
        <p14:creationId xmlns:p14="http://schemas.microsoft.com/office/powerpoint/2010/main" val="3184371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Typ nosiče </a:t>
            </a:r>
            <a:r>
              <a:rPr lang="cs-CZ" dirty="0"/>
              <a:t>(</a:t>
            </a:r>
            <a:r>
              <a:rPr lang="cs-CZ" dirty="0" err="1"/>
              <a:t>carrier</a:t>
            </a:r>
            <a:r>
              <a:rPr lang="cs-CZ" dirty="0"/>
              <a:t> type) – označení vystihující formát paměťového média a jeho nosiče v kombinaci s typem zařízení, které je potřebné pro zprostředkování (zobrazení, přehrání, spuštění atd.) obsahu zdroje. Typ nosiče reflektuje atributy provedení. [Zdroj: upraveno z </a:t>
            </a:r>
            <a:r>
              <a:rPr lang="cs-CZ" dirty="0" err="1"/>
              <a:t>Glossary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RDA, leden 2008] </a:t>
            </a:r>
          </a:p>
          <a:p>
            <a:r>
              <a:rPr lang="cs-CZ" b="1" dirty="0"/>
              <a:t>Typ obsahu </a:t>
            </a:r>
            <a:r>
              <a:rPr lang="cs-CZ" dirty="0"/>
              <a:t>(</a:t>
            </a:r>
            <a:r>
              <a:rPr lang="cs-CZ" dirty="0" err="1"/>
              <a:t>content</a:t>
            </a:r>
            <a:r>
              <a:rPr lang="cs-CZ" dirty="0"/>
              <a:t> type) – označení vystihující základní formu komunikace, v níž je obsah vyjádřen, a lidský smysl, jehož prostřednictvím má být vnímán. Typ obsahu reflektuje atributy díla a vyjádření. [Zdroj: upraveno z Hesláře pro RDA, leden 2008] </a:t>
            </a:r>
          </a:p>
          <a:p>
            <a:r>
              <a:rPr lang="cs-CZ" b="1" dirty="0"/>
              <a:t>Událost</a:t>
            </a:r>
            <a:r>
              <a:rPr lang="cs-CZ" dirty="0"/>
              <a:t> (event) – činnost nebo akce. [Zdroj: FRAD (pokud události nemají charakter korporace, tj. nejednají jako korporace, považují se za předměty), FRBR] </a:t>
            </a:r>
          </a:p>
        </p:txBody>
      </p:sp>
    </p:spTree>
    <p:extLst>
      <p:ext uri="{BB962C8B-B14F-4D97-AF65-F5344CB8AC3E}">
        <p14:creationId xmlns:p14="http://schemas.microsoft.com/office/powerpoint/2010/main" val="241573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Variantní forma jména </a:t>
            </a:r>
            <a:r>
              <a:rPr lang="cs-CZ" dirty="0"/>
              <a:t>(variant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) – forma jména nezvolená za autorizovaný selekční údaj pro entitu. Může být použita pro zpřístupnění autoritního záznamu pro entitu nebo být prezentována jako propojení na autorizovaný selekční údaj. [Zdroj: IME ICC] Viz též Selekční údaj [BT], Autorizovaný selekční údaj [RT], Autorizovaná forma jména [RT], Řízený selekční údaj [BT], Konvenční jméno [RT], Jméno [BT] </a:t>
            </a:r>
          </a:p>
          <a:p>
            <a:r>
              <a:rPr lang="cs-CZ" b="1" dirty="0"/>
              <a:t>Věcná katalogizace </a:t>
            </a:r>
            <a:r>
              <a:rPr lang="cs-CZ" dirty="0"/>
              <a:t>(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cataloguing</a:t>
            </a:r>
            <a:r>
              <a:rPr lang="cs-CZ" dirty="0"/>
              <a:t>) – část katalogizace, která vytváří řízené věcné termíny a/nebo klasifikační znaky. [Zdroj: IME ICC] Viz též Popisná katalogizace [RT] 12 2009 </a:t>
            </a:r>
          </a:p>
          <a:p>
            <a:r>
              <a:rPr lang="cs-CZ" b="1" dirty="0"/>
              <a:t>Vyjádření</a:t>
            </a:r>
            <a:r>
              <a:rPr lang="cs-CZ" dirty="0"/>
              <a:t> (</a:t>
            </a:r>
            <a:r>
              <a:rPr lang="cs-CZ" dirty="0" err="1"/>
              <a:t>expression</a:t>
            </a:r>
            <a:r>
              <a:rPr lang="cs-CZ" dirty="0"/>
              <a:t>) – intelektuální či umělecká realizace díla. [Zdroj: FRAD, FRBR] </a:t>
            </a:r>
          </a:p>
        </p:txBody>
      </p:sp>
    </p:spTree>
    <p:extLst>
      <p:ext uri="{BB962C8B-B14F-4D97-AF65-F5344CB8AC3E}">
        <p14:creationId xmlns:p14="http://schemas.microsoft.com/office/powerpoint/2010/main" val="1440547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C0A5-C2EF-4B9C-B2B8-300F76C71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FE75-2EA8-43DA-AE0F-009329C4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Vztah</a:t>
            </a:r>
            <a:r>
              <a:rPr lang="cs-CZ" dirty="0"/>
              <a:t> (</a:t>
            </a:r>
            <a:r>
              <a:rPr lang="cs-CZ" dirty="0" err="1"/>
              <a:t>relationship</a:t>
            </a:r>
            <a:r>
              <a:rPr lang="cs-CZ" dirty="0"/>
              <a:t>) – specifické spojení mezi entitami či jejich instancemi. [Zdroj: založeno na FRBR] </a:t>
            </a:r>
          </a:p>
          <a:p>
            <a:r>
              <a:rPr lang="cs-CZ" b="1" dirty="0"/>
              <a:t>Základní selekční údaj </a:t>
            </a:r>
            <a:r>
              <a:rPr lang="cs-CZ" dirty="0"/>
              <a:t>(</a:t>
            </a:r>
            <a:r>
              <a:rPr lang="cs-CZ" dirty="0" err="1"/>
              <a:t>essential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– selekční údaj založený na hlavním atributu či vztahu entity v bibliografickém či autoritním záznamu, který zajišťuje vyhledání a identifikaci záznamu. [Zdroj: IME ICC] Viz též Selekční údaj [BT], Doplňkový selekční údaj [RT]  </a:t>
            </a:r>
          </a:p>
        </p:txBody>
      </p:sp>
    </p:spTree>
    <p:extLst>
      <p:ext uri="{BB962C8B-B14F-4D97-AF65-F5344CB8AC3E}">
        <p14:creationId xmlns:p14="http://schemas.microsoft.com/office/powerpoint/2010/main" val="3300596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10DD6-9030-4A1A-BC22-155CCA8D1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již nepoužívá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47966-36D0-4C41-86BC-7256325B5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Bibliografická jednotka </a:t>
            </a:r>
            <a:r>
              <a:rPr lang="cs-CZ" dirty="0"/>
              <a:t>(</a:t>
            </a:r>
            <a:r>
              <a:rPr lang="cs-CZ" dirty="0" err="1"/>
              <a:t>Bibliographic</a:t>
            </a:r>
            <a:r>
              <a:rPr lang="cs-CZ" dirty="0"/>
              <a:t> unit) viz Provedení </a:t>
            </a:r>
          </a:p>
          <a:p>
            <a:r>
              <a:rPr lang="cs-CZ" b="1" dirty="0"/>
              <a:t>Jmenná katalogizace</a:t>
            </a:r>
            <a:r>
              <a:rPr lang="cs-CZ" dirty="0"/>
              <a:t> viz Popisná katalogizace </a:t>
            </a:r>
          </a:p>
          <a:p>
            <a:r>
              <a:rPr lang="cs-CZ" b="1" dirty="0"/>
              <a:t>Odkaz</a:t>
            </a:r>
            <a:r>
              <a:rPr lang="cs-CZ" dirty="0"/>
              <a:t> (reference) viz Variantní forma jména </a:t>
            </a:r>
          </a:p>
          <a:p>
            <a:r>
              <a:rPr lang="cs-CZ" b="1" dirty="0"/>
              <a:t>Unifikovaný název </a:t>
            </a:r>
            <a:r>
              <a:rPr lang="cs-CZ" dirty="0"/>
              <a:t>(</a:t>
            </a:r>
            <a:r>
              <a:rPr lang="cs-CZ" dirty="0" err="1"/>
              <a:t>uniform</a:t>
            </a:r>
            <a:r>
              <a:rPr lang="cs-CZ" dirty="0"/>
              <a:t> </a:t>
            </a:r>
            <a:r>
              <a:rPr lang="cs-CZ" dirty="0" err="1"/>
              <a:t>title</a:t>
            </a:r>
            <a:r>
              <a:rPr lang="cs-CZ" dirty="0"/>
              <a:t>) viz Autorizovaný selekční údaj, Autorizovaná forma jména, Jméno </a:t>
            </a:r>
          </a:p>
          <a:p>
            <a:r>
              <a:rPr lang="cs-CZ" b="1" dirty="0"/>
              <a:t>Záhlaví </a:t>
            </a:r>
            <a:r>
              <a:rPr lang="cs-CZ" dirty="0"/>
              <a:t>(</a:t>
            </a:r>
            <a:r>
              <a:rPr lang="cs-CZ" dirty="0" err="1"/>
              <a:t>heading</a:t>
            </a:r>
            <a:r>
              <a:rPr lang="cs-CZ" dirty="0"/>
              <a:t>) viz Autorizovaný selekční údaj, Řízený selekční údaj </a:t>
            </a:r>
          </a:p>
        </p:txBody>
      </p:sp>
    </p:spTree>
    <p:extLst>
      <p:ext uri="{BB962C8B-B14F-4D97-AF65-F5344CB8AC3E}">
        <p14:creationId xmlns:p14="http://schemas.microsoft.com/office/powerpoint/2010/main" val="152230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principy katalogizace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– 1961 na konferenci International </a:t>
            </a:r>
            <a:r>
              <a:rPr lang="cs-CZ" dirty="0" err="1"/>
              <a:t>Coference</a:t>
            </a:r>
            <a:r>
              <a:rPr lang="cs-CZ" dirty="0"/>
              <a:t> on </a:t>
            </a:r>
            <a:r>
              <a:rPr lang="cs-CZ" dirty="0" err="1"/>
              <a:t>Cataloguing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, vznikají tzv. </a:t>
            </a:r>
            <a:r>
              <a:rPr lang="cs-CZ" dirty="0">
                <a:hlinkClick r:id="rId2"/>
              </a:rPr>
              <a:t>Pařížské principy</a:t>
            </a:r>
            <a:endParaRPr lang="cs-CZ" dirty="0"/>
          </a:p>
          <a:p>
            <a:pPr lvl="1"/>
            <a:r>
              <a:rPr lang="cs-CZ" i="0" dirty="0"/>
              <a:t>Cíl: standardizace v katalogizaci, dosaženo většina pravidel funguje na těchto principech</a:t>
            </a:r>
          </a:p>
          <a:p>
            <a:r>
              <a:rPr lang="cs-CZ" dirty="0"/>
              <a:t>Po 40. letech nová situace, většina knihoven provozuje OPAC (Online Public Access </a:t>
            </a:r>
            <a:r>
              <a:rPr lang="cs-CZ" dirty="0" err="1"/>
              <a:t>Catalogues</a:t>
            </a:r>
            <a:r>
              <a:rPr lang="cs-CZ" dirty="0"/>
              <a:t>), nové principy, hlavní zásada – ohled na uživatele</a:t>
            </a:r>
          </a:p>
          <a:p>
            <a:r>
              <a:rPr lang="cs-CZ" dirty="0"/>
              <a:t>Nové principy rozšiřují a nahrazují Pařížské principy, z textových zdrojů rozšiřují svůj záběr na všechny typy zdrojů</a:t>
            </a:r>
          </a:p>
          <a:p>
            <a:r>
              <a:rPr lang="cs-CZ" dirty="0"/>
              <a:t>Obsahují</a:t>
            </a:r>
          </a:p>
          <a:p>
            <a:pPr lvl="1"/>
            <a:r>
              <a:rPr lang="cs-CZ" dirty="0"/>
              <a:t>Principy</a:t>
            </a:r>
          </a:p>
          <a:p>
            <a:pPr lvl="1"/>
            <a:r>
              <a:rPr lang="cs-CZ" dirty="0"/>
              <a:t>Cíle (funkce katalogu)</a:t>
            </a:r>
          </a:p>
          <a:p>
            <a:pPr lvl="1"/>
            <a:r>
              <a:rPr lang="cs-CZ" dirty="0"/>
              <a:t>Pravidla</a:t>
            </a:r>
          </a:p>
          <a:p>
            <a:pPr lvl="1"/>
            <a:r>
              <a:rPr lang="cs-CZ" dirty="0"/>
              <a:t>Směrnice pro vyhledávání a zpřístupnění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77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Rozsah platnosti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Všeobecné principy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Entity, atributy a vztahy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Cíle a funkce katalogu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Bibliografický popis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Selekční údaje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Základy pro vyhledávání </a:t>
            </a:r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641600" y="3340100"/>
            <a:ext cx="127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6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 pro principy a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FRBR (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)</a:t>
            </a:r>
          </a:p>
          <a:p>
            <a:r>
              <a:rPr lang="cs-CZ" dirty="0"/>
              <a:t>Dlouholetá tradice katalogizace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Cílem je rozšířit možnosti mezinárodní sdílení bibliografických a autoritních údajů, poskytnout vodítko pro tvorbu mezinárodních katalogizačních </a:t>
            </a:r>
            <a:r>
              <a:rPr lang="cs-CZ" dirty="0" err="1"/>
              <a:t>pravidal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84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BT = širší termín; NT = užší termín; RT = příbuzný termín </a:t>
            </a:r>
            <a:endParaRPr lang="cs-CZ" b="1" dirty="0"/>
          </a:p>
          <a:p>
            <a:r>
              <a:rPr lang="cs-CZ" b="1" dirty="0"/>
              <a:t>Agent</a:t>
            </a:r>
            <a:r>
              <a:rPr lang="cs-CZ" dirty="0"/>
              <a:t> (agent) – osoba (autor, nakladatel, sochař, editor, režisér, skladatel atd.) či skupina (rodina, organizace, korporace, knihovna, orchestr, stát, federace atd.) či automat (zařízení zaznamenávající počasí, překladač atd.), které mají roli v životním cyklu zdroje. [Zdroj: DCMI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Group, pracovní definice, modifikovaná] Viz též Tvůrce [NT] </a:t>
            </a:r>
          </a:p>
          <a:p>
            <a:r>
              <a:rPr lang="cs-CZ" b="1" dirty="0"/>
              <a:t>Atribut </a:t>
            </a:r>
            <a:r>
              <a:rPr lang="cs-CZ" dirty="0"/>
              <a:t>(</a:t>
            </a:r>
            <a:r>
              <a:rPr lang="cs-CZ" dirty="0" err="1"/>
              <a:t>attribute</a:t>
            </a:r>
            <a:r>
              <a:rPr lang="cs-CZ" dirty="0"/>
              <a:t>) – charakteristika entity. Atribut může být součástí entity či připisovaný entitě zvnějšku. [Zdroj: FRBR] </a:t>
            </a:r>
          </a:p>
          <a:p>
            <a:r>
              <a:rPr lang="cs-CZ" b="1" dirty="0"/>
              <a:t>Autoritní záznam </a:t>
            </a:r>
            <a:r>
              <a:rPr lang="cs-CZ" dirty="0"/>
              <a:t>(</a:t>
            </a:r>
            <a:r>
              <a:rPr lang="cs-CZ" dirty="0" err="1"/>
              <a:t>authority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) – soubor datových prvků, které identifikují entitu a mohou být použity k usnadnění přístupu k autorizovanému selekčnímu údaji či zobrazení selekčního údaje pro entitu. [Zdroj: IME ICC]</a:t>
            </a:r>
          </a:p>
        </p:txBody>
      </p:sp>
    </p:spTree>
    <p:extLst>
      <p:ext uri="{BB962C8B-B14F-4D97-AF65-F5344CB8AC3E}">
        <p14:creationId xmlns:p14="http://schemas.microsoft.com/office/powerpoint/2010/main" val="273950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BD94E-777F-4C50-AFEE-658649AF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3175E2-4903-4A64-9F0C-70C1D9C1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Autorizovaná forma jména </a:t>
            </a:r>
            <a:r>
              <a:rPr lang="cs-CZ" dirty="0"/>
              <a:t>(</a:t>
            </a:r>
            <a:r>
              <a:rPr lang="cs-CZ" dirty="0" err="1"/>
              <a:t>authorized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) – forma jména zvolená za autorizovaný selekční údaj pro entitu. Viz též Autorizovaný selekční údaj [RT], Konvenční jméno [RT], Jméno [BT], Preferované jméno [RT], Variantní forma jména [RT] </a:t>
            </a:r>
          </a:p>
          <a:p>
            <a:r>
              <a:rPr lang="cs-CZ" b="1" dirty="0"/>
              <a:t>Autorizovaný selekční údaj </a:t>
            </a:r>
            <a:r>
              <a:rPr lang="cs-CZ" dirty="0"/>
              <a:t>(</a:t>
            </a:r>
            <a:r>
              <a:rPr lang="cs-CZ" dirty="0" err="1"/>
              <a:t>authorized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– preferovaný řízený selekční údaj pro entitu, stanovený a vytvořený podle pravidel či standardů. [Zdroj: IME ICC] Viz též Selekční údaj [BT], Autorizovaná forma jména [RT], Řízený selekční údaj [BT], Preferované jméno [RT], Variantní forma jména [RT] </a:t>
            </a:r>
          </a:p>
        </p:txBody>
      </p:sp>
    </p:spTree>
    <p:extLst>
      <p:ext uri="{BB962C8B-B14F-4D97-AF65-F5344CB8AC3E}">
        <p14:creationId xmlns:p14="http://schemas.microsoft.com/office/powerpoint/2010/main" val="377947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92799-FC74-45DD-A7FC-1BD582DA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6200AE-09B7-4676-AB82-544AA279B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Bibliografické univerzum </a:t>
            </a:r>
            <a:r>
              <a:rPr lang="cs-CZ" dirty="0"/>
              <a:t>(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universe</a:t>
            </a:r>
            <a:r>
              <a:rPr lang="cs-CZ" dirty="0"/>
              <a:t>) – sféra vztahující se ke sbírkám knihoven, archivů, muzeí a dalších informačních komunit. [Zdroj: IME ICC] </a:t>
            </a:r>
          </a:p>
          <a:p>
            <a:r>
              <a:rPr lang="cs-CZ" b="1" dirty="0"/>
              <a:t>Bibliograficky významný </a:t>
            </a:r>
            <a:r>
              <a:rPr lang="cs-CZ" dirty="0"/>
              <a:t>(</a:t>
            </a:r>
            <a:r>
              <a:rPr lang="cs-CZ" dirty="0" err="1"/>
              <a:t>bibliographically</a:t>
            </a:r>
            <a:r>
              <a:rPr lang="cs-CZ" dirty="0"/>
              <a:t> </a:t>
            </a:r>
            <a:r>
              <a:rPr lang="cs-CZ" dirty="0" err="1"/>
              <a:t>significant</a:t>
            </a:r>
            <a:r>
              <a:rPr lang="cs-CZ" dirty="0"/>
              <a:t>) – kvalita entity či atributu nebo vztahu, která má speciální význam či hodnotu v kontextu bibliografického zdroje. [Zdroj: IME ICC] </a:t>
            </a:r>
          </a:p>
          <a:p>
            <a:r>
              <a:rPr lang="cs-CZ" b="1" dirty="0"/>
              <a:t>Bibliografický popis </a:t>
            </a:r>
            <a:r>
              <a:rPr lang="cs-CZ" dirty="0"/>
              <a:t>(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) – soubor bibliografických údajů identifikujících bibliografický zdroj. [Zdroj: modifikace ISBD] Viz též Popisná katalogizace [RT] </a:t>
            </a:r>
          </a:p>
        </p:txBody>
      </p:sp>
    </p:spTree>
    <p:extLst>
      <p:ext uri="{BB962C8B-B14F-4D97-AF65-F5344CB8AC3E}">
        <p14:creationId xmlns:p14="http://schemas.microsoft.com/office/powerpoint/2010/main" val="304750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CBE0D-6DAB-40E3-B6B7-96A171728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814718-F302-4F81-8F9B-A03AF916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Bibliografický záznam </a:t>
            </a:r>
            <a:r>
              <a:rPr lang="cs-CZ" dirty="0"/>
              <a:t>(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) – soubor datových prvků, který popisuje bibliografický zdroj, poskytuje k němu přístup a identifikuje související díla a vyjádření. [Zdroj: IME ICC] 9 2009 </a:t>
            </a:r>
          </a:p>
          <a:p>
            <a:r>
              <a:rPr lang="cs-CZ" b="1" dirty="0"/>
              <a:t>Bibliografický zdroj </a:t>
            </a:r>
            <a:r>
              <a:rPr lang="cs-CZ" dirty="0"/>
              <a:t>(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) – entita v rámci sféry knihovních a podobných sbírek sestávající z výsledků intelektuálního či uměleckého úsilí. Bibliografické zdroje v modelu FRBR jsou entity Skupiny 1: dílo, vyjádření, provedení a jednotka. [Zdroj: IME ICC</a:t>
            </a:r>
          </a:p>
          <a:p>
            <a:r>
              <a:rPr lang="cs-CZ" b="1" dirty="0"/>
              <a:t>Dílo</a:t>
            </a:r>
            <a:r>
              <a:rPr lang="cs-CZ" dirty="0"/>
              <a:t> (</a:t>
            </a:r>
            <a:r>
              <a:rPr lang="cs-CZ" dirty="0" err="1"/>
              <a:t>work</a:t>
            </a:r>
            <a:r>
              <a:rPr lang="cs-CZ" dirty="0"/>
              <a:t>) – určitý intelektuální či umělecký výtvor (tj. intelektuální či umělecký obsah). [Zdroj FRAD, FRBR, modifikované IME ICC] </a:t>
            </a:r>
          </a:p>
        </p:txBody>
      </p:sp>
    </p:spTree>
    <p:extLst>
      <p:ext uri="{BB962C8B-B14F-4D97-AF65-F5344CB8AC3E}">
        <p14:creationId xmlns:p14="http://schemas.microsoft.com/office/powerpoint/2010/main" val="286798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9AD42-C61C-4C9A-994D-6AFD22CA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Heslář ICP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82A12-790A-49F0-A1E8-F3DB7AF6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Doplňkový selekční údaj </a:t>
            </a:r>
            <a:r>
              <a:rPr lang="cs-CZ" dirty="0"/>
              <a:t>(</a:t>
            </a:r>
            <a:r>
              <a:rPr lang="cs-CZ" dirty="0" err="1"/>
              <a:t>additional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 – selekční údaj, který lze použít k doplnění základních selekčních údajů pro usnadnění vyhledávání bibliografických či autoritních údajů. [Zdroj: IME ICC] Viz též Selekční údaj [BT], Základní selekční údaj [RT] </a:t>
            </a:r>
          </a:p>
          <a:p>
            <a:r>
              <a:rPr lang="cs-CZ" b="1" dirty="0"/>
              <a:t>Entita </a:t>
            </a:r>
            <a:r>
              <a:rPr lang="cs-CZ" dirty="0"/>
              <a:t>(entity) – Něco, co má unitární a samostatný charakter; co existuje nezávisle či samostatně; abstrakce, ideový koncept, objekt myšlení či transcendentální objekt. [Zdroj: </a:t>
            </a:r>
            <a:r>
              <a:rPr lang="cs-CZ" dirty="0" err="1"/>
              <a:t>Webster’s</a:t>
            </a:r>
            <a:r>
              <a:rPr lang="cs-CZ" dirty="0"/>
              <a:t> 3rd] Příklady entity ve FRBR a FRAD zahrnují výsledky intelektuálního či uměleckého úsilí (dílo, vyjádření, provedení a jednotka); agenty (tj. osoby, rodiny, korporace) zodpovědné za vytvoření intelektuálního či uměleckého obsahu, výrobu a šíření obsahu ve fyzické formě či správu produktu; nebo předmět díla (dílo, vyjádření, provedení, jednotka, osoba, rodina, korporace, koncept, objekt, událost, místo). [Zdroj: IME ICC] </a:t>
            </a:r>
          </a:p>
        </p:txBody>
      </p:sp>
    </p:spTree>
    <p:extLst>
      <p:ext uri="{BB962C8B-B14F-4D97-AF65-F5344CB8AC3E}">
        <p14:creationId xmlns:p14="http://schemas.microsoft.com/office/powerpoint/2010/main" val="221900212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2178</Words>
  <Application>Microsoft Office PowerPoint</Application>
  <PresentationFormat>Širokoúhlá obrazovka</PresentationFormat>
  <Paragraphs>93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Franklin Gothic Book</vt:lpstr>
      <vt:lpstr>Crop</vt:lpstr>
      <vt:lpstr>Sémantické aspekty katalogizace II.</vt:lpstr>
      <vt:lpstr>Mezinárodní principy katalogizace</vt:lpstr>
      <vt:lpstr>Oblasti</vt:lpstr>
      <vt:lpstr>Základ pro principy a cíle</vt:lpstr>
      <vt:lpstr>Heslář ICP 1</vt:lpstr>
      <vt:lpstr>Heslář ICP 2</vt:lpstr>
      <vt:lpstr>Heslář ICP 3</vt:lpstr>
      <vt:lpstr>Heslář ICP 4</vt:lpstr>
      <vt:lpstr>Heslář ICP 5</vt:lpstr>
      <vt:lpstr>Heslář ICP 6</vt:lpstr>
      <vt:lpstr>Heslář ICP 7</vt:lpstr>
      <vt:lpstr>Heslář ICP 8</vt:lpstr>
      <vt:lpstr>Heslář ICP 9</vt:lpstr>
      <vt:lpstr>Heslář ICP 10</vt:lpstr>
      <vt:lpstr>Heslář ICP 11</vt:lpstr>
      <vt:lpstr>Heslář ICP 12</vt:lpstr>
      <vt:lpstr>Heslář ICP 13</vt:lpstr>
      <vt:lpstr>Heslář ICP 14</vt:lpstr>
      <vt:lpstr>Co se již nepoužívá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23</cp:revision>
  <dcterms:created xsi:type="dcterms:W3CDTF">2017-09-18T08:06:43Z</dcterms:created>
  <dcterms:modified xsi:type="dcterms:W3CDTF">2020-10-13T07:13:40Z</dcterms:modified>
</cp:coreProperties>
</file>