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2" r:id="rId3"/>
    <p:sldId id="283" r:id="rId4"/>
    <p:sldId id="284" r:id="rId5"/>
    <p:sldId id="257" r:id="rId6"/>
    <p:sldId id="258" r:id="rId7"/>
    <p:sldId id="259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61" r:id="rId20"/>
    <p:sldId id="262" r:id="rId21"/>
    <p:sldId id="26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Sémantické aspekty </a:t>
            </a:r>
            <a:r>
              <a:rPr lang="cs-CZ"/>
              <a:t>katalogizace VI.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10. 11. 2020</a:t>
            </a:r>
          </a:p>
          <a:p>
            <a:r>
              <a:rPr lang="cs-CZ" dirty="0"/>
              <a:t>PhDr.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z FRBR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w1</a:t>
            </a:r>
            <a:r>
              <a:rPr lang="cs-CZ" dirty="0"/>
              <a:t> Henry </a:t>
            </a:r>
            <a:r>
              <a:rPr lang="cs-CZ" dirty="0" err="1"/>
              <a:t>Gray</a:t>
            </a:r>
            <a:r>
              <a:rPr lang="cs-CZ" dirty="0"/>
              <a:t>: </a:t>
            </a:r>
            <a:r>
              <a:rPr lang="cs-CZ" i="1" dirty="0"/>
              <a:t>Anatomy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human</a:t>
            </a:r>
            <a:r>
              <a:rPr lang="cs-CZ" i="1" dirty="0"/>
              <a:t> body</a:t>
            </a:r>
            <a:r>
              <a:rPr lang="cs-CZ" dirty="0"/>
              <a:t>	</a:t>
            </a:r>
          </a:p>
          <a:p>
            <a:pPr lvl="1"/>
            <a:r>
              <a:rPr lang="cs-CZ" b="1" dirty="0"/>
              <a:t>e1</a:t>
            </a:r>
            <a:r>
              <a:rPr lang="cs-CZ" dirty="0"/>
              <a:t> text a ilustrace pro první vydání</a:t>
            </a:r>
          </a:p>
          <a:p>
            <a:pPr lvl="1"/>
            <a:r>
              <a:rPr lang="cs-CZ" b="1" dirty="0"/>
              <a:t>e2</a:t>
            </a:r>
            <a:r>
              <a:rPr lang="cs-CZ" dirty="0"/>
              <a:t> text a ilustrace pro druhé vydání</a:t>
            </a:r>
          </a:p>
          <a:p>
            <a:pPr lvl="1"/>
            <a:r>
              <a:rPr lang="cs-CZ" b="1" dirty="0"/>
              <a:t>e3 </a:t>
            </a:r>
            <a:r>
              <a:rPr lang="cs-CZ" dirty="0"/>
              <a:t>text a ilustrace pro třetí vydání</a:t>
            </a:r>
          </a:p>
          <a:p>
            <a:pPr marL="0" indent="0">
              <a:buNone/>
            </a:pPr>
            <a:br>
              <a:rPr lang="cs-CZ" dirty="0"/>
            </a:br>
            <a:endParaRPr lang="cs-CZ" dirty="0"/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 w1</a:t>
            </a:r>
            <a:r>
              <a:rPr lang="cs-CZ" dirty="0"/>
              <a:t> J. S. Bach: </a:t>
            </a:r>
            <a:r>
              <a:rPr lang="cs-CZ" i="1" dirty="0" err="1"/>
              <a:t>The</a:t>
            </a:r>
            <a:r>
              <a:rPr lang="cs-CZ" i="1" dirty="0"/>
              <a:t> art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fugue</a:t>
            </a:r>
            <a:endParaRPr lang="cs-CZ" dirty="0"/>
          </a:p>
          <a:p>
            <a:pPr lvl="1"/>
            <a:r>
              <a:rPr lang="cs-CZ" dirty="0"/>
              <a:t> </a:t>
            </a:r>
            <a:r>
              <a:rPr lang="cs-CZ" b="1" dirty="0"/>
              <a:t>e1</a:t>
            </a:r>
            <a:r>
              <a:rPr lang="cs-CZ" dirty="0"/>
              <a:t> skladatelova partitura pro varhany	</a:t>
            </a:r>
          </a:p>
          <a:p>
            <a:pPr lvl="1"/>
            <a:r>
              <a:rPr lang="cs-CZ" b="1" dirty="0"/>
              <a:t>e2</a:t>
            </a:r>
            <a:r>
              <a:rPr lang="cs-CZ" dirty="0"/>
              <a:t> úprava pro komorní orchestr Anthony </a:t>
            </a:r>
            <a:r>
              <a:rPr lang="cs-CZ" dirty="0" err="1"/>
              <a:t>Lewise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586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Dílo – změna intelektuálního obsahu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Pokud dojde k výrazným změnám intelektuálního a uměleckého obsahu, jako je tomu v parafrázích, adaptacích pro děti, parodiích, variacích na dané téma, převodu jednoho uměleckého žánru do druhého a podobně vznikají nová samostatná díla.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w1 </a:t>
            </a:r>
            <a:r>
              <a:rPr lang="cs-CZ" dirty="0"/>
              <a:t>William Shakespeare: </a:t>
            </a:r>
            <a:r>
              <a:rPr lang="cs-CZ" i="1" dirty="0"/>
              <a:t>Romeo and Juliet</a:t>
            </a:r>
            <a:endParaRPr lang="cs-CZ" dirty="0"/>
          </a:p>
          <a:p>
            <a:r>
              <a:rPr lang="cs-CZ" b="1" dirty="0"/>
              <a:t>w2</a:t>
            </a:r>
            <a:r>
              <a:rPr lang="cs-CZ" dirty="0"/>
              <a:t> film Franca </a:t>
            </a:r>
            <a:r>
              <a:rPr lang="cs-CZ" dirty="0" err="1"/>
              <a:t>Zeffirelliho</a:t>
            </a:r>
            <a:r>
              <a:rPr lang="cs-CZ" dirty="0"/>
              <a:t> </a:t>
            </a:r>
            <a:r>
              <a:rPr lang="cs-CZ" i="1" dirty="0"/>
              <a:t>Romeo and Juliet</a:t>
            </a:r>
            <a:endParaRPr lang="cs-CZ" dirty="0"/>
          </a:p>
          <a:p>
            <a:r>
              <a:rPr lang="cs-CZ" b="1" dirty="0"/>
              <a:t>w3 </a:t>
            </a:r>
            <a:r>
              <a:rPr lang="cs-CZ" dirty="0"/>
              <a:t>film </a:t>
            </a:r>
            <a:r>
              <a:rPr lang="cs-CZ" dirty="0" err="1"/>
              <a:t>Baze</a:t>
            </a:r>
            <a:r>
              <a:rPr lang="cs-CZ" dirty="0"/>
              <a:t> </a:t>
            </a:r>
            <a:r>
              <a:rPr lang="cs-CZ" dirty="0" err="1"/>
              <a:t>Lurhmanna</a:t>
            </a:r>
            <a:r>
              <a:rPr lang="cs-CZ" dirty="0"/>
              <a:t> William </a:t>
            </a:r>
            <a:r>
              <a:rPr lang="cs-CZ" dirty="0" err="1"/>
              <a:t>Shakespeare’s</a:t>
            </a:r>
            <a:r>
              <a:rPr lang="cs-CZ" dirty="0"/>
              <a:t> </a:t>
            </a:r>
            <a:r>
              <a:rPr lang="cs-CZ" i="1" dirty="0"/>
              <a:t>Romeo and Juliet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7003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Vyjádření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Vyjádření.</a:t>
            </a:r>
            <a:r>
              <a:rPr lang="cs-CZ" dirty="0"/>
              <a:t> Vyjádření je způsob, jakým je dílo realizováno prostřednictvím formálních, výrazových prostředků. </a:t>
            </a:r>
          </a:p>
          <a:p>
            <a:r>
              <a:rPr lang="cs-CZ" dirty="0"/>
              <a:t>Vyjádření je umělecká či intelektuální forma, které nabývá dílo vždy, když je realizováno. </a:t>
            </a:r>
          </a:p>
          <a:p>
            <a:r>
              <a:rPr lang="cs-CZ" dirty="0"/>
              <a:t>Nové vyjádření je výsledkem vždy, když dojde ke změně formy - kódování. Různých vyjádření nabývá dílo v různých jazykových mutacích.</a:t>
            </a:r>
          </a:p>
        </p:txBody>
      </p:sp>
    </p:spTree>
    <p:extLst>
      <p:ext uri="{BB962C8B-B14F-4D97-AF65-F5344CB8AC3E}">
        <p14:creationId xmlns:p14="http://schemas.microsoft.com/office/powerpoint/2010/main" val="1476905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z FRBR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w1</a:t>
            </a:r>
            <a:r>
              <a:rPr lang="cs-CZ" dirty="0"/>
              <a:t> </a:t>
            </a:r>
            <a:r>
              <a:rPr lang="cs-CZ" dirty="0" err="1"/>
              <a:t>Ellwanger</a:t>
            </a:r>
            <a:r>
              <a:rPr lang="cs-CZ" dirty="0"/>
              <a:t>: </a:t>
            </a:r>
            <a:r>
              <a:rPr lang="cs-CZ" i="1" dirty="0" err="1"/>
              <a:t>Tennis</a:t>
            </a:r>
            <a:r>
              <a:rPr lang="cs-CZ" i="1" dirty="0"/>
              <a:t>--bis </a:t>
            </a:r>
            <a:r>
              <a:rPr lang="cs-CZ" i="1" dirty="0" err="1"/>
              <a:t>zum</a:t>
            </a:r>
            <a:r>
              <a:rPr lang="cs-CZ" i="1" dirty="0"/>
              <a:t> </a:t>
            </a:r>
            <a:r>
              <a:rPr lang="cs-CZ" i="1" dirty="0" err="1"/>
              <a:t>Turnierspieler</a:t>
            </a:r>
            <a:endParaRPr lang="cs-CZ" dirty="0"/>
          </a:p>
          <a:p>
            <a:pPr lvl="1"/>
            <a:r>
              <a:rPr lang="cs-CZ" b="1" dirty="0"/>
              <a:t>e1 </a:t>
            </a:r>
            <a:r>
              <a:rPr lang="cs-CZ" dirty="0"/>
              <a:t>původní německý text</a:t>
            </a:r>
          </a:p>
          <a:p>
            <a:pPr lvl="1"/>
            <a:r>
              <a:rPr lang="cs-CZ" b="1" dirty="0"/>
              <a:t>e2</a:t>
            </a:r>
            <a:r>
              <a:rPr lang="cs-CZ" dirty="0"/>
              <a:t> anglický překlad </a:t>
            </a:r>
            <a:r>
              <a:rPr lang="cs-CZ" dirty="0" err="1"/>
              <a:t>Wendyho</a:t>
            </a:r>
            <a:r>
              <a:rPr lang="cs-CZ" dirty="0"/>
              <a:t> </a:t>
            </a:r>
            <a:r>
              <a:rPr lang="cs-CZ" dirty="0" err="1"/>
              <a:t>Gilla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w1</a:t>
            </a:r>
            <a:r>
              <a:rPr lang="cs-CZ" dirty="0"/>
              <a:t> Franz Schubert: </a:t>
            </a:r>
            <a:r>
              <a:rPr lang="cs-CZ" i="1" dirty="0" err="1"/>
              <a:t>Trout</a:t>
            </a:r>
            <a:r>
              <a:rPr lang="cs-CZ" i="1" dirty="0"/>
              <a:t> </a:t>
            </a:r>
            <a:r>
              <a:rPr lang="cs-CZ" i="1" dirty="0" err="1"/>
              <a:t>quintet</a:t>
            </a:r>
            <a:endParaRPr lang="cs-CZ" dirty="0"/>
          </a:p>
          <a:p>
            <a:pPr lvl="1"/>
            <a:r>
              <a:rPr lang="cs-CZ" b="1" dirty="0"/>
              <a:t>e1</a:t>
            </a:r>
            <a:r>
              <a:rPr lang="cs-CZ" dirty="0"/>
              <a:t> skladatelova partitura</a:t>
            </a:r>
          </a:p>
          <a:p>
            <a:pPr lvl="1"/>
            <a:r>
              <a:rPr lang="cs-CZ" b="1" dirty="0"/>
              <a:t>e2</a:t>
            </a:r>
            <a:r>
              <a:rPr lang="cs-CZ" dirty="0"/>
              <a:t> hrají Amadeus </a:t>
            </a:r>
            <a:r>
              <a:rPr lang="cs-CZ" dirty="0" err="1"/>
              <a:t>Quartet</a:t>
            </a:r>
            <a:r>
              <a:rPr lang="cs-CZ" dirty="0"/>
              <a:t> a </a:t>
            </a:r>
            <a:r>
              <a:rPr lang="cs-CZ" dirty="0" err="1"/>
              <a:t>Hephzibah</a:t>
            </a:r>
            <a:r>
              <a:rPr lang="cs-CZ" dirty="0"/>
              <a:t> </a:t>
            </a:r>
            <a:r>
              <a:rPr lang="cs-CZ" dirty="0" err="1"/>
              <a:t>Menuhin</a:t>
            </a:r>
            <a:r>
              <a:rPr lang="cs-CZ" dirty="0"/>
              <a:t> na klavír</a:t>
            </a:r>
          </a:p>
          <a:p>
            <a:pPr lvl="1"/>
            <a:r>
              <a:rPr lang="cs-CZ" b="1" dirty="0"/>
              <a:t>e3</a:t>
            </a:r>
            <a:r>
              <a:rPr lang="cs-CZ" dirty="0"/>
              <a:t> hrají Cleveland </a:t>
            </a:r>
            <a:r>
              <a:rPr lang="cs-CZ" dirty="0" err="1"/>
              <a:t>Quartet</a:t>
            </a:r>
            <a:r>
              <a:rPr lang="cs-CZ" dirty="0"/>
              <a:t> a </a:t>
            </a:r>
            <a:r>
              <a:rPr lang="cs-CZ" dirty="0" err="1"/>
              <a:t>Yo-Yo</a:t>
            </a:r>
            <a:r>
              <a:rPr lang="cs-CZ" dirty="0"/>
              <a:t> </a:t>
            </a:r>
            <a:r>
              <a:rPr lang="cs-CZ" dirty="0" err="1"/>
              <a:t>Ma</a:t>
            </a:r>
            <a:r>
              <a:rPr lang="cs-CZ" dirty="0"/>
              <a:t> na violoncello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9344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Provedení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Provedení.</a:t>
            </a:r>
            <a:r>
              <a:rPr lang="cs-CZ" dirty="0"/>
              <a:t> Provedení je fyzická podoba vyjádření díla. </a:t>
            </a:r>
          </a:p>
          <a:p>
            <a:r>
              <a:rPr lang="cs-CZ" dirty="0"/>
              <a:t>Provedením je dokument (kniha, časopis, mapa, plakát, zvukový záznam, videozáznam, CD-ROM, smíšený dokument). </a:t>
            </a:r>
          </a:p>
          <a:p>
            <a:r>
              <a:rPr lang="cs-CZ" dirty="0"/>
              <a:t>V jeho rozsahu jsou všechny hmotné dokumenty, které zachovávají stejný intelektuální obsah a stejnou fyzickou podobu. </a:t>
            </a:r>
          </a:p>
          <a:p>
            <a:r>
              <a:rPr lang="cs-CZ" dirty="0"/>
              <a:t>Provedením je například kniha </a:t>
            </a:r>
            <a:r>
              <a:rPr lang="cs-CZ" i="1" dirty="0"/>
              <a:t>Telč : město příběhů</a:t>
            </a:r>
            <a:r>
              <a:rPr lang="cs-CZ" dirty="0"/>
              <a:t>. V jeho rozsahu jsou všechny vydané exempláře (1000 ks). Změna fyzické formy znamená vznik nového provedení.</a:t>
            </a:r>
          </a:p>
        </p:txBody>
      </p:sp>
    </p:spTree>
    <p:extLst>
      <p:ext uri="{BB962C8B-B14F-4D97-AF65-F5344CB8AC3E}">
        <p14:creationId xmlns:p14="http://schemas.microsoft.com/office/powerpoint/2010/main" val="2276153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z FRBR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w1</a:t>
            </a:r>
            <a:r>
              <a:rPr lang="cs-CZ" dirty="0"/>
              <a:t> </a:t>
            </a:r>
            <a:r>
              <a:rPr lang="cs-CZ" dirty="0" err="1"/>
              <a:t>Harry</a:t>
            </a:r>
            <a:r>
              <a:rPr lang="cs-CZ" dirty="0"/>
              <a:t> </a:t>
            </a:r>
            <a:r>
              <a:rPr lang="cs-CZ" dirty="0" err="1"/>
              <a:t>Lindgren</a:t>
            </a:r>
            <a:r>
              <a:rPr lang="cs-CZ" dirty="0"/>
              <a:t>: </a:t>
            </a:r>
            <a:r>
              <a:rPr lang="cs-CZ" i="1" dirty="0" err="1"/>
              <a:t>Geometric</a:t>
            </a:r>
            <a:r>
              <a:rPr lang="cs-CZ" i="1" dirty="0"/>
              <a:t> </a:t>
            </a:r>
            <a:r>
              <a:rPr lang="cs-CZ" i="1" dirty="0" err="1"/>
              <a:t>dissections</a:t>
            </a:r>
            <a:endParaRPr lang="cs-CZ" dirty="0"/>
          </a:p>
          <a:p>
            <a:pPr lvl="1"/>
            <a:r>
              <a:rPr lang="cs-CZ" b="1" dirty="0"/>
              <a:t>e1</a:t>
            </a:r>
            <a:r>
              <a:rPr lang="cs-CZ" dirty="0"/>
              <a:t> původní text nazvaný </a:t>
            </a:r>
            <a:r>
              <a:rPr lang="cs-CZ" i="1" dirty="0" err="1"/>
              <a:t>Geometric</a:t>
            </a:r>
            <a:r>
              <a:rPr lang="cs-CZ" i="1" dirty="0"/>
              <a:t> </a:t>
            </a:r>
            <a:r>
              <a:rPr lang="cs-CZ" i="1" dirty="0" err="1"/>
              <a:t>dissections</a:t>
            </a:r>
            <a:endParaRPr lang="cs-CZ" dirty="0"/>
          </a:p>
          <a:p>
            <a:pPr lvl="2"/>
            <a:r>
              <a:rPr lang="cs-CZ" b="1" dirty="0"/>
              <a:t>m1</a:t>
            </a:r>
            <a:r>
              <a:rPr lang="cs-CZ" dirty="0"/>
              <a:t> kniha publikovaná v roce 1964 v nakladatelství Van </a:t>
            </a:r>
            <a:r>
              <a:rPr lang="cs-CZ" dirty="0" err="1"/>
              <a:t>Nostrand</a:t>
            </a:r>
            <a:endParaRPr lang="cs-CZ" dirty="0"/>
          </a:p>
          <a:p>
            <a:pPr lvl="1"/>
            <a:r>
              <a:rPr lang="cs-CZ" b="1" dirty="0"/>
              <a:t>e2</a:t>
            </a:r>
            <a:r>
              <a:rPr lang="cs-CZ" dirty="0"/>
              <a:t> revidovaný text nazvaný </a:t>
            </a:r>
            <a:r>
              <a:rPr lang="cs-CZ" i="1" dirty="0" err="1"/>
              <a:t>Recreational</a:t>
            </a:r>
            <a:r>
              <a:rPr lang="cs-CZ" i="1" dirty="0"/>
              <a:t> </a:t>
            </a:r>
            <a:r>
              <a:rPr lang="cs-CZ" i="1" dirty="0" err="1"/>
              <a:t>problems</a:t>
            </a:r>
            <a:r>
              <a:rPr lang="cs-CZ" i="1" dirty="0"/>
              <a:t> in </a:t>
            </a:r>
            <a:r>
              <a:rPr lang="cs-CZ" i="1" dirty="0" err="1"/>
              <a:t>geometric</a:t>
            </a:r>
            <a:r>
              <a:rPr lang="cs-CZ" i="1" dirty="0"/>
              <a:t> </a:t>
            </a:r>
            <a:r>
              <a:rPr lang="cs-CZ" i="1" dirty="0" err="1"/>
              <a:t>dissections</a:t>
            </a:r>
            <a:r>
              <a:rPr lang="cs-CZ" i="1" dirty="0"/>
              <a:t>…</a:t>
            </a:r>
            <a:endParaRPr lang="cs-CZ" dirty="0"/>
          </a:p>
          <a:p>
            <a:pPr lvl="2"/>
            <a:r>
              <a:rPr lang="cs-CZ" b="1" dirty="0"/>
              <a:t>m1 </a:t>
            </a:r>
            <a:r>
              <a:rPr lang="cs-CZ" dirty="0"/>
              <a:t>kniha publikovaná v roce 1972 v nakladatelství Dover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w1</a:t>
            </a:r>
            <a:r>
              <a:rPr lang="cs-CZ" dirty="0"/>
              <a:t> </a:t>
            </a:r>
            <a:r>
              <a:rPr lang="cs-CZ" i="1" dirty="0" err="1"/>
              <a:t>The</a:t>
            </a:r>
            <a:r>
              <a:rPr lang="cs-CZ" i="1" dirty="0"/>
              <a:t> Wall Street </a:t>
            </a:r>
            <a:r>
              <a:rPr lang="cs-CZ" i="1" dirty="0" err="1"/>
              <a:t>Journal</a:t>
            </a:r>
            <a:endParaRPr lang="cs-CZ" dirty="0"/>
          </a:p>
          <a:p>
            <a:pPr lvl="1"/>
            <a:r>
              <a:rPr lang="cs-CZ" b="1" dirty="0"/>
              <a:t>e1 </a:t>
            </a:r>
            <a:r>
              <a:rPr lang="cs-CZ" dirty="0"/>
              <a:t>východní vydání</a:t>
            </a:r>
          </a:p>
          <a:p>
            <a:pPr lvl="2"/>
            <a:r>
              <a:rPr lang="cs-CZ" b="1" dirty="0"/>
              <a:t>m1</a:t>
            </a:r>
            <a:r>
              <a:rPr lang="cs-CZ" dirty="0"/>
              <a:t> tištěná forma východního vydání</a:t>
            </a:r>
          </a:p>
          <a:p>
            <a:pPr lvl="2"/>
            <a:r>
              <a:rPr lang="cs-CZ" b="1" dirty="0"/>
              <a:t>m2</a:t>
            </a:r>
            <a:r>
              <a:rPr lang="cs-CZ" dirty="0"/>
              <a:t> východní vydání na mikrofilmu</a:t>
            </a:r>
          </a:p>
          <a:p>
            <a:pPr lvl="1"/>
            <a:r>
              <a:rPr lang="cs-CZ" b="1" dirty="0"/>
              <a:t>e2 </a:t>
            </a:r>
            <a:r>
              <a:rPr lang="cs-CZ" dirty="0"/>
              <a:t>západní vydání</a:t>
            </a:r>
          </a:p>
          <a:p>
            <a:pPr lvl="2"/>
            <a:r>
              <a:rPr lang="cs-CZ" b="1" dirty="0"/>
              <a:t>m1</a:t>
            </a:r>
            <a:r>
              <a:rPr lang="cs-CZ" dirty="0"/>
              <a:t> tištěná forma západního vydání</a:t>
            </a:r>
          </a:p>
          <a:p>
            <a:pPr lvl="2"/>
            <a:r>
              <a:rPr lang="cs-CZ" b="1" dirty="0"/>
              <a:t>m2 </a:t>
            </a:r>
            <a:r>
              <a:rPr lang="cs-CZ" dirty="0"/>
              <a:t>západní vydání na mikrofilmu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377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Jde o konkrétní dokument, individuum či konkrétní agregát. </a:t>
            </a:r>
          </a:p>
          <a:p>
            <a:r>
              <a:rPr lang="cs-CZ" dirty="0"/>
              <a:t>Z hlediska intelektuálního obsahu a fyzické formy se shoduje s provedením. </a:t>
            </a:r>
          </a:p>
          <a:p>
            <a:r>
              <a:rPr lang="cs-CZ" dirty="0"/>
              <a:t>Jde o materiální objekt či objekty vyskytující se v určitém čase na určitém místě. </a:t>
            </a:r>
          </a:p>
          <a:p>
            <a:r>
              <a:rPr lang="cs-CZ" dirty="0"/>
              <a:t>Je rozsahem provedení.</a:t>
            </a:r>
          </a:p>
        </p:txBody>
      </p:sp>
    </p:spTree>
    <p:extLst>
      <p:ext uri="{BB962C8B-B14F-4D97-AF65-F5344CB8AC3E}">
        <p14:creationId xmlns:p14="http://schemas.microsoft.com/office/powerpoint/2010/main" val="3139342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z FRBR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dirty="0"/>
              <a:t>w1</a:t>
            </a:r>
            <a:r>
              <a:rPr lang="cs-CZ" dirty="0"/>
              <a:t> Ronald </a:t>
            </a:r>
            <a:r>
              <a:rPr lang="cs-CZ" dirty="0" err="1"/>
              <a:t>Hayman</a:t>
            </a:r>
            <a:r>
              <a:rPr lang="cs-CZ" dirty="0"/>
              <a:t>: </a:t>
            </a:r>
            <a:r>
              <a:rPr lang="cs-CZ" i="1" dirty="0"/>
              <a:t>Playback</a:t>
            </a:r>
            <a:endParaRPr lang="cs-CZ" dirty="0"/>
          </a:p>
          <a:p>
            <a:pPr lvl="1"/>
            <a:r>
              <a:rPr lang="cs-CZ" b="1" dirty="0"/>
              <a:t> e1</a:t>
            </a:r>
            <a:r>
              <a:rPr lang="cs-CZ" dirty="0"/>
              <a:t> autorův text připravený k vydání</a:t>
            </a:r>
          </a:p>
          <a:p>
            <a:pPr lvl="2"/>
            <a:r>
              <a:rPr lang="cs-CZ" b="1" dirty="0"/>
              <a:t> m1 </a:t>
            </a:r>
            <a:r>
              <a:rPr lang="cs-CZ" dirty="0"/>
              <a:t>kniha publikovaná v roce 1964 v nakladatelství Davis-</a:t>
            </a:r>
            <a:r>
              <a:rPr lang="cs-CZ" dirty="0" err="1"/>
              <a:t>Poynter</a:t>
            </a:r>
            <a:endParaRPr lang="cs-CZ" dirty="0"/>
          </a:p>
          <a:p>
            <a:pPr lvl="3"/>
            <a:r>
              <a:rPr lang="cs-CZ" b="1" dirty="0"/>
              <a:t>i1</a:t>
            </a:r>
            <a:r>
              <a:rPr lang="cs-CZ" dirty="0"/>
              <a:t> autorizovaný výtisk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w1 </a:t>
            </a:r>
            <a:r>
              <a:rPr lang="cs-CZ" dirty="0"/>
              <a:t>Allan </a:t>
            </a:r>
            <a:r>
              <a:rPr lang="cs-CZ" dirty="0" err="1"/>
              <a:t>Wakeman</a:t>
            </a:r>
            <a:r>
              <a:rPr lang="cs-CZ" dirty="0"/>
              <a:t>: </a:t>
            </a:r>
            <a:r>
              <a:rPr lang="cs-CZ" i="1" dirty="0" err="1"/>
              <a:t>Jabberwocky</a:t>
            </a:r>
            <a:endParaRPr lang="cs-CZ" dirty="0"/>
          </a:p>
          <a:p>
            <a:pPr lvl="1"/>
            <a:r>
              <a:rPr lang="cs-CZ" b="1" dirty="0"/>
              <a:t>e1</a:t>
            </a:r>
            <a:r>
              <a:rPr lang="cs-CZ" dirty="0"/>
              <a:t> autorův návrh hry a pokyny</a:t>
            </a:r>
          </a:p>
          <a:p>
            <a:pPr lvl="2"/>
            <a:r>
              <a:rPr lang="cs-CZ" b="1" dirty="0"/>
              <a:t>m1 </a:t>
            </a:r>
            <a:r>
              <a:rPr lang="cs-CZ" dirty="0"/>
              <a:t>hra a doprovodné pokyny pro učitele, vydané v roce 1974 v nakladatelství </a:t>
            </a:r>
            <a:r>
              <a:rPr lang="cs-CZ" dirty="0" err="1"/>
              <a:t>Longman</a:t>
            </a:r>
            <a:endParaRPr lang="cs-CZ" dirty="0"/>
          </a:p>
          <a:p>
            <a:pPr lvl="3"/>
            <a:r>
              <a:rPr lang="cs-CZ" b="1" dirty="0"/>
              <a:t>i1</a:t>
            </a:r>
            <a:r>
              <a:rPr lang="cs-CZ" dirty="0"/>
              <a:t> kopie, u níž chybějí pokyny pro učitele</a:t>
            </a:r>
          </a:p>
        </p:txBody>
      </p:sp>
    </p:spTree>
    <p:extLst>
      <p:ext uri="{BB962C8B-B14F-4D97-AF65-F5344CB8AC3E}">
        <p14:creationId xmlns:p14="http://schemas.microsoft.com/office/powerpoint/2010/main" val="2576687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http://3.bp.blogspot.com/-pUUNm-dHAAc/TqV0U5FNIEI/AAAAAAAAAFI/ftm30cqgZ54/s400/dvp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114301"/>
            <a:ext cx="79629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8089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Entity 2 – 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Osoba (individuum-substance)</a:t>
            </a:r>
          </a:p>
          <a:p>
            <a:r>
              <a:rPr lang="cs-CZ" dirty="0"/>
              <a:t>Korporace (agregát)</a:t>
            </a:r>
          </a:p>
          <a:p>
            <a:endParaRPr lang="cs-CZ" dirty="0"/>
          </a:p>
          <a:p>
            <a:r>
              <a:rPr lang="cs-CZ" dirty="0"/>
              <a:t>Figurují jako termíny vztahu tam, kde entity 1 jsou subjekty</a:t>
            </a:r>
          </a:p>
          <a:p>
            <a:endParaRPr lang="cs-CZ" dirty="0"/>
          </a:p>
          <a:p>
            <a:r>
              <a:rPr lang="cs-CZ" dirty="0"/>
              <a:t>Vztahy:</a:t>
            </a:r>
          </a:p>
          <a:p>
            <a:pPr lvl="1"/>
            <a:r>
              <a:rPr lang="nl-NL" dirty="0"/>
              <a:t>je vytvářen,</a:t>
            </a:r>
          </a:p>
          <a:p>
            <a:pPr lvl="1"/>
            <a:r>
              <a:rPr lang="nl-NL" dirty="0"/>
              <a:t>je realizován,</a:t>
            </a:r>
          </a:p>
          <a:p>
            <a:pPr lvl="1"/>
            <a:r>
              <a:rPr lang="nl-NL" dirty="0"/>
              <a:t>je vyroben,</a:t>
            </a:r>
          </a:p>
          <a:p>
            <a:pPr lvl="1"/>
            <a:r>
              <a:rPr lang="nl-NL" dirty="0"/>
              <a:t>je vlastněn.</a:t>
            </a:r>
          </a:p>
          <a:p>
            <a:pPr lvl="1"/>
            <a:endParaRPr lang="cs-CZ" dirty="0"/>
          </a:p>
        </p:txBody>
      </p:sp>
      <p:pic>
        <p:nvPicPr>
          <p:cNvPr id="2050" name="Picture 2" descr="http://2.bp.blogspot.com/-HqDyLtnnrOg/TqUozXiiKCI/AAAAAAAAAE4/YVBGyA6SIKQ/s320/Obr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9100" y="2285999"/>
            <a:ext cx="4203700" cy="3095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5654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E199CD-760E-4345-8703-0645F2E57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Entitně</a:t>
            </a:r>
            <a:r>
              <a:rPr lang="cs-CZ" dirty="0"/>
              <a:t>-relační model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0C95050E-A8FF-4B68-87D9-6BADF9A8DC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85310" y="2171700"/>
            <a:ext cx="3573780" cy="118700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E17C07E-5167-41EE-BE2C-9DBC518ECF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2288" y="3958685"/>
            <a:ext cx="4679823" cy="1771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479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Entity 2 -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Božská komedie</a:t>
            </a:r>
            <a:r>
              <a:rPr lang="cs-CZ" i="1" dirty="0"/>
              <a:t> je vytvořena Dantem Alighierim.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dirty="0"/>
              <a:t>Božská komedie</a:t>
            </a:r>
            <a:r>
              <a:rPr lang="cs-CZ" i="1" dirty="0"/>
              <a:t> je realizována v českém překladu Vladimírem Mikešem.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dirty="0"/>
              <a:t>Božská komedie</a:t>
            </a:r>
            <a:r>
              <a:rPr lang="cs-CZ" i="1" dirty="0"/>
              <a:t> v </a:t>
            </a:r>
            <a:r>
              <a:rPr lang="cs-CZ" i="1" dirty="0" err="1"/>
              <a:t>Mikešově</a:t>
            </a:r>
            <a:r>
              <a:rPr lang="cs-CZ" i="1" dirty="0"/>
              <a:t> českém překladu je vyrobena (vydána) nakladatelstvím </a:t>
            </a:r>
            <a:r>
              <a:rPr lang="cs-CZ" dirty="0"/>
              <a:t>Academia</a:t>
            </a:r>
            <a:r>
              <a:rPr lang="cs-CZ" i="1" dirty="0"/>
              <a:t>.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dirty="0"/>
              <a:t>Božská komedie </a:t>
            </a:r>
            <a:r>
              <a:rPr lang="cs-CZ" i="1" dirty="0"/>
              <a:t>v českém překladu vyrobená nakladatelstvím </a:t>
            </a:r>
            <a:r>
              <a:rPr lang="cs-CZ" dirty="0"/>
              <a:t>Academia</a:t>
            </a:r>
            <a:r>
              <a:rPr lang="cs-CZ" i="1" dirty="0"/>
              <a:t> je vlastněna ÚK FF MU.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Ve chvíli, kdy vyhledáváme v rejstříku, je samozřejmě možné chápat osoby a korporace jako subjekty vztahu a entity první skupiny jako termíny.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i="1" dirty="0"/>
              <a:t>Dante Alighieri vytvořil</a:t>
            </a:r>
            <a:r>
              <a:rPr lang="cs-CZ" dirty="0"/>
              <a:t> Božskou komedii</a:t>
            </a:r>
            <a:r>
              <a:rPr lang="cs-CZ" i="1" dirty="0"/>
              <a:t>.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i="1" dirty="0"/>
              <a:t>Vladimír Mikeš realizoval český překlad</a:t>
            </a:r>
            <a:r>
              <a:rPr lang="cs-CZ" dirty="0"/>
              <a:t> Božské komedie</a:t>
            </a:r>
            <a:r>
              <a:rPr lang="cs-CZ" i="1" dirty="0"/>
              <a:t>.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i="1" dirty="0"/>
              <a:t>Nakladatelství </a:t>
            </a:r>
            <a:r>
              <a:rPr lang="cs-CZ" dirty="0"/>
              <a:t>Academia </a:t>
            </a:r>
            <a:r>
              <a:rPr lang="cs-CZ" i="1" dirty="0"/>
              <a:t>vyrobilo (vydalo)</a:t>
            </a:r>
            <a:r>
              <a:rPr lang="cs-CZ" dirty="0"/>
              <a:t> Božskou komedii</a:t>
            </a:r>
            <a:r>
              <a:rPr lang="cs-CZ" i="1" dirty="0"/>
              <a:t> v </a:t>
            </a:r>
            <a:r>
              <a:rPr lang="cs-CZ" i="1" dirty="0" err="1"/>
              <a:t>Mikešově</a:t>
            </a:r>
            <a:r>
              <a:rPr lang="cs-CZ" i="1" dirty="0"/>
              <a:t> českém překladu.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i="1" dirty="0"/>
              <a:t>ÚK FF MU vlastní exemplář</a:t>
            </a:r>
            <a:r>
              <a:rPr lang="cs-CZ" dirty="0"/>
              <a:t> Božské komedie</a:t>
            </a:r>
            <a:r>
              <a:rPr lang="cs-CZ" i="1" dirty="0"/>
              <a:t> vydané nakladatelstvím Academia.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5895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Jde o jednotlivé reálné osoby (rozumná individua), které buď existují v tomto čase v aktuální světě, nebo v aktuálním světě v určitém okamžiku existovaly. </a:t>
            </a:r>
          </a:p>
          <a:p>
            <a:r>
              <a:rPr lang="cs-CZ" dirty="0"/>
              <a:t>Osoby jsou buď odpovědné za vytvoření či realizaci díla, nebo jsou předmětem díla.</a:t>
            </a:r>
          </a:p>
        </p:txBody>
      </p:sp>
    </p:spTree>
    <p:extLst>
      <p:ext uri="{BB962C8B-B14F-4D97-AF65-F5344CB8AC3E}">
        <p14:creationId xmlns:p14="http://schemas.microsoft.com/office/powerpoint/2010/main" val="2222299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z FRBR</a:t>
            </a: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dirty="0"/>
              <a:t>p1 </a:t>
            </a:r>
            <a:r>
              <a:rPr lang="cs-CZ" dirty="0"/>
              <a:t>Margaret </a:t>
            </a:r>
            <a:r>
              <a:rPr lang="cs-CZ" dirty="0" err="1"/>
              <a:t>Atwood</a:t>
            </a:r>
            <a:endParaRPr lang="cs-CZ" dirty="0"/>
          </a:p>
          <a:p>
            <a:r>
              <a:rPr lang="cs-CZ" b="1" dirty="0"/>
              <a:t>p2 </a:t>
            </a:r>
            <a:r>
              <a:rPr lang="cs-CZ" dirty="0"/>
              <a:t>Hans Christian Andersen</a:t>
            </a:r>
          </a:p>
          <a:p>
            <a:r>
              <a:rPr lang="cs-CZ" b="1" dirty="0"/>
              <a:t>p3</a:t>
            </a:r>
            <a:r>
              <a:rPr lang="cs-CZ" dirty="0"/>
              <a:t> Victoria (britská královna)</a:t>
            </a:r>
          </a:p>
          <a:p>
            <a:r>
              <a:rPr lang="cs-CZ" b="1" dirty="0"/>
              <a:t>p4 </a:t>
            </a:r>
            <a:r>
              <a:rPr lang="cs-CZ" dirty="0"/>
              <a:t>Anatole France</a:t>
            </a:r>
          </a:p>
          <a:p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37390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Korporace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Jde o skupiny jednotlivců (jednoduché agregáty) nebo o skupiny organizací (složené agregáty).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cb1</a:t>
            </a:r>
            <a:r>
              <a:rPr lang="cs-CZ" dirty="0"/>
              <a:t> Museum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American</a:t>
            </a:r>
            <a:r>
              <a:rPr lang="cs-CZ" dirty="0"/>
              <a:t> Folk Art</a:t>
            </a:r>
          </a:p>
          <a:p>
            <a:r>
              <a:rPr lang="cs-CZ" b="1" dirty="0"/>
              <a:t>cb2</a:t>
            </a:r>
            <a:r>
              <a:rPr lang="cs-CZ" dirty="0"/>
              <a:t> BBC </a:t>
            </a:r>
            <a:r>
              <a:rPr lang="cs-CZ" dirty="0" err="1"/>
              <a:t>Symphony</a:t>
            </a:r>
            <a:r>
              <a:rPr lang="cs-CZ" dirty="0"/>
              <a:t> </a:t>
            </a:r>
            <a:r>
              <a:rPr lang="cs-CZ" dirty="0" err="1"/>
              <a:t>Orchestra</a:t>
            </a:r>
            <a:endParaRPr lang="cs-CZ" dirty="0"/>
          </a:p>
          <a:p>
            <a:r>
              <a:rPr lang="cs-CZ" b="1" dirty="0"/>
              <a:t>cb3</a:t>
            </a:r>
            <a:r>
              <a:rPr lang="cs-CZ" dirty="0"/>
              <a:t> Symposium on </a:t>
            </a:r>
            <a:r>
              <a:rPr lang="cs-CZ" dirty="0" err="1"/>
              <a:t>Glaucoma</a:t>
            </a:r>
            <a:endParaRPr lang="cs-CZ" dirty="0"/>
          </a:p>
          <a:p>
            <a:r>
              <a:rPr lang="cs-CZ" b="1" dirty="0"/>
              <a:t>cb4</a:t>
            </a:r>
            <a:r>
              <a:rPr lang="cs-CZ" dirty="0"/>
              <a:t> </a:t>
            </a:r>
            <a:r>
              <a:rPr lang="cs-CZ" dirty="0" err="1"/>
              <a:t>Regional</a:t>
            </a:r>
            <a:r>
              <a:rPr lang="cs-CZ" dirty="0"/>
              <a:t> Municipality </a:t>
            </a:r>
            <a:r>
              <a:rPr lang="cs-CZ" dirty="0" err="1"/>
              <a:t>of</a:t>
            </a:r>
            <a:r>
              <a:rPr lang="cs-CZ" dirty="0"/>
              <a:t> Ottawa-</a:t>
            </a:r>
            <a:r>
              <a:rPr lang="cs-CZ" dirty="0" err="1"/>
              <a:t>Carleton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86148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Entity 3 -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dirty="0"/>
              <a:t>E</a:t>
            </a:r>
            <a:r>
              <a:rPr lang="cs-CZ" dirty="0"/>
              <a:t>ntity třetího typu jsou tím, co entity první skupiny jako znaky označují. Dílo může pojednávat o entitách prvního a druhého typu a zvláštních entitách typu třetího.</a:t>
            </a:r>
          </a:p>
        </p:txBody>
      </p:sp>
      <p:pic>
        <p:nvPicPr>
          <p:cNvPr id="4098" name="Picture 2" descr="http://4.bp.blogspot.com/-wnRRKAe2jYQ/TqVfMZHIbwI/AAAAAAAAAFA/yoe2mGZODEk/s320/Obr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200" y="1409700"/>
            <a:ext cx="43942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8899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Entity 3 - II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Božská komedie</a:t>
            </a:r>
            <a:r>
              <a:rPr lang="cs-CZ" i="1" dirty="0"/>
              <a:t> je o pojmech pekla, očistce a ráje.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i="1" dirty="0"/>
              <a:t>Dílo</a:t>
            </a:r>
            <a:r>
              <a:rPr lang="cs-CZ" dirty="0"/>
              <a:t> Pražský hrad ve fotografii</a:t>
            </a:r>
            <a:r>
              <a:rPr lang="cs-CZ" i="1" dirty="0"/>
              <a:t> je o Pražském hradu.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i="1" dirty="0"/>
              <a:t>Dílo</a:t>
            </a:r>
            <a:r>
              <a:rPr lang="cs-CZ" dirty="0"/>
              <a:t> 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Ecology</a:t>
            </a:r>
            <a:r>
              <a:rPr lang="cs-CZ" dirty="0"/>
              <a:t> and </a:t>
            </a:r>
            <a:r>
              <a:rPr lang="cs-CZ" dirty="0" err="1"/>
              <a:t>Libraries</a:t>
            </a:r>
            <a:r>
              <a:rPr lang="cs-CZ" dirty="0"/>
              <a:t> </a:t>
            </a:r>
            <a:r>
              <a:rPr lang="cs-CZ" i="1" dirty="0"/>
              <a:t>je sborník konference </a:t>
            </a:r>
            <a:r>
              <a:rPr lang="cs-CZ" i="1" dirty="0" err="1"/>
              <a:t>Information</a:t>
            </a:r>
            <a:r>
              <a:rPr lang="cs-CZ" i="1" dirty="0"/>
              <a:t> </a:t>
            </a:r>
            <a:r>
              <a:rPr lang="cs-CZ" i="1" dirty="0" err="1"/>
              <a:t>Ecology</a:t>
            </a:r>
            <a:r>
              <a:rPr lang="cs-CZ" i="1" dirty="0"/>
              <a:t> and </a:t>
            </a:r>
            <a:r>
              <a:rPr lang="cs-CZ" i="1" dirty="0" err="1"/>
              <a:t>Libraries</a:t>
            </a:r>
            <a:r>
              <a:rPr lang="cs-CZ" i="1" dirty="0"/>
              <a:t>.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i="1" dirty="0"/>
              <a:t>Dílo</a:t>
            </a:r>
            <a:r>
              <a:rPr lang="cs-CZ" dirty="0"/>
              <a:t> Ekonometrický model determinant cen nemovitostí v Brně</a:t>
            </a:r>
            <a:r>
              <a:rPr lang="cs-CZ" i="1" dirty="0"/>
              <a:t> se týká města Brna.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4939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Pojem je abstraktní představa nebo myšlenka (formální znak), který předmětem díla.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c1</a:t>
            </a:r>
            <a:r>
              <a:rPr lang="cs-CZ" dirty="0"/>
              <a:t> ekonomie</a:t>
            </a:r>
          </a:p>
          <a:p>
            <a:r>
              <a:rPr lang="cs-CZ" b="1" dirty="0"/>
              <a:t>c2 </a:t>
            </a:r>
            <a:r>
              <a:rPr lang="cs-CZ" dirty="0"/>
              <a:t>romantismus</a:t>
            </a:r>
          </a:p>
          <a:p>
            <a:r>
              <a:rPr lang="cs-CZ" b="1" dirty="0"/>
              <a:t>c3</a:t>
            </a:r>
            <a:r>
              <a:rPr lang="cs-CZ" dirty="0"/>
              <a:t> hydroponie</a:t>
            </a:r>
          </a:p>
          <a:p>
            <a:r>
              <a:rPr lang="cs-CZ" b="1" dirty="0"/>
              <a:t>c4</a:t>
            </a:r>
            <a:r>
              <a:rPr lang="cs-CZ" dirty="0"/>
              <a:t> ekonomická teorie, že snížení daní vede k větší ekonomické aktivitě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42460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Objekt je hmotný předmět reálného světa. </a:t>
            </a:r>
          </a:p>
          <a:p>
            <a:r>
              <a:rPr lang="cs-CZ" dirty="0"/>
              <a:t>Z ontologického hlediska může jít o individuum nebo o agregát. </a:t>
            </a:r>
          </a:p>
          <a:p>
            <a:r>
              <a:rPr lang="cs-CZ" dirty="0"/>
              <a:t>Objekty jsou předmětem katalogizovaného díla.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b="1" dirty="0"/>
              <a:t>o1</a:t>
            </a:r>
            <a:r>
              <a:rPr lang="pt-BR" dirty="0"/>
              <a:t> Buckinghamský palác</a:t>
            </a:r>
          </a:p>
          <a:p>
            <a:r>
              <a:rPr lang="pt-BR" b="1" dirty="0"/>
              <a:t>o2</a:t>
            </a:r>
            <a:r>
              <a:rPr lang="pt-BR" dirty="0"/>
              <a:t> </a:t>
            </a:r>
            <a:r>
              <a:rPr lang="pt-BR" i="1" dirty="0"/>
              <a:t>Lusitanie</a:t>
            </a:r>
            <a:endParaRPr lang="pt-BR" dirty="0"/>
          </a:p>
          <a:p>
            <a:r>
              <a:rPr lang="pt-BR" b="1" dirty="0"/>
              <a:t>o3</a:t>
            </a:r>
            <a:r>
              <a:rPr lang="pt-BR" dirty="0"/>
              <a:t> Apollo 11</a:t>
            </a:r>
          </a:p>
          <a:p>
            <a:r>
              <a:rPr lang="pt-BR" b="1" dirty="0"/>
              <a:t>o4</a:t>
            </a:r>
            <a:r>
              <a:rPr lang="pt-BR" dirty="0"/>
              <a:t> Eiffelova věž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3494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Jde o činnost nebo událost. </a:t>
            </a:r>
          </a:p>
          <a:p>
            <a:r>
              <a:rPr lang="cs-CZ" dirty="0"/>
              <a:t>Pod tento pojem spadají historické události, epochy, časová období. </a:t>
            </a:r>
          </a:p>
          <a:p>
            <a:r>
              <a:rPr lang="cs-CZ" dirty="0"/>
              <a:t>Může být akcidentem nebo i agregátem.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e1 </a:t>
            </a:r>
            <a:r>
              <a:rPr lang="cs-CZ" dirty="0"/>
              <a:t>stávka dělníků v </a:t>
            </a:r>
            <a:r>
              <a:rPr lang="cs-CZ" dirty="0" err="1"/>
              <a:t>Garmentu</a:t>
            </a:r>
            <a:br>
              <a:rPr lang="cs-CZ" dirty="0"/>
            </a:br>
            <a:r>
              <a:rPr lang="cs-CZ" b="1" dirty="0"/>
              <a:t>e2 </a:t>
            </a:r>
            <a:r>
              <a:rPr lang="cs-CZ" dirty="0"/>
              <a:t>bitva o </a:t>
            </a:r>
            <a:r>
              <a:rPr lang="cs-CZ" dirty="0" err="1"/>
              <a:t>Hastings</a:t>
            </a:r>
            <a:endParaRPr lang="cs-CZ" dirty="0"/>
          </a:p>
          <a:p>
            <a:r>
              <a:rPr lang="cs-CZ" b="1" dirty="0"/>
              <a:t>e3</a:t>
            </a:r>
            <a:r>
              <a:rPr lang="cs-CZ" dirty="0"/>
              <a:t> doba osvícenství</a:t>
            </a:r>
          </a:p>
          <a:p>
            <a:r>
              <a:rPr lang="cs-CZ" b="1" dirty="0"/>
              <a:t>e4</a:t>
            </a:r>
            <a:r>
              <a:rPr lang="cs-CZ" dirty="0"/>
              <a:t> devatenácté století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73186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Místo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Je chápáno široce jako něco ve vztahu k prostoru (může být akcidentem nebo i agregátem). </a:t>
            </a:r>
          </a:p>
          <a:p>
            <a:r>
              <a:rPr lang="cs-CZ" dirty="0"/>
              <a:t>Místo může být zemské i mimozemské, současné i historické, definované </a:t>
            </a:r>
            <a:r>
              <a:rPr lang="cs-CZ" dirty="0" err="1"/>
              <a:t>georaficky</a:t>
            </a:r>
            <a:r>
              <a:rPr lang="cs-CZ" dirty="0"/>
              <a:t> nebo geopoliticky. </a:t>
            </a:r>
          </a:p>
          <a:p>
            <a:r>
              <a:rPr lang="cs-CZ" dirty="0"/>
              <a:t>Takto chápané místo je předmětem díla.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pl1</a:t>
            </a:r>
            <a:r>
              <a:rPr lang="cs-CZ" dirty="0"/>
              <a:t> </a:t>
            </a:r>
            <a:r>
              <a:rPr lang="cs-CZ" dirty="0" err="1"/>
              <a:t>Howard</a:t>
            </a:r>
            <a:r>
              <a:rPr lang="cs-CZ" dirty="0"/>
              <a:t> </a:t>
            </a:r>
            <a:r>
              <a:rPr lang="cs-CZ" dirty="0" err="1"/>
              <a:t>Beach</a:t>
            </a:r>
            <a:r>
              <a:rPr lang="cs-CZ" dirty="0"/>
              <a:t> /pobřeží/</a:t>
            </a:r>
          </a:p>
          <a:p>
            <a:r>
              <a:rPr lang="cs-CZ" b="1" dirty="0"/>
              <a:t>pl2 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Alacran</a:t>
            </a:r>
            <a:r>
              <a:rPr lang="cs-CZ" dirty="0"/>
              <a:t> </a:t>
            </a:r>
            <a:r>
              <a:rPr lang="cs-CZ" dirty="0" err="1"/>
              <a:t>Reef</a:t>
            </a:r>
            <a:r>
              <a:rPr lang="cs-CZ" dirty="0"/>
              <a:t> /útes/</a:t>
            </a:r>
          </a:p>
          <a:p>
            <a:r>
              <a:rPr lang="cs-CZ" b="1" dirty="0"/>
              <a:t>pl3 </a:t>
            </a:r>
            <a:r>
              <a:rPr lang="cs-CZ" dirty="0" err="1"/>
              <a:t>Morey</a:t>
            </a:r>
            <a:r>
              <a:rPr lang="cs-CZ" dirty="0"/>
              <a:t> </a:t>
            </a:r>
            <a:r>
              <a:rPr lang="cs-CZ" dirty="0" err="1"/>
              <a:t>Peak</a:t>
            </a:r>
            <a:r>
              <a:rPr lang="cs-CZ" dirty="0"/>
              <a:t> </a:t>
            </a:r>
            <a:r>
              <a:rPr lang="cs-CZ" dirty="0" err="1"/>
              <a:t>Wilderness</a:t>
            </a:r>
            <a:r>
              <a:rPr lang="cs-CZ" dirty="0"/>
              <a:t> Study Area /oblast/</a:t>
            </a:r>
          </a:p>
          <a:p>
            <a:r>
              <a:rPr lang="cs-CZ" b="1" dirty="0"/>
              <a:t>pl4 </a:t>
            </a:r>
            <a:r>
              <a:rPr lang="cs-CZ" dirty="0"/>
              <a:t>Bristol /jurisdikce/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163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15AA0D-4ECF-4ADC-B41A-3CDB408AA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Kardinalita vztahu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2A6D2E-D82C-451F-ADDD-FCEA975AC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1:1</a:t>
            </a:r>
          </a:p>
          <a:p>
            <a:r>
              <a:rPr lang="cs-CZ" dirty="0"/>
              <a:t>N:1</a:t>
            </a:r>
          </a:p>
          <a:p>
            <a:r>
              <a:rPr lang="cs-CZ" dirty="0"/>
              <a:t>1:N</a:t>
            </a:r>
          </a:p>
          <a:p>
            <a:r>
              <a:rPr lang="cs-CZ" dirty="0"/>
              <a:t>M:N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600257-B053-4F6A-9C78-9F7A558200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127" y="1428750"/>
            <a:ext cx="7827645" cy="345376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B41F1E0-D584-4701-8619-FBE1AE6A4A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7127" y="5229225"/>
            <a:ext cx="5819775" cy="150495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15A2F2E0-5539-4CDB-81EC-95B26DC5EE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0276" y="5655945"/>
            <a:ext cx="1980248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239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B2AB21-9BB6-4BCE-8E4F-2A4B0849A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znaky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D5DA966-EFCD-4029-850E-48165FB5CD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2826" y="1543971"/>
            <a:ext cx="5396198" cy="4810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244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FRBR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Entity</a:t>
            </a:r>
          </a:p>
          <a:p>
            <a:r>
              <a:rPr lang="cs-CZ" dirty="0"/>
              <a:t>Atributy</a:t>
            </a:r>
          </a:p>
          <a:p>
            <a:r>
              <a:rPr lang="cs-CZ" dirty="0"/>
              <a:t>Vztahy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279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Entity 1 (subjekt i termín vztahu)</a:t>
            </a:r>
          </a:p>
          <a:p>
            <a:pPr lvl="1"/>
            <a:r>
              <a:rPr lang="cs-CZ" dirty="0"/>
              <a:t>Dílo</a:t>
            </a:r>
          </a:p>
          <a:p>
            <a:pPr lvl="1"/>
            <a:r>
              <a:rPr lang="cs-CZ" dirty="0"/>
              <a:t>Vyjádření</a:t>
            </a:r>
          </a:p>
          <a:p>
            <a:pPr lvl="1"/>
            <a:r>
              <a:rPr lang="cs-CZ" dirty="0"/>
              <a:t>Provedení</a:t>
            </a:r>
          </a:p>
          <a:p>
            <a:pPr lvl="1"/>
            <a:r>
              <a:rPr lang="cs-CZ" dirty="0"/>
              <a:t>Jednotka</a:t>
            </a:r>
          </a:p>
          <a:p>
            <a:r>
              <a:rPr lang="cs-CZ" dirty="0"/>
              <a:t>Entity 2 (termíny vztahu)</a:t>
            </a:r>
          </a:p>
          <a:p>
            <a:pPr lvl="1"/>
            <a:r>
              <a:rPr lang="cs-CZ" dirty="0"/>
              <a:t>Osoba</a:t>
            </a:r>
          </a:p>
          <a:p>
            <a:pPr lvl="1"/>
            <a:r>
              <a:rPr lang="cs-CZ" dirty="0"/>
              <a:t>Korporace</a:t>
            </a:r>
          </a:p>
          <a:p>
            <a:r>
              <a:rPr lang="cs-CZ" dirty="0"/>
              <a:t>Entity 3 (termíny vztahu)</a:t>
            </a:r>
          </a:p>
          <a:p>
            <a:pPr lvl="1"/>
            <a:r>
              <a:rPr lang="cs-CZ" dirty="0"/>
              <a:t>Pojem</a:t>
            </a:r>
          </a:p>
          <a:p>
            <a:pPr lvl="1"/>
            <a:r>
              <a:rPr lang="cs-CZ" dirty="0"/>
              <a:t>Objekt</a:t>
            </a:r>
          </a:p>
          <a:p>
            <a:pPr lvl="1"/>
            <a:r>
              <a:rPr lang="cs-CZ" dirty="0"/>
              <a:t>Akce</a:t>
            </a:r>
          </a:p>
          <a:p>
            <a:pPr lvl="1"/>
            <a:r>
              <a:rPr lang="cs-CZ" dirty="0"/>
              <a:t>Místo</a:t>
            </a:r>
          </a:p>
        </p:txBody>
      </p:sp>
    </p:spTree>
    <p:extLst>
      <p:ext uri="{BB962C8B-B14F-4D97-AF65-F5344CB8AC3E}">
        <p14:creationId xmlns:p14="http://schemas.microsoft.com/office/powerpoint/2010/main" val="2745786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Entity 1 –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Dílo (nemateriální, intelektuální a umělecký obsah, nejvyšší rod, Dantova Božská komedie)</a:t>
            </a:r>
          </a:p>
          <a:p>
            <a:r>
              <a:rPr lang="cs-CZ" dirty="0"/>
              <a:t> Vyjádření (nemateriální, dodaná určitá nehmotná forma – jazyk, nejnižší rodový pojem, Dantova Božská komedie v </a:t>
            </a:r>
            <a:r>
              <a:rPr lang="cs-CZ" dirty="0" err="1"/>
              <a:t>Mikešově</a:t>
            </a:r>
            <a:r>
              <a:rPr lang="cs-CZ" dirty="0"/>
              <a:t> českém překladu)</a:t>
            </a:r>
          </a:p>
          <a:p>
            <a:r>
              <a:rPr lang="cs-CZ" dirty="0"/>
              <a:t>Provedení (obecně chápaná hmota, konkrétní vydání, druhový pojem, Dantova Božská komedie vydaná v českém překladu v nakladatelství Academia v roce 2009)</a:t>
            </a:r>
          </a:p>
          <a:p>
            <a:r>
              <a:rPr lang="cs-CZ" dirty="0"/>
              <a:t>Jednotka (individuum, konkrétní exemplář </a:t>
            </a:r>
            <a:r>
              <a:rPr lang="cs-CZ" i="1" dirty="0"/>
              <a:t>Božské komedie</a:t>
            </a:r>
            <a:r>
              <a:rPr lang="cs-CZ" dirty="0"/>
              <a:t> vydané v roce 2009 nakladatelstvím Academia, který vlastní knihovna FF MU a který má přírůstkové číslo 2570911899)</a:t>
            </a:r>
          </a:p>
        </p:txBody>
      </p:sp>
      <p:pic>
        <p:nvPicPr>
          <p:cNvPr id="1026" name="Picture 2" descr="http://1.bp.blogspot.com/-OPe-aga_WvM/TqUkiXJTU7I/AAAAAAAAAEw/4ex1lmLZgX8/s400/Obr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600" y="2171700"/>
            <a:ext cx="4787900" cy="340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7027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Entity 1 - II</a:t>
            </a:r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Platí, že předmětem bibliografického záznamu je </a:t>
            </a:r>
            <a:r>
              <a:rPr lang="cs-CZ" i="1" dirty="0"/>
              <a:t>provedení </a:t>
            </a:r>
            <a:r>
              <a:rPr lang="cs-CZ" dirty="0"/>
              <a:t>jako entita-druh. </a:t>
            </a:r>
          </a:p>
          <a:p>
            <a:r>
              <a:rPr lang="cs-CZ" i="1" dirty="0"/>
              <a:t>Jednotky</a:t>
            </a:r>
            <a:r>
              <a:rPr lang="cs-CZ" dirty="0"/>
              <a:t> jsou rozsahem provedení. Vyjádření a dílo jsou o provedení </a:t>
            </a:r>
            <a:r>
              <a:rPr lang="cs-CZ" dirty="0" err="1"/>
              <a:t>predikovatelné</a:t>
            </a:r>
            <a:r>
              <a:rPr lang="cs-CZ" dirty="0"/>
              <a:t> jako jeho metafyzické části. </a:t>
            </a:r>
          </a:p>
          <a:p>
            <a:r>
              <a:rPr lang="cs-CZ" dirty="0"/>
              <a:t>Prostřednictvím provedení je </a:t>
            </a:r>
            <a:r>
              <a:rPr lang="cs-CZ" i="1" dirty="0"/>
              <a:t>dílo</a:t>
            </a:r>
            <a:r>
              <a:rPr lang="cs-CZ" dirty="0"/>
              <a:t> a </a:t>
            </a:r>
            <a:r>
              <a:rPr lang="cs-CZ" i="1" dirty="0"/>
              <a:t>vyjádření </a:t>
            </a:r>
            <a:r>
              <a:rPr lang="cs-CZ" dirty="0"/>
              <a:t>vypovídáno o jednotkách.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Božská komedie </a:t>
            </a:r>
            <a:r>
              <a:rPr lang="cs-CZ" i="1" dirty="0"/>
              <a:t>vydaná v roce 2009 nakladatelstvím </a:t>
            </a:r>
            <a:r>
              <a:rPr lang="cs-CZ" dirty="0"/>
              <a:t>Academia </a:t>
            </a:r>
            <a:r>
              <a:rPr lang="cs-CZ" i="1" dirty="0"/>
              <a:t>(provedení) je ztělesněním českého překladu</a:t>
            </a:r>
            <a:r>
              <a:rPr lang="cs-CZ" dirty="0"/>
              <a:t> Božské komedie</a:t>
            </a:r>
            <a:r>
              <a:rPr lang="cs-CZ" i="1" dirty="0"/>
              <a:t> pořízeného Vladimírem Mikešem (vyjádření).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i="1" dirty="0" err="1"/>
              <a:t>Mikešův</a:t>
            </a:r>
            <a:r>
              <a:rPr lang="cs-CZ" i="1" dirty="0"/>
              <a:t> český překlad</a:t>
            </a:r>
            <a:r>
              <a:rPr lang="cs-CZ" dirty="0"/>
              <a:t> Božské komedie</a:t>
            </a:r>
            <a:r>
              <a:rPr lang="cs-CZ" i="1" dirty="0"/>
              <a:t> (vyjádření) je realizací Dantovy</a:t>
            </a:r>
            <a:r>
              <a:rPr lang="cs-CZ" dirty="0"/>
              <a:t> Božské komedie</a:t>
            </a:r>
            <a:r>
              <a:rPr lang="cs-CZ" i="1" dirty="0"/>
              <a:t> (dílo).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7728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Dílo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Dílo je abstraktní entita. Reálně existuje vždy jen v určitých vyjádřeních, které je možné chápat jako způsob kódování daného díla. </a:t>
            </a:r>
          </a:p>
          <a:p>
            <a:r>
              <a:rPr lang="cs-CZ" dirty="0"/>
              <a:t>Právě formální způsob realizace je tím, co dělá z díla jeho jednotlivá vyjádření. </a:t>
            </a:r>
          </a:p>
          <a:p>
            <a:r>
              <a:rPr lang="cs-CZ" dirty="0"/>
              <a:t>Pokud však dochází ke značné modifikaci intelektuálního a uměleckého obsahu díla, je třeba považovat danou entitu za nové dílo - ne pouze za jeho vyjádření. </a:t>
            </a:r>
          </a:p>
          <a:p>
            <a:r>
              <a:rPr lang="cs-CZ" dirty="0"/>
              <a:t>Hranice mezi prostým vyjádřením díla a novým dílem není zcela ostrá. Revize, aktualizace, překlady apod. jsou vyjádřením téhož díla.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68568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</TotalTime>
  <Words>1363</Words>
  <Application>Microsoft Office PowerPoint</Application>
  <PresentationFormat>Širokoúhlá obrazovka</PresentationFormat>
  <Paragraphs>173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1" baseType="lpstr">
      <vt:lpstr>Franklin Gothic Book</vt:lpstr>
      <vt:lpstr>Crop</vt:lpstr>
      <vt:lpstr>Sémantické aspekty katalogizace VI.</vt:lpstr>
      <vt:lpstr>Entitně-relační model</vt:lpstr>
      <vt:lpstr>Kardinalita vztahu</vt:lpstr>
      <vt:lpstr>Hlavní znaky</vt:lpstr>
      <vt:lpstr>FRBR</vt:lpstr>
      <vt:lpstr>Entity</vt:lpstr>
      <vt:lpstr>Entity 1 – I</vt:lpstr>
      <vt:lpstr>Entity 1 - II</vt:lpstr>
      <vt:lpstr>Dílo</vt:lpstr>
      <vt:lpstr>Příklady z FRBR</vt:lpstr>
      <vt:lpstr>Dílo – změna intelektuálního obsahu</vt:lpstr>
      <vt:lpstr>Vyjádření</vt:lpstr>
      <vt:lpstr>Příklady z FRBR</vt:lpstr>
      <vt:lpstr>Provedení</vt:lpstr>
      <vt:lpstr>Příklady z FRBR</vt:lpstr>
      <vt:lpstr>Jednotka</vt:lpstr>
      <vt:lpstr>Příklady z FRBR</vt:lpstr>
      <vt:lpstr>Prezentace aplikace PowerPoint</vt:lpstr>
      <vt:lpstr>Entity 2 – I </vt:lpstr>
      <vt:lpstr>Entity 2 - II</vt:lpstr>
      <vt:lpstr>Osoba</vt:lpstr>
      <vt:lpstr>Příklady z FRBR</vt:lpstr>
      <vt:lpstr>Korporace</vt:lpstr>
      <vt:lpstr>Entity 3 - I</vt:lpstr>
      <vt:lpstr>Entity 3 - II</vt:lpstr>
      <vt:lpstr>Pojem</vt:lpstr>
      <vt:lpstr>Objekt</vt:lpstr>
      <vt:lpstr>Akce</vt:lpstr>
      <vt:lpstr>Místo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Guest</cp:lastModifiedBy>
  <cp:revision>37</cp:revision>
  <dcterms:created xsi:type="dcterms:W3CDTF">2017-09-18T08:06:43Z</dcterms:created>
  <dcterms:modified xsi:type="dcterms:W3CDTF">2020-11-10T10:30:29Z</dcterms:modified>
</cp:coreProperties>
</file>