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e0915ab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e0915ab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e0915ab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e0915ab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e0915ab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e0915ab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5e0915ab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5e0915ab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5e0915ab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5e0915ab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5e0915ab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5e0915ab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5e0915ab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5e0915ab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5e0915ab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5e0915ab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e0915a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e0915a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5e0915ab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5e0915ab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5e0915ab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5e0915ab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5e0915ab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5e0915ab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5e0915ab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5e0915ab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5e0915ab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5e0915ab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5e0915ab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5e0915ab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5e47f47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5e47f47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youtu.be/6nqkNNQF09s" TargetMode="External"/><Relationship Id="rId4" Type="http://schemas.openxmlformats.org/officeDocument/2006/relationships/hyperlink" Target="https://youtu.be/uk_9XTVAjSU" TargetMode="External"/><Relationship Id="rId10" Type="http://schemas.openxmlformats.org/officeDocument/2006/relationships/hyperlink" Target="https://youtu.be/CUhI9LpjOGE" TargetMode="External"/><Relationship Id="rId9" Type="http://schemas.openxmlformats.org/officeDocument/2006/relationships/hyperlink" Target="https://youtu.be/gsKn5KX6XnU" TargetMode="External"/><Relationship Id="rId5" Type="http://schemas.openxmlformats.org/officeDocument/2006/relationships/hyperlink" Target="https://www.youtube.com/watch?v=jZ1r3QUlUgQ" TargetMode="External"/><Relationship Id="rId6" Type="http://schemas.openxmlformats.org/officeDocument/2006/relationships/hyperlink" Target="https://www.youtube.com/watch?v=jZ1r3QUlUgQ" TargetMode="External"/><Relationship Id="rId7" Type="http://schemas.openxmlformats.org/officeDocument/2006/relationships/hyperlink" Target="https://youtu.be/hE_L7B12-BU" TargetMode="External"/><Relationship Id="rId8" Type="http://schemas.openxmlformats.org/officeDocument/2006/relationships/hyperlink" Target="https://youtu.be/UGPrsvzfnqk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youtu.be/d2Yy7mtZNFs" TargetMode="External"/><Relationship Id="rId4" Type="http://schemas.openxmlformats.org/officeDocument/2006/relationships/hyperlink" Target="https://youtu.be/cNKZ7ljWdQA" TargetMode="External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seV51xrDp04" TargetMode="External"/><Relationship Id="rId4" Type="http://schemas.openxmlformats.org/officeDocument/2006/relationships/hyperlink" Target="https://www.youtube.com/watch?v=v7xJpmwVX9g" TargetMode="External"/><Relationship Id="rId10" Type="http://schemas.openxmlformats.org/officeDocument/2006/relationships/hyperlink" Target="https://youtu.be/MhZToS11TPU" TargetMode="External"/><Relationship Id="rId9" Type="http://schemas.openxmlformats.org/officeDocument/2006/relationships/hyperlink" Target="https://www.youtube.com/watch?v=VM3e6NZ2gYw" TargetMode="External"/><Relationship Id="rId5" Type="http://schemas.openxmlformats.org/officeDocument/2006/relationships/hyperlink" Target="https://www.youtube.com/watch?v=4tS6-MT3WqI" TargetMode="External"/><Relationship Id="rId6" Type="http://schemas.openxmlformats.org/officeDocument/2006/relationships/hyperlink" Target="https://www.youtube.com/watch?v=ayRy-0ynQ64" TargetMode="External"/><Relationship Id="rId7" Type="http://schemas.openxmlformats.org/officeDocument/2006/relationships/hyperlink" Target="https://youtu.be/-hAinhKXCOQ" TargetMode="External"/><Relationship Id="rId8" Type="http://schemas.openxmlformats.org/officeDocument/2006/relationships/hyperlink" Target="https://youtu.be/f46LkPDypSY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youtu.be/LMPvplTWb-s" TargetMode="External"/><Relationship Id="rId4" Type="http://schemas.openxmlformats.org/officeDocument/2006/relationships/hyperlink" Target="https://youtu.be/ZaDka3iT3bQ" TargetMode="External"/><Relationship Id="rId5" Type="http://schemas.openxmlformats.org/officeDocument/2006/relationships/hyperlink" Target="https://youtu.be/CAFE6UZ8DHk" TargetMode="External"/><Relationship Id="rId6" Type="http://schemas.openxmlformats.org/officeDocument/2006/relationships/hyperlink" Target="https://youtu.be/GiQFR4arYKo" TargetMode="External"/><Relationship Id="rId7" Type="http://schemas.openxmlformats.org/officeDocument/2006/relationships/hyperlink" Target="https://youtu.be/XTVWHn2RGqA" TargetMode="External"/><Relationship Id="rId8" Type="http://schemas.openxmlformats.org/officeDocument/2006/relationships/hyperlink" Target="https://www.youtube.com/watch?v=Q9OdJ8oWRyA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youtu.be/43UAVr_yUfY" TargetMode="External"/><Relationship Id="rId4" Type="http://schemas.openxmlformats.org/officeDocument/2006/relationships/hyperlink" Target="https://youtu.be/12feJPmExuE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fOg7mj1_-sk" TargetMode="External"/><Relationship Id="rId4" Type="http://schemas.openxmlformats.org/officeDocument/2006/relationships/hyperlink" Target="https://youtu.be/OST9Uynjm3E" TargetMode="External"/><Relationship Id="rId5" Type="http://schemas.openxmlformats.org/officeDocument/2006/relationships/hyperlink" Target="https://youtu.be/qnPZy3vHmsA" TargetMode="External"/><Relationship Id="rId6" Type="http://schemas.openxmlformats.org/officeDocument/2006/relationships/hyperlink" Target="https://youtu.be/Szi4xe_gh6Q" TargetMode="External"/><Relationship Id="rId7" Type="http://schemas.openxmlformats.org/officeDocument/2006/relationships/hyperlink" Target="https://youtu.be/CUSLMwbn8Ac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youtu.be/Pntx56R4kk8" TargetMode="External"/><Relationship Id="rId4" Type="http://schemas.openxmlformats.org/officeDocument/2006/relationships/hyperlink" Target="https://youtu.be/YQ5G2jrmCuU" TargetMode="External"/><Relationship Id="rId5" Type="http://schemas.openxmlformats.org/officeDocument/2006/relationships/hyperlink" Target="https://youtu.be/H16l-lJG-sY" TargetMode="External"/><Relationship Id="rId6" Type="http://schemas.openxmlformats.org/officeDocument/2006/relationships/hyperlink" Target="https://youtu.be/yRjtBkut0a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youtube.com/watch?v=RVCnavN6YEY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JUEMiKuh_6w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youtu.be/uLuNQ4zYZMA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cOFXo2nCQSc" TargetMode="External"/><Relationship Id="rId4" Type="http://schemas.openxmlformats.org/officeDocument/2006/relationships/hyperlink" Target="https://youtu.be/DBOMPw02U3M" TargetMode="External"/><Relationship Id="rId5" Type="http://schemas.openxmlformats.org/officeDocument/2006/relationships/hyperlink" Target="https://youtu.be/0cCRNQq7g8w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youtu.be/QV6HrABMXak" TargetMode="External"/><Relationship Id="rId4" Type="http://schemas.openxmlformats.org/officeDocument/2006/relationships/hyperlink" Target="https://www.youtube.com/watch?v=6f9JNsa3tmI" TargetMode="External"/><Relationship Id="rId5" Type="http://schemas.openxmlformats.org/officeDocument/2006/relationships/hyperlink" Target="https://youtu.be/nTaVuFP_9ts" TargetMode="Externa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hudba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/velmi stručný přehled/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vážná hudba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rozvoj středověké a raně novověké hudby prakticky nulový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 19. stol. srbští skladatelé vážné hudby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vlivy lidové tradice, turecké kultury, západních skladatelů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Stanojlo Rajičić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Petar Stojanović</a:t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0" l="23168" r="22800" t="0"/>
          <a:stretch/>
        </p:blipFill>
        <p:spPr>
          <a:xfrm>
            <a:off x="6818376" y="1603400"/>
            <a:ext cx="2245625" cy="31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Populární hudba</a:t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937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Meziválečná Jugoslávie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starogradska pesma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u="sng">
                <a:solidFill>
                  <a:schemeClr val="hlink"/>
                </a:solidFill>
                <a:hlinkClick r:id="rId3"/>
              </a:rPr>
              <a:t>kafanska pesma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u="sng">
                <a:solidFill>
                  <a:schemeClr val="hlink"/>
                </a:solidFill>
                <a:hlinkClick r:id="rId4"/>
              </a:rPr>
              <a:t>sevdalinka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válečné písně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u="sng">
                <a:solidFill>
                  <a:schemeClr val="hlink"/>
                </a:solidFill>
                <a:hlinkClick r:id="rId5"/>
              </a:rPr>
              <a:t>Ko to kaže Srbija je mala</a:t>
            </a:r>
            <a:r>
              <a:rPr lang="cs" u="sng">
                <a:solidFill>
                  <a:schemeClr val="hlink"/>
                </a:solidFill>
                <a:hlinkClick r:id="rId6"/>
              </a:rPr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2. světová válka / SFRJ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cs"/>
              <a:t>četnické písně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u="sng">
                <a:solidFill>
                  <a:schemeClr val="hlink"/>
                </a:solidFill>
                <a:hlinkClick r:id="rId7"/>
              </a:rPr>
              <a:t>Nad Kraljevom živa vatra seva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cs"/>
              <a:t>partyzánské písně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u="sng">
                <a:solidFill>
                  <a:schemeClr val="hlink"/>
                </a:solidFill>
                <a:hlinkClick r:id="rId8"/>
              </a:rPr>
              <a:t>Po šumama i gorama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pop oslavující SFRJ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Lepa Brena: </a:t>
            </a:r>
            <a:r>
              <a:rPr lang="cs" u="sng">
                <a:solidFill>
                  <a:schemeClr val="hlink"/>
                </a:solidFill>
                <a:hlinkClick r:id="rId9"/>
              </a:rPr>
              <a:t>Jugoslovenka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Rani Mraz: </a:t>
            </a:r>
            <a:r>
              <a:rPr lang="cs" u="sng">
                <a:solidFill>
                  <a:schemeClr val="hlink"/>
                </a:solidFill>
                <a:hlinkClick r:id="rId10"/>
              </a:rPr>
              <a:t>Triput sam video Tita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Populární hudba v SFRJ (pokračování)</a:t>
            </a:r>
            <a:endParaRPr/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starogradska pesma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Toma Zdravković: </a:t>
            </a:r>
            <a:r>
              <a:rPr lang="cs" u="sng">
                <a:solidFill>
                  <a:schemeClr val="hlink"/>
                </a:solidFill>
                <a:hlinkClick r:id="rId3"/>
              </a:rPr>
              <a:t>Kafana je moja istina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sevdalinka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“estrádní” píseň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u="sng">
                <a:solidFill>
                  <a:schemeClr val="hlink"/>
                </a:solidFill>
                <a:hlinkClick r:id="rId4"/>
              </a:rPr>
              <a:t>Lepa Brena</a:t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7600" y="1852700"/>
            <a:ext cx="5016401" cy="33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Populární hudba v Srbsku (od r. 1990)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cs"/>
              <a:t>90. léta: nacionalistický rock/pop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Baja Mali Knindža: </a:t>
            </a:r>
            <a:r>
              <a:rPr lang="cs" u="sng">
                <a:solidFill>
                  <a:schemeClr val="hlink"/>
                </a:solidFill>
                <a:hlinkClick r:id="rId3"/>
              </a:rPr>
              <a:t>Ne volim te Alija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Roki Vulović: </a:t>
            </a:r>
            <a:r>
              <a:rPr lang="cs" u="sng">
                <a:solidFill>
                  <a:schemeClr val="hlink"/>
                </a:solidFill>
                <a:hlinkClick r:id="rId4"/>
              </a:rPr>
              <a:t>Crni bombarder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Miro Semberac: </a:t>
            </a:r>
            <a:r>
              <a:rPr lang="cs" u="sng">
                <a:solidFill>
                  <a:schemeClr val="hlink"/>
                </a:solidFill>
                <a:hlinkClick r:id="rId5"/>
              </a:rPr>
              <a:t>Sve džamije u oblake lete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(totéž u Chorvatů a Bosňáků: </a:t>
            </a:r>
            <a:r>
              <a:rPr lang="cs" u="sng">
                <a:solidFill>
                  <a:schemeClr val="hlink"/>
                </a:solidFill>
                <a:hlinkClick r:id="rId6"/>
              </a:rPr>
              <a:t>Čavoglave</a:t>
            </a:r>
            <a:r>
              <a:rPr lang="cs"/>
              <a:t>, </a:t>
            </a:r>
            <a:r>
              <a:rPr lang="cs" u="sng">
                <a:solidFill>
                  <a:schemeClr val="hlink"/>
                </a:solidFill>
                <a:hlinkClick r:id="rId7"/>
              </a:rPr>
              <a:t>204. teslička brigada</a:t>
            </a:r>
            <a:r>
              <a:rPr lang="cs"/>
              <a:t>)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turbofolk/taneční pop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Mitar Mirić: </a:t>
            </a:r>
            <a:r>
              <a:rPr lang="cs" u="sng">
                <a:solidFill>
                  <a:schemeClr val="hlink"/>
                </a:solidFill>
                <a:hlinkClick r:id="rId8"/>
              </a:rPr>
              <a:t>Ne može nam niko ništa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Ceca: </a:t>
            </a:r>
            <a:r>
              <a:rPr lang="cs" u="sng">
                <a:solidFill>
                  <a:schemeClr val="hlink"/>
                </a:solidFill>
                <a:hlinkClick r:id="rId9"/>
              </a:rPr>
              <a:t>Drugarice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Jelena Karleuša: </a:t>
            </a:r>
            <a:r>
              <a:rPr lang="cs" u="sng">
                <a:solidFill>
                  <a:schemeClr val="hlink"/>
                </a:solidFill>
                <a:hlinkClick r:id="rId10"/>
              </a:rPr>
              <a:t>Insomnia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Alternativní hudba</a:t>
            </a:r>
            <a:endParaRPr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SFRJ a později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od 70. let rozvoj punkové, metalové, hardrockové hudby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skupiny na hraně populárního projevu (díky politickému klimatu SFRJ)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Idoli: </a:t>
            </a:r>
            <a:r>
              <a:rPr lang="cs" u="sng">
                <a:solidFill>
                  <a:schemeClr val="hlink"/>
                </a:solidFill>
                <a:hlinkClick r:id="rId3"/>
              </a:rPr>
              <a:t>Maljčiki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EKV: </a:t>
            </a:r>
            <a:r>
              <a:rPr lang="cs" u="sng">
                <a:solidFill>
                  <a:schemeClr val="hlink"/>
                </a:solidFill>
                <a:hlinkClick r:id="rId4"/>
              </a:rPr>
              <a:t>Karavan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Bijelo dugme: </a:t>
            </a:r>
            <a:r>
              <a:rPr lang="cs" u="sng">
                <a:solidFill>
                  <a:schemeClr val="hlink"/>
                </a:solidFill>
                <a:hlinkClick r:id="rId5"/>
              </a:rPr>
              <a:t>Hajdemo u planine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Zabranjeno pušenje: </a:t>
            </a:r>
            <a:r>
              <a:rPr lang="cs" u="sng">
                <a:solidFill>
                  <a:schemeClr val="hlink"/>
                </a:solidFill>
                <a:hlinkClick r:id="rId6"/>
              </a:rPr>
              <a:t>Anarhija all over Baščaršija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Riblja Čorba: </a:t>
            </a:r>
            <a:r>
              <a:rPr lang="cs" u="sng">
                <a:solidFill>
                  <a:schemeClr val="hlink"/>
                </a:solidFill>
                <a:hlinkClick r:id="rId7"/>
              </a:rPr>
              <a:t>Ostani djubre do kraja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Bajaga i Instruktori: </a:t>
            </a:r>
            <a:r>
              <a:rPr lang="cs" u="sng">
                <a:solidFill>
                  <a:schemeClr val="hlink"/>
                </a:solidFill>
                <a:hlinkClick r:id="rId8"/>
              </a:rPr>
              <a:t>Tišina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Djordje Balašević</a:t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Djordje Balašević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bývalý člen kapely Rani Mraz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vojvodinská, srbská i ex-yu tématika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bohatý jazyk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koncepční alba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vlivy lidové hudby (maďarské, srbské, turecké, chorvatské)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u="sng">
                <a:solidFill>
                  <a:schemeClr val="hlink"/>
                </a:solidFill>
                <a:hlinkClick r:id="rId3"/>
              </a:rPr>
              <a:t>Slabo divanim madjarski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u="sng">
                <a:solidFill>
                  <a:schemeClr val="hlink"/>
                </a:solidFill>
                <a:hlinkClick r:id="rId4"/>
              </a:rPr>
              <a:t>Neki novi klinci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Rock/punk</a:t>
            </a:r>
            <a:endParaRPr/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S.A.R.S.: </a:t>
            </a:r>
            <a:r>
              <a:rPr lang="cs" u="sng">
                <a:solidFill>
                  <a:schemeClr val="hlink"/>
                </a:solidFill>
                <a:hlinkClick r:id="rId3"/>
              </a:rPr>
              <a:t>Perspektiva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Repetitor: </a:t>
            </a:r>
            <a:r>
              <a:rPr lang="cs" u="sng">
                <a:solidFill>
                  <a:schemeClr val="hlink"/>
                </a:solidFill>
                <a:hlinkClick r:id="rId4"/>
              </a:rPr>
              <a:t>Suženi snovi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Rambo Amadeus: </a:t>
            </a:r>
            <a:r>
              <a:rPr lang="cs" u="sng">
                <a:solidFill>
                  <a:schemeClr val="hlink"/>
                </a:solidFill>
                <a:hlinkClick r:id="rId5"/>
              </a:rPr>
              <a:t>Urbano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Straight Mickey and the Boys: </a:t>
            </a:r>
            <a:r>
              <a:rPr lang="cs" u="sng">
                <a:solidFill>
                  <a:schemeClr val="hlink"/>
                </a:solidFill>
                <a:hlinkClick r:id="rId6"/>
              </a:rPr>
              <a:t>Dalek svet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Jesenji orkestar: </a:t>
            </a:r>
            <a:r>
              <a:rPr lang="cs" u="sng">
                <a:solidFill>
                  <a:schemeClr val="hlink"/>
                </a:solidFill>
                <a:hlinkClick r:id="rId7"/>
              </a:rPr>
              <a:t>Godine u vetru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další...</a:t>
            </a:r>
            <a:endParaRPr/>
          </a:p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hiphop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Marko Šelić aka Marchelo: </a:t>
            </a:r>
            <a:r>
              <a:rPr lang="cs" u="sng">
                <a:solidFill>
                  <a:schemeClr val="hlink"/>
                </a:solidFill>
                <a:hlinkClick r:id="rId3"/>
              </a:rPr>
              <a:t>Otkucaji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Bad Copy: </a:t>
            </a:r>
            <a:r>
              <a:rPr lang="cs" u="sng">
                <a:solidFill>
                  <a:schemeClr val="hlink"/>
                </a:solidFill>
                <a:hlinkClick r:id="rId4"/>
              </a:rPr>
              <a:t>Ja mogu da popijem 700 kafa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parodie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Neša Bridžes: </a:t>
            </a:r>
            <a:r>
              <a:rPr lang="cs" u="sng">
                <a:solidFill>
                  <a:schemeClr val="hlink"/>
                </a:solidFill>
                <a:hlinkClick r:id="rId5"/>
              </a:rPr>
              <a:t>Ej, Riki Martine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Ado i Dino: </a:t>
            </a:r>
            <a:r>
              <a:rPr lang="cs" u="sng">
                <a:solidFill>
                  <a:schemeClr val="hlink"/>
                </a:solidFill>
                <a:hlinkClick r:id="rId6"/>
              </a:rPr>
              <a:t>Diž se Tito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dělení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lidová hudba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vážná hudba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populární hudba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alternativní hudba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Lidová hudba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kořeny ve středověku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vlivy: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keltské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byzantské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turecké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“západní”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výrazné regionální odlišnosti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nástroje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témata textů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stavba hudebních těles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jazyk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Lidová hudba - církevní tradice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byzantské prameny: Slované hrají na dechové a strunné nástroje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rozvoj církevní hudby v raném středověku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chorály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sólový zpěv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náboženská tématika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církevní chvalozpěvy (</a:t>
            </a:r>
            <a:r>
              <a:rPr lang="cs" u="sng">
                <a:solidFill>
                  <a:schemeClr val="hlink"/>
                </a:solidFill>
                <a:hlinkClick r:id="rId3"/>
              </a:rPr>
              <a:t>Ninja sili</a:t>
            </a:r>
            <a:r>
              <a:rPr lang="cs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minimální užití nástrojů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Lidová hudba - dvorská tradice</a:t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světská hudba na dvorech šlechty a panovníků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světská témata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oslava panovníka a země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dvorská láska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fanfáry a bubnové kompozice pro pochody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využití nástrojů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flétny (frula)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píšťaly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dudy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bubny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v období osmanském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gusle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šalmaj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tambura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75" y="1592950"/>
            <a:ext cx="3967899" cy="297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Lidová hudba v užším slova smyslu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lidová lyrika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milostné písně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zemědělské písně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příležitostné písně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lidová epika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hrdinské zpěvy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kosovská tématika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kralevic Marko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epický (asymetrický) desaterec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zpěv za doprovodu guslí = </a:t>
            </a:r>
            <a:r>
              <a:rPr lang="cs" u="sng">
                <a:solidFill>
                  <a:schemeClr val="hlink"/>
                </a:solidFill>
                <a:hlinkClick r:id="rId3"/>
              </a:rPr>
              <a:t>guslarsko pevanje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328" y="1152475"/>
            <a:ext cx="2693900" cy="374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Vojvodinská “lidová” hudba</a:t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odlišná od zbytku Srbska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vlivy multietnického prostředí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maďarské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chorvatské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německé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částečně turecké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typické těleso: </a:t>
            </a:r>
            <a:r>
              <a:rPr lang="cs" u="sng">
                <a:solidFill>
                  <a:schemeClr val="hlink"/>
                </a:solidFill>
                <a:hlinkClick r:id="rId3"/>
              </a:rPr>
              <a:t>tamburaši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tambury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harmonika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klarinet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místy cimbál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900" y="1926250"/>
            <a:ext cx="4866451" cy="273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Folková hudba centrálního Srbska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typický rytmus a melodie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dominantní nástroj: harmonika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oslava rodného kraje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milostné motivy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hrdinská tématika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3"/>
              </a:rPr>
              <a:t>Šumadijska pesma</a:t>
            </a:r>
            <a:r>
              <a:rPr lang="cs"/>
              <a:t> (Pomoraví)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4"/>
              </a:rPr>
              <a:t>Mačvanski jarani</a:t>
            </a:r>
            <a:r>
              <a:rPr lang="cs"/>
              <a:t> (západní Srbsko)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5"/>
              </a:rPr>
              <a:t>Se navali Šar-planina</a:t>
            </a:r>
            <a:r>
              <a:rPr lang="cs"/>
              <a:t> (jižní Srbsko)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Trubačka muzika</a:t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typická pro Srbsko, Rumunsko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tradičně romská (nejen)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“synonymum” pro balkánskou hudbu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“Sabor trubača” v Guči (Z Srbsko)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3"/>
              </a:rPr>
              <a:t>Elvis Ajdinović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4"/>
              </a:rPr>
              <a:t>Goran Bregović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u="sng">
                <a:solidFill>
                  <a:schemeClr val="hlink"/>
                </a:solidFill>
                <a:hlinkClick r:id="rId5"/>
              </a:rPr>
              <a:t>Marko Marković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4199" y="2171300"/>
            <a:ext cx="4447976" cy="250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