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1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4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01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5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56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4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6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4D5F-E2DA-490A-9F81-489E49BAF83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2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citovani-zdroju-a-plagiatorstvi/jak-spravne-citovat" TargetMode="External"/><Relationship Id="rId2" Type="http://schemas.openxmlformats.org/officeDocument/2006/relationships/hyperlink" Target="https://www.muni.cz/studenti/citovani-zdroju-a-plagiatorstv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em.muni.cz/student/7365-naucte-se-spravne-citovat-s-uzitecnou-aplikac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6C40-CC31-4FCD-9E0A-CA6E42BA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8" y="443637"/>
            <a:ext cx="8637073" cy="2883159"/>
          </a:xfrm>
        </p:spPr>
        <p:txBody>
          <a:bodyPr>
            <a:normAutofit/>
          </a:bodyPr>
          <a:lstStyle/>
          <a:p>
            <a:r>
              <a:rPr lang="cs-CZ" dirty="0"/>
              <a:t>JSB078 </a:t>
            </a:r>
            <a:br>
              <a:rPr lang="cs-CZ" dirty="0"/>
            </a:br>
            <a:r>
              <a:rPr lang="cs-CZ" dirty="0"/>
              <a:t>Základy práce s odborným textem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7FC65-CAEC-404C-94D2-679D0D64F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648650"/>
            <a:ext cx="8637072" cy="977621"/>
          </a:xfrm>
        </p:spPr>
        <p:txBody>
          <a:bodyPr/>
          <a:lstStyle/>
          <a:p>
            <a:r>
              <a:rPr lang="cs-CZ" dirty="0"/>
              <a:t>4. 11. 2020</a:t>
            </a:r>
          </a:p>
        </p:txBody>
      </p:sp>
    </p:spTree>
    <p:extLst>
      <p:ext uri="{BB962C8B-B14F-4D97-AF65-F5344CB8AC3E}">
        <p14:creationId xmlns:p14="http://schemas.microsoft.com/office/powerpoint/2010/main" val="250732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24" y="2015732"/>
            <a:ext cx="10006230" cy="3294499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Je třeba ukázat, za jakých podmínek lze na zjištěních dál pracovat</a:t>
            </a:r>
          </a:p>
          <a:p>
            <a:pPr lvl="1"/>
            <a:r>
              <a:rPr lang="cs-CZ" dirty="0"/>
              <a:t>Autor může uznat, že si je vědom úskalí a dalších navázání na jeho práci</a:t>
            </a:r>
          </a:p>
          <a:p>
            <a:pPr lvl="1"/>
            <a:r>
              <a:rPr lang="cs-CZ" dirty="0"/>
              <a:t>Ukázání na otevřené otázky, kde je možný další výzkum</a:t>
            </a:r>
          </a:p>
          <a:p>
            <a:pPr lvl="1"/>
            <a:r>
              <a:rPr lang="cs-CZ" dirty="0"/>
              <a:t>Nešvar: otevření zcela nového problému v závěru</a:t>
            </a:r>
          </a:p>
          <a:p>
            <a:pPr lvl="1"/>
            <a:r>
              <a:rPr lang="cs-CZ" dirty="0"/>
              <a:t>Je třeba důsledně se držet stanoveného problému, nepřekračovat hranice</a:t>
            </a:r>
          </a:p>
          <a:p>
            <a:pPr lvl="2"/>
            <a:r>
              <a:rPr lang="cs-CZ" dirty="0"/>
              <a:t>Formulovat jen ty závěry, ke kterým jsou poskytnuty argumenty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827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28676-AE88-403F-BB7D-3113976F2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Kompilace                               Komparace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78632E-877A-40BD-9521-B2210750A4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4066" y="2010877"/>
            <a:ext cx="5279205" cy="4398311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cs-CZ" sz="1900" dirty="0"/>
              <a:t>Sestavení díla týkajícího se již známého a podrobně zpracovaného problému</a:t>
            </a:r>
          </a:p>
          <a:p>
            <a:pPr lvl="1"/>
            <a:r>
              <a:rPr lang="cs-CZ" sz="1900" dirty="0"/>
              <a:t>Syntéza  názorů na určitý problém (nebo jeho pojetí)</a:t>
            </a:r>
          </a:p>
          <a:p>
            <a:pPr lvl="1"/>
            <a:r>
              <a:rPr lang="cs-CZ" sz="1900" dirty="0"/>
              <a:t>Musí mít systematické uspořádání</a:t>
            </a:r>
          </a:p>
          <a:p>
            <a:pPr lvl="1"/>
            <a:r>
              <a:rPr lang="cs-CZ" sz="1900" dirty="0"/>
              <a:t>Shrnutí různých aspektů roztroušených v mnoha pracech a jejich propojení</a:t>
            </a:r>
          </a:p>
          <a:p>
            <a:pPr lvl="1"/>
            <a:r>
              <a:rPr lang="cs-CZ" sz="1900" u="sng" dirty="0"/>
              <a:t>Kvalitní kompilace není mechanickým spojením cizích myšlenek, ale jejich tvůrčí syntézou!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A49EFF-C965-4BC5-B9F0-4F9CFC6B52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Porovnávání dvou nebo více textů, pojetí nebo přístupů k určitému problému nebo jeho řešení</a:t>
            </a:r>
          </a:p>
          <a:p>
            <a:r>
              <a:rPr lang="cs-CZ" dirty="0"/>
              <a:t>V zásadě lze srovnávat cokoli</a:t>
            </a:r>
          </a:p>
          <a:p>
            <a:r>
              <a:rPr lang="cs-CZ" dirty="0"/>
              <a:t>Výsledkem je vždy nějaký typ klasifikace</a:t>
            </a:r>
          </a:p>
          <a:p>
            <a:r>
              <a:rPr lang="cs-CZ" dirty="0"/>
              <a:t>Při srovnáván děl nebo koncepcí je výběr literatury přímo dán výzkumnou otázkou</a:t>
            </a:r>
          </a:p>
          <a:p>
            <a:r>
              <a:rPr lang="cs-CZ" dirty="0"/>
              <a:t>Při srovnávání pojetí, výkladů nebo zjištění je vždy dobré, aby autor zdůvodnil a zhodnotil kvalitu použité literaury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81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39AB9-A96E-4962-8B54-7CCC261C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práce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10ED6-3A91-4F77-97A1-84F23AB61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Text v ISu (koncem týdne)</a:t>
            </a:r>
          </a:p>
          <a:p>
            <a:r>
              <a:rPr lang="cs-CZ" dirty="0"/>
              <a:t>Zaměřte se na:</a:t>
            </a:r>
          </a:p>
          <a:p>
            <a:pPr lvl="1"/>
            <a:r>
              <a:rPr lang="cs-CZ" dirty="0"/>
              <a:t>Jaká je hlavní hypotéza?</a:t>
            </a:r>
          </a:p>
          <a:p>
            <a:pPr lvl="1"/>
            <a:r>
              <a:rPr lang="cs-CZ" dirty="0"/>
              <a:t>Jaké argumenty autor překládá?</a:t>
            </a:r>
          </a:p>
          <a:p>
            <a:pPr lvl="1"/>
            <a:r>
              <a:rPr lang="cs-CZ" dirty="0"/>
              <a:t>Jakými zdroji autor svá tvrzení podkládá?</a:t>
            </a:r>
          </a:p>
          <a:p>
            <a:pPr lvl="1"/>
            <a:r>
              <a:rPr lang="cs-CZ" dirty="0"/>
              <a:t>K jakým závěrům autor došel?</a:t>
            </a:r>
          </a:p>
          <a:p>
            <a:pPr lvl="1"/>
            <a:r>
              <a:rPr lang="cs-CZ" dirty="0"/>
              <a:t>Jaké otázky zůstaly nezodpovězeny nebo jaké mohou být nastoleny další, aby bylo na práci navázáno?</a:t>
            </a:r>
          </a:p>
          <a:p>
            <a:r>
              <a:rPr lang="cs-CZ" dirty="0"/>
              <a:t>Krátké shrnutí prosím zašlete e-mailem do 15. 11. </a:t>
            </a:r>
          </a:p>
          <a:p>
            <a:r>
              <a:rPr lang="cs-CZ" dirty="0"/>
              <a:t>V příští hodině se krátce k textu vrátíme a rozebereme vaše odpovědi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36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2E10-73B6-45EC-8AE7-938176B5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Ivo Pospíšil – Nové počátky brněnské sorabistiky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5C99-25F9-4C64-BBD7-187B0EFE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4037749"/>
          </a:xfrm>
        </p:spPr>
        <p:txBody>
          <a:bodyPr>
            <a:normAutofit/>
          </a:bodyPr>
          <a:lstStyle/>
          <a:p>
            <a:r>
              <a:rPr lang="cs-CZ" dirty="0"/>
              <a:t>Co je účelem textu? </a:t>
            </a:r>
          </a:p>
          <a:p>
            <a:r>
              <a:rPr lang="cs-CZ" dirty="0"/>
              <a:t>O čem text informuje?</a:t>
            </a:r>
          </a:p>
          <a:p>
            <a:r>
              <a:rPr lang="cs-CZ" dirty="0"/>
              <a:t>Je text popularizační?</a:t>
            </a:r>
          </a:p>
          <a:p>
            <a:r>
              <a:rPr lang="cs-CZ" dirty="0"/>
              <a:t>Práce s textem:</a:t>
            </a:r>
          </a:p>
          <a:p>
            <a:pPr lvl="1"/>
            <a:r>
              <a:rPr lang="cs-CZ" dirty="0"/>
              <a:t>Vyhledání neznámých slov</a:t>
            </a:r>
          </a:p>
          <a:p>
            <a:pPr lvl="1"/>
            <a:r>
              <a:rPr lang="cs-CZ" dirty="0"/>
              <a:t>Vyhledání neznámých jmen</a:t>
            </a:r>
          </a:p>
          <a:p>
            <a:pPr lvl="1"/>
            <a:r>
              <a:rPr lang="cs-CZ" dirty="0"/>
              <a:t>Zaměření se na poznámky pod čarou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38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8FC02-4A70-4185-B26C-524B0BE5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pod čarou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4FB93-ADD2-4EA1-BF86-B6C7A28B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260225" cy="3923674"/>
          </a:xfrm>
        </p:spPr>
        <p:txBody>
          <a:bodyPr>
            <a:normAutofit/>
          </a:bodyPr>
          <a:lstStyle/>
          <a:p>
            <a:r>
              <a:rPr lang="cs-CZ" dirty="0"/>
              <a:t>K čemu slouží?</a:t>
            </a:r>
          </a:p>
          <a:p>
            <a:r>
              <a:rPr lang="cs-CZ" dirty="0"/>
              <a:t>Uváděny za jednotlivými slovy / větami / odstavci, ke kterým se vztahují</a:t>
            </a:r>
          </a:p>
          <a:p>
            <a:r>
              <a:rPr lang="cs-CZ" dirty="0"/>
              <a:t>Jsou průkazem odbornosti autora</a:t>
            </a:r>
          </a:p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Odkazování na použité zdroje za účelem kontrolovatelnosti vědeckého postupu</a:t>
            </a:r>
          </a:p>
          <a:p>
            <a:pPr lvl="1"/>
            <a:r>
              <a:rPr lang="cs-CZ" dirty="0"/>
              <a:t>Komentář v poznámce pro doplnění nebo lepší pochopení hlavního textu</a:t>
            </a:r>
          </a:p>
          <a:p>
            <a:pPr lvl="1"/>
            <a:r>
              <a:rPr lang="cs-CZ" dirty="0"/>
              <a:t>Odkazování na další literaturu věnující se danému tématu</a:t>
            </a:r>
          </a:p>
          <a:p>
            <a:pPr lvl="1"/>
            <a:r>
              <a:rPr lang="cs-CZ" dirty="0"/>
              <a:t>Obsahují překlady (pokud je citace v jiném jazyce než češtině, mnohdy je uváděna v originálu s překladem pod čarou)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57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6950E-4418-4E02-A2D6-7847B774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cs-CZ" dirty="0"/>
              <a:t>Jak správně citovat?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3EEBE-080C-483F-AF24-1C28E8582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184357"/>
            <a:ext cx="4075733" cy="328199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1700" dirty="0">
                <a:hlinkClick r:id="rId2"/>
              </a:rPr>
              <a:t>Citování zdrojů a plagiátorství</a:t>
            </a:r>
            <a:endParaRPr lang="cs-CZ" sz="1700" dirty="0"/>
          </a:p>
          <a:p>
            <a:pPr lvl="1">
              <a:lnSpc>
                <a:spcPct val="110000"/>
              </a:lnSpc>
            </a:pPr>
            <a:r>
              <a:rPr lang="cs-CZ" sz="1700" dirty="0"/>
              <a:t>Tipy na stránkách MU, plagiátorství</a:t>
            </a:r>
          </a:p>
          <a:p>
            <a:pPr lvl="1">
              <a:lnSpc>
                <a:spcPct val="110000"/>
              </a:lnSpc>
            </a:pPr>
            <a:r>
              <a:rPr lang="cs-CZ" sz="1700" dirty="0">
                <a:hlinkClick r:id="rId3"/>
              </a:rPr>
              <a:t>Jak správně citovat?</a:t>
            </a:r>
            <a:endParaRPr lang="cs-CZ" sz="1700" dirty="0"/>
          </a:p>
          <a:p>
            <a:pPr>
              <a:lnSpc>
                <a:spcPct val="110000"/>
              </a:lnSpc>
            </a:pPr>
            <a:r>
              <a:rPr lang="cs-CZ" sz="1700" dirty="0">
                <a:hlinkClick r:id="rId4"/>
              </a:rPr>
              <a:t>Naučte se správně citovat s aplikací Citace PRO</a:t>
            </a:r>
            <a:endParaRPr lang="cs-CZ" sz="1700" dirty="0"/>
          </a:p>
          <a:p>
            <a:pPr lvl="1">
              <a:lnSpc>
                <a:spcPct val="110000"/>
              </a:lnSpc>
            </a:pPr>
            <a:r>
              <a:rPr lang="cs-CZ" sz="1700" dirty="0"/>
              <a:t>Citační manažer zdarma pro studenty MU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Vždy zkontrolujte předpisy fakulty/ústavu!</a:t>
            </a:r>
          </a:p>
          <a:p>
            <a:pPr>
              <a:lnSpc>
                <a:spcPct val="110000"/>
              </a:lnSpc>
            </a:pPr>
            <a:endParaRPr lang="cs-CZ" sz="1700" dirty="0"/>
          </a:p>
          <a:p>
            <a:pPr lvl="2">
              <a:lnSpc>
                <a:spcPct val="110000"/>
              </a:lnSpc>
            </a:pPr>
            <a:endParaRPr lang="cs-CZ" sz="17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6666FD6-9A34-491A-B647-2652CD1F3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184357"/>
            <a:ext cx="4948659" cy="3281988"/>
            <a:chOff x="7807230" y="2012810"/>
            <a:chExt cx="3251252" cy="34598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FEA252-55E0-415B-93F5-4415DC76A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7B13688-A3B1-41D4-B6C8-FC7896CC6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2A8CDF2-4147-4BB9-9149-18C0647BFF9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" b="2170"/>
          <a:stretch/>
        </p:blipFill>
        <p:spPr>
          <a:xfrm>
            <a:off x="6277257" y="2341994"/>
            <a:ext cx="4613872" cy="29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5A37-9575-46BE-8C42-0012F5F3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začít psát odborný text?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B0FA9-8A16-4724-9145-4C5FB6D83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Text je prostředníkem komunikace mezi odborníky v daném oboru</a:t>
            </a:r>
          </a:p>
          <a:p>
            <a:r>
              <a:rPr lang="cs-CZ" dirty="0"/>
              <a:t>Zpráva o bádání a jeho výsledcích</a:t>
            </a:r>
          </a:p>
          <a:p>
            <a:r>
              <a:rPr lang="cs-CZ" dirty="0"/>
              <a:t>Společenské vědy – ne vždy vychází z výzkumu</a:t>
            </a:r>
          </a:p>
          <a:p>
            <a:pPr lvl="1"/>
            <a:r>
              <a:rPr lang="cs-CZ" dirty="0"/>
              <a:t>Interpretace, ideje, podmínky, východiska, předpoklady</a:t>
            </a:r>
          </a:p>
          <a:p>
            <a:r>
              <a:rPr lang="cs-CZ" dirty="0"/>
              <a:t>Pro všechny oblasti vědy je však účel stejný = seznámit odbornou veřejnost s bádáním</a:t>
            </a:r>
          </a:p>
          <a:p>
            <a:pPr lvl="1"/>
            <a:r>
              <a:rPr lang="cs-CZ" dirty="0"/>
              <a:t>Předložit výsledky k reflexi</a:t>
            </a:r>
          </a:p>
          <a:p>
            <a:pPr lvl="1"/>
            <a:r>
              <a:rPr lang="cs-CZ" dirty="0"/>
              <a:t>Přispět k prohloubení znalostí v daném oboru</a:t>
            </a:r>
          </a:p>
          <a:p>
            <a:pPr lvl="1"/>
            <a:r>
              <a:rPr lang="cs-CZ" dirty="0"/>
              <a:t>Předložení ke kritické diskuzi ostatním kompetentním odborníkům</a:t>
            </a:r>
          </a:p>
        </p:txBody>
      </p:sp>
    </p:spTree>
    <p:extLst>
      <p:ext uri="{BB962C8B-B14F-4D97-AF65-F5344CB8AC3E}">
        <p14:creationId xmlns:p14="http://schemas.microsoft.com/office/powerpoint/2010/main" val="59805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07685-E43B-41D8-BD71-1AC21276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Odborný styl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94349-7B64-4691-8C04-521174014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411227" cy="411662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Různorodý – volba spíše souvisí s osobním vkusem</a:t>
            </a:r>
          </a:p>
          <a:p>
            <a:r>
              <a:rPr lang="cs-CZ" dirty="0"/>
              <a:t>Francouzský styl</a:t>
            </a:r>
          </a:p>
          <a:p>
            <a:pPr lvl="1"/>
            <a:r>
              <a:rPr lang="cs-CZ" dirty="0"/>
              <a:t>Elegantní, ale mnohomluvný</a:t>
            </a:r>
          </a:p>
          <a:p>
            <a:pPr lvl="1"/>
            <a:r>
              <a:rPr lang="cs-CZ" dirty="0"/>
              <a:t>Vzletné, až ornamentální formulace, poetické příměry a spojení, vybroušený jazyk</a:t>
            </a:r>
          </a:p>
          <a:p>
            <a:pPr lvl="1"/>
            <a:r>
              <a:rPr lang="cs-CZ" dirty="0"/>
              <a:t>Problém: text může být nejednoznačný a dává možnost vzniku různých interpretací</a:t>
            </a:r>
          </a:p>
          <a:p>
            <a:r>
              <a:rPr lang="cs-CZ" dirty="0"/>
              <a:t>Německý styl</a:t>
            </a:r>
          </a:p>
          <a:p>
            <a:pPr lvl="1"/>
            <a:r>
              <a:rPr lang="cs-CZ" dirty="0"/>
              <a:t>Jazykově úsporný</a:t>
            </a:r>
          </a:p>
          <a:p>
            <a:pPr lvl="1"/>
            <a:r>
              <a:rPr lang="cs-CZ" dirty="0"/>
              <a:t>Detailní zpráva o postupu a obtížném bádání a dosažení závěru</a:t>
            </a:r>
          </a:p>
          <a:p>
            <a:r>
              <a:rPr lang="cs-CZ" dirty="0"/>
              <a:t>Anglosaský styl</a:t>
            </a:r>
          </a:p>
          <a:p>
            <a:pPr lvl="1"/>
            <a:r>
              <a:rPr lang="cs-CZ" dirty="0"/>
              <a:t>Autorovi záleží na tom, aby byl jeho text správně pochopen</a:t>
            </a:r>
          </a:p>
          <a:p>
            <a:pPr lvl="1"/>
            <a:r>
              <a:rPr lang="cs-CZ" dirty="0"/>
              <a:t>Důraz na jednoznačnost, srozumitelnost</a:t>
            </a:r>
          </a:p>
          <a:p>
            <a:pPr lvl="1"/>
            <a:r>
              <a:rPr lang="cs-CZ" dirty="0"/>
              <a:t>Propracovaná struktura, důraz kladen na poznatky, závěry a argumenty</a:t>
            </a:r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62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odborné stati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329449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cs-CZ" dirty="0"/>
              <a:t>Formulace problému v podobě otázky</a:t>
            </a:r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cs-CZ" dirty="0"/>
              <a:t>Důležité je zjistit, nakolik byla zodpovězena a kde jsou stále možnosti pro bádání</a:t>
            </a:r>
          </a:p>
          <a:p>
            <a:pPr marL="457200" indent="-457200">
              <a:buAutoNum type="arabicPeriod"/>
            </a:pPr>
            <a:r>
              <a:rPr lang="cs-CZ" dirty="0"/>
              <a:t>Zpřesnění otázky a hledání hypotéz (pravděpodobných odpovědí)</a:t>
            </a:r>
          </a:p>
          <a:p>
            <a:pPr marL="914400" lvl="1" indent="-457200">
              <a:buAutoNum type="arabicPeriod"/>
            </a:pPr>
            <a:r>
              <a:rPr lang="cs-CZ" dirty="0"/>
              <a:t>Rozhodnutí o použité metodě</a:t>
            </a:r>
          </a:p>
          <a:p>
            <a:pPr marL="914400" lvl="1" indent="-457200">
              <a:buAutoNum type="arabicPeriod"/>
            </a:pPr>
            <a:r>
              <a:rPr lang="cs-CZ" dirty="0"/>
              <a:t>Převedení obecné hypotézy do konkrétních otázek</a:t>
            </a:r>
          </a:p>
          <a:p>
            <a:pPr marL="457200" indent="-457200">
              <a:buAutoNum type="arabicPeriod"/>
            </a:pPr>
            <a:r>
              <a:rPr lang="cs-CZ" dirty="0"/>
              <a:t>Sběr dat (podkladů), s jejich pomocí lze hypotézu ověřit</a:t>
            </a:r>
          </a:p>
          <a:p>
            <a:pPr marL="914400" lvl="1" indent="-457200">
              <a:buAutoNum type="arabicPeriod"/>
            </a:pPr>
            <a:r>
              <a:rPr lang="cs-CZ" dirty="0"/>
              <a:t>Analýza dat ukáže, zda je hypotéza platná</a:t>
            </a:r>
          </a:p>
          <a:p>
            <a:pPr marL="457200" indent="-457200">
              <a:buAutoNum type="arabicPeriod"/>
            </a:pPr>
            <a:r>
              <a:rPr lang="cs-CZ" dirty="0"/>
              <a:t>Diskuze a interpretace zjištění</a:t>
            </a:r>
          </a:p>
          <a:p>
            <a:pPr marL="914400" lvl="1" indent="-457200">
              <a:buAutoNum type="arabicPeriod"/>
            </a:pPr>
            <a:r>
              <a:rPr lang="cs-CZ" dirty="0"/>
              <a:t>Zvážení toho, za jakých podmínek závěry, ke kterým autor dospěl, platí</a:t>
            </a:r>
          </a:p>
          <a:p>
            <a:pPr marL="914400" lvl="1" indent="-457200">
              <a:buAutoNum type="arabicPeriod"/>
            </a:pPr>
            <a:endParaRPr lang="cs-C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B344E5-760D-4C9B-ADFB-CABB21DF330F}"/>
              </a:ext>
            </a:extLst>
          </p:cNvPr>
          <p:cNvSpPr txBox="1"/>
          <p:nvPr/>
        </p:nvSpPr>
        <p:spPr>
          <a:xfrm>
            <a:off x="1534696" y="5427677"/>
            <a:ext cx="9520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společenských vědách bývá struktura volnější; základní prvky bývají: úvod, jádro, závěr.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9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24" y="2015732"/>
            <a:ext cx="10006230" cy="3294499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Informace o problému, který výzkum řeší</a:t>
            </a:r>
          </a:p>
          <a:p>
            <a:pPr lvl="1"/>
            <a:r>
              <a:rPr lang="cs-CZ" dirty="0"/>
              <a:t>Shrnutí dosavadních úspěchů a neúspěchů na daném poli bádání</a:t>
            </a:r>
          </a:p>
          <a:p>
            <a:pPr lvl="2"/>
            <a:r>
              <a:rPr lang="cs-CZ" dirty="0"/>
              <a:t>Vhodné zmínit, co a proč se zatím nepodailo uspokojivě řešit, na kterou nezodpovězenou otázku se autor zaměřil a proč</a:t>
            </a:r>
          </a:p>
          <a:p>
            <a:pPr lvl="1"/>
            <a:r>
              <a:rPr lang="cs-CZ" dirty="0"/>
              <a:t>Uvést, na které autory/práce se navazuje</a:t>
            </a:r>
          </a:p>
          <a:p>
            <a:pPr lvl="1"/>
            <a:r>
              <a:rPr lang="cs-CZ" dirty="0"/>
              <a:t>Doporučeno, aby byl už zde nastíněn i základní závěr</a:t>
            </a:r>
          </a:p>
          <a:p>
            <a:pPr lvl="2"/>
            <a:r>
              <a:rPr lang="cs-CZ" dirty="0"/>
              <a:t>Snižuje to riziko nedorozumění</a:t>
            </a:r>
          </a:p>
          <a:p>
            <a:pPr lvl="2"/>
            <a:r>
              <a:rPr lang="cs-CZ" dirty="0"/>
              <a:t>Dává to návod, jak daný text číst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58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Jádro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24" y="2015732"/>
            <a:ext cx="10006230" cy="3294499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Hledá odpovědi na základní otázky:</a:t>
            </a:r>
          </a:p>
          <a:p>
            <a:pPr lvl="2"/>
            <a:r>
              <a:rPr lang="cs-CZ" dirty="0"/>
              <a:t>Jak autor při ověřování výsledků postupoval?</a:t>
            </a:r>
          </a:p>
          <a:p>
            <a:pPr lvl="2"/>
            <a:r>
              <a:rPr lang="cs-CZ" dirty="0"/>
              <a:t>Proč se rozhodl pro daný postup?</a:t>
            </a:r>
          </a:p>
          <a:p>
            <a:pPr lvl="2"/>
            <a:r>
              <a:rPr lang="cs-CZ" dirty="0"/>
              <a:t>O jaké argumenty svá zjištění opírá?</a:t>
            </a:r>
          </a:p>
          <a:p>
            <a:pPr lvl="1"/>
            <a:r>
              <a:rPr lang="cs-CZ" dirty="0"/>
              <a:t>Je třeba informovat o datech, o něž autor opírá svá zjištění</a:t>
            </a:r>
          </a:p>
          <a:p>
            <a:pPr lvl="2"/>
            <a:r>
              <a:rPr lang="cs-CZ" dirty="0"/>
              <a:t>Vhodné uvést stručnou charakteristiku použitých textů, zdůvodnit jejich výběr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600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780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Palatino Linotype</vt:lpstr>
      <vt:lpstr>Gallery</vt:lpstr>
      <vt:lpstr>JSB078  Základy práce s odborným textem</vt:lpstr>
      <vt:lpstr>Ivo Pospíšil – Nové počátky brněnské sorabistiky</vt:lpstr>
      <vt:lpstr>Poznámky pod čarou </vt:lpstr>
      <vt:lpstr>Jak správně citovat?</vt:lpstr>
      <vt:lpstr>Jak začít psát odborný text?</vt:lpstr>
      <vt:lpstr>Odborný styl</vt:lpstr>
      <vt:lpstr>Struktura odborné stati</vt:lpstr>
      <vt:lpstr>Úvod</vt:lpstr>
      <vt:lpstr>Jádro</vt:lpstr>
      <vt:lpstr>Závěr</vt:lpstr>
      <vt:lpstr>Kompilace                               Komparace</vt:lpstr>
      <vt:lpstr>Domácí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JSB078  Základy práce s odborným textem</dc:title>
  <dc:creator>Eliska Jiranova</dc:creator>
  <cp:lastModifiedBy>Eliska Jiranova</cp:lastModifiedBy>
  <cp:revision>9</cp:revision>
  <dcterms:created xsi:type="dcterms:W3CDTF">2020-11-04T07:43:37Z</dcterms:created>
  <dcterms:modified xsi:type="dcterms:W3CDTF">2020-11-04T16:39:54Z</dcterms:modified>
</cp:coreProperties>
</file>