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1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4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01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5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56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4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6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4D5F-E2DA-490A-9F81-489E49BAF838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29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theses.cz/" TargetMode="External"/><Relationship Id="rId3" Type="http://schemas.openxmlformats.org/officeDocument/2006/relationships/hyperlink" Target="https://ezdroje.muni.cz/prehled/?type=volnedostupne&amp;lang=cs" TargetMode="External"/><Relationship Id="rId7" Type="http://schemas.openxmlformats.org/officeDocument/2006/relationships/hyperlink" Target="https://gramotnost.info/moduly/vyhledavani-informaci/" TargetMode="External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zk.cz/katalogy-databaze" TargetMode="External"/><Relationship Id="rId5" Type="http://schemas.openxmlformats.org/officeDocument/2006/relationships/hyperlink" Target="https://books.google.com/?hl=cs" TargetMode="External"/><Relationship Id="rId10" Type="http://schemas.openxmlformats.org/officeDocument/2006/relationships/hyperlink" Target="http://generator-citaci.cz/" TargetMode="External"/><Relationship Id="rId4" Type="http://schemas.openxmlformats.org/officeDocument/2006/relationships/hyperlink" Target="https://scholar.google.cz/" TargetMode="External"/><Relationship Id="rId9" Type="http://schemas.openxmlformats.org/officeDocument/2006/relationships/hyperlink" Target="https://www.citac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6C40-CC31-4FCD-9E0A-CA6E42BA4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8" y="443637"/>
            <a:ext cx="8637073" cy="2883159"/>
          </a:xfrm>
        </p:spPr>
        <p:txBody>
          <a:bodyPr>
            <a:normAutofit/>
          </a:bodyPr>
          <a:lstStyle/>
          <a:p>
            <a:r>
              <a:rPr lang="cs-CZ" dirty="0"/>
              <a:t>JSB078 </a:t>
            </a:r>
            <a:br>
              <a:rPr lang="cs-CZ" dirty="0"/>
            </a:br>
            <a:r>
              <a:rPr lang="cs-CZ" dirty="0"/>
              <a:t>Základy práce s odborným textem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7FC65-CAEC-404C-94D2-679D0D64F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648650"/>
            <a:ext cx="8637072" cy="977621"/>
          </a:xfrm>
        </p:spPr>
        <p:txBody>
          <a:bodyPr/>
          <a:lstStyle/>
          <a:p>
            <a:r>
              <a:rPr lang="cs-CZ" dirty="0"/>
              <a:t>6. 1. 2021</a:t>
            </a:r>
          </a:p>
        </p:txBody>
      </p:sp>
    </p:spTree>
    <p:extLst>
      <p:ext uri="{BB962C8B-B14F-4D97-AF65-F5344CB8AC3E}">
        <p14:creationId xmlns:p14="http://schemas.microsoft.com/office/powerpoint/2010/main" val="250732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2E10-73B6-45EC-8AE7-938176B5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 pro psaní seminární práce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5C99-25F9-4C64-BBD7-187B0EFE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23" y="2015732"/>
            <a:ext cx="11707446" cy="4037749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Znát požadavky, charakter a formu práce – zadáno pedagogem</a:t>
            </a:r>
          </a:p>
          <a:p>
            <a:pPr lvl="1"/>
            <a:r>
              <a:rPr lang="cs-CZ" dirty="0"/>
              <a:t>Nepodcenit úvod – proč je téma zvoleno, jaké jsou stanoveny cíle – cíle musí být vždy dosaženo!</a:t>
            </a:r>
          </a:p>
          <a:p>
            <a:pPr lvl="1"/>
            <a:r>
              <a:rPr lang="cs-CZ" dirty="0"/>
              <a:t>V závěru okomentovat výsledky</a:t>
            </a:r>
          </a:p>
          <a:p>
            <a:pPr lvl="1"/>
            <a:r>
              <a:rPr lang="cs-CZ" dirty="0"/>
              <a:t>Struktura:</a:t>
            </a:r>
          </a:p>
          <a:p>
            <a:pPr lvl="2"/>
            <a:r>
              <a:rPr lang="cs-CZ" dirty="0"/>
              <a:t>Teoretická část – uvedeny základní pojmy, poznatky, srovnání přístupu jednotlivých autorů – vždy ověřené zdroje!</a:t>
            </a:r>
          </a:p>
          <a:p>
            <a:pPr lvl="2"/>
            <a:r>
              <a:rPr lang="cs-CZ" dirty="0"/>
              <a:t>Praktická část – odráží vaši přidanou hodnotu, základem je výsledky správně okomentovat a zhodnotit</a:t>
            </a:r>
          </a:p>
          <a:p>
            <a:pPr lvl="1"/>
            <a:r>
              <a:rPr lang="cs-CZ" dirty="0"/>
              <a:t>Vždy kontrolovat formální požadavky a typografické zásady</a:t>
            </a:r>
          </a:p>
        </p:txBody>
      </p:sp>
    </p:spTree>
    <p:extLst>
      <p:ext uri="{BB962C8B-B14F-4D97-AF65-F5344CB8AC3E}">
        <p14:creationId xmlns:p14="http://schemas.microsoft.com/office/powerpoint/2010/main" val="114138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2E10-73B6-45EC-8AE7-938176B5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0967" y="279901"/>
            <a:ext cx="9520158" cy="1049235"/>
          </a:xfrm>
        </p:spPr>
        <p:txBody>
          <a:bodyPr/>
          <a:lstStyle/>
          <a:p>
            <a:r>
              <a:rPr lang="cs-CZ" dirty="0"/>
              <a:t>Jak najít zdroje?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5C99-25F9-4C64-BBD7-187B0EFE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23" y="1812532"/>
            <a:ext cx="11707446" cy="429128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dirty="0"/>
              <a:t>Vědecké publikace nejen na papíře – </a:t>
            </a:r>
            <a:r>
              <a:rPr lang="cs-CZ" dirty="0">
                <a:hlinkClick r:id="rId2"/>
              </a:rPr>
              <a:t>Portál elektronických informačních zdrojů</a:t>
            </a:r>
            <a:endParaRPr lang="cs-CZ" dirty="0"/>
          </a:p>
          <a:p>
            <a:pPr lvl="2"/>
            <a:r>
              <a:rPr lang="cs-CZ" dirty="0">
                <a:hlinkClick r:id="rId3"/>
              </a:rPr>
              <a:t>Volně dostupné zdroje</a:t>
            </a:r>
            <a:endParaRPr lang="cs-CZ" dirty="0"/>
          </a:p>
          <a:p>
            <a:pPr lvl="1"/>
            <a:r>
              <a:rPr lang="cs-CZ" dirty="0"/>
              <a:t>Odborné databáze – obsahují tzv. recenzované články (schválené odborníkem)</a:t>
            </a:r>
          </a:p>
          <a:p>
            <a:pPr lvl="2"/>
            <a:r>
              <a:rPr lang="cs-CZ" dirty="0">
                <a:hlinkClick r:id="rId4"/>
              </a:rPr>
              <a:t>Google Scholar</a:t>
            </a:r>
            <a:endParaRPr lang="cs-CZ" dirty="0"/>
          </a:p>
          <a:p>
            <a:pPr lvl="2"/>
            <a:r>
              <a:rPr lang="cs-CZ" dirty="0">
                <a:hlinkClick r:id="rId5"/>
              </a:rPr>
              <a:t>Google Books</a:t>
            </a:r>
            <a:endParaRPr lang="cs-CZ" dirty="0"/>
          </a:p>
          <a:p>
            <a:pPr lvl="2"/>
            <a:r>
              <a:rPr lang="cs-CZ" dirty="0">
                <a:hlinkClick r:id="rId6"/>
              </a:rPr>
              <a:t>MZK</a:t>
            </a:r>
            <a:endParaRPr lang="cs-CZ" dirty="0"/>
          </a:p>
          <a:p>
            <a:pPr lvl="2"/>
            <a:r>
              <a:rPr lang="cs-CZ" dirty="0"/>
              <a:t>Tipy, jak hledat v odborných databázích: </a:t>
            </a:r>
            <a:r>
              <a:rPr lang="cs-CZ" dirty="0">
                <a:hlinkClick r:id="rId7"/>
              </a:rPr>
              <a:t>Příručka informační gramotnosti</a:t>
            </a:r>
            <a:endParaRPr lang="cs-CZ" dirty="0"/>
          </a:p>
          <a:p>
            <a:pPr lvl="1"/>
            <a:r>
              <a:rPr lang="cs-CZ" dirty="0"/>
              <a:t>Wikipedia?</a:t>
            </a:r>
          </a:p>
          <a:p>
            <a:pPr lvl="1"/>
            <a:r>
              <a:rPr lang="cs-CZ" dirty="0"/>
              <a:t>Primární zdroje podobně zaměřených prací – </a:t>
            </a:r>
            <a:r>
              <a:rPr lang="cs-CZ" dirty="0">
                <a:hlinkClick r:id="rId8"/>
              </a:rPr>
              <a:t>Theses.cz</a:t>
            </a:r>
            <a:endParaRPr lang="cs-CZ" dirty="0"/>
          </a:p>
          <a:p>
            <a:pPr lvl="1"/>
            <a:r>
              <a:rPr lang="cs-CZ" dirty="0"/>
              <a:t>Zdroje je vždy třeba správně a dle norem citovat!</a:t>
            </a:r>
          </a:p>
          <a:p>
            <a:pPr lvl="2"/>
            <a:r>
              <a:rPr lang="cs-CZ" dirty="0">
                <a:hlinkClick r:id="rId9"/>
              </a:rPr>
              <a:t>Citační manager</a:t>
            </a:r>
            <a:endParaRPr lang="cs-CZ" dirty="0"/>
          </a:p>
          <a:p>
            <a:pPr lvl="2"/>
            <a:r>
              <a:rPr lang="cs-CZ" dirty="0">
                <a:hlinkClick r:id="rId10"/>
              </a:rPr>
              <a:t>Generátor online citací</a:t>
            </a:r>
            <a:endParaRPr lang="cs-CZ" dirty="0"/>
          </a:p>
          <a:p>
            <a:pPr lvl="1"/>
            <a:r>
              <a:rPr lang="cs-CZ" dirty="0"/>
              <a:t>Konzultujte!</a:t>
            </a:r>
          </a:p>
        </p:txBody>
      </p:sp>
    </p:spTree>
    <p:extLst>
      <p:ext uri="{BB962C8B-B14F-4D97-AF65-F5344CB8AC3E}">
        <p14:creationId xmlns:p14="http://schemas.microsoft.com/office/powerpoint/2010/main" val="336431932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165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Palatino Linotype</vt:lpstr>
      <vt:lpstr>Gallery</vt:lpstr>
      <vt:lpstr>JSB078  Základy práce s odborným textem</vt:lpstr>
      <vt:lpstr>Tipy pro psaní seminární práce</vt:lpstr>
      <vt:lpstr>Jak najít zdroje?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JSB078  Základy práce s odborným textem</dc:title>
  <dc:creator>Eliska Jiranova</dc:creator>
  <cp:lastModifiedBy>Eliska Jiranova</cp:lastModifiedBy>
  <cp:revision>29</cp:revision>
  <dcterms:created xsi:type="dcterms:W3CDTF">2020-11-04T07:43:37Z</dcterms:created>
  <dcterms:modified xsi:type="dcterms:W3CDTF">2021-01-06T08:19:38Z</dcterms:modified>
</cp:coreProperties>
</file>