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8" r:id="rId14"/>
    <p:sldId id="277" r:id="rId15"/>
    <p:sldId id="266" r:id="rId16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8" d="100"/>
          <a:sy n="68" d="100"/>
        </p:scale>
        <p:origin x="280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7F69F536-D7CD-4F8A-A0A4-CDD642847898}" type="datetime1">
              <a:rPr lang="cs-CZ" smtClean="0"/>
              <a:t>20.10.2019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cs-CZ" smtClean="0"/>
              <a:pPr algn="r"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00045748-579B-4EFC-AA9E-C7A9A1810BDD}" type="datetime1">
              <a:rPr lang="cs-CZ" smtClean="0"/>
              <a:pPr/>
              <a:t>20.10.2019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5541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3594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7542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17AC80E-4F33-49B8-96A1-28F8ECB3836E}" type="datetime1">
              <a:rPr lang="cs-CZ" smtClean="0"/>
              <a:pPr/>
              <a:t>20.10.2019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8FCEB6-C909-477C-8514-E6887E5FB50F}" type="datetime1">
              <a:rPr lang="cs-CZ" smtClean="0"/>
              <a:pPr/>
              <a:t>20.10.2019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C124AEF-DB71-4AD3-A5A8-855C1082C53C}" type="datetime1">
              <a:rPr lang="cs-CZ" smtClean="0"/>
              <a:pPr/>
              <a:t>20.10.2019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FB08B4D-0BB8-42B8-9C30-99FE75163845}" type="datetime1">
              <a:rPr lang="cs-CZ" smtClean="0"/>
              <a:pPr/>
              <a:t>20.10.2019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Přímá spojnice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0E4F371-173D-4253-9FF1-D29D037F6AA8}" type="datetime1">
              <a:rPr lang="cs-CZ" smtClean="0"/>
              <a:pPr/>
              <a:t>20.10.2019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Přímá spojnice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Skupina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Přímá spojnice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Obdélník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Zástupný symbol obrázku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9" name="Pokyny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cs-CZ" sz="1200" b="1" i="1" dirty="0" smtClean="0">
                <a:latin typeface="Arial" pitchFamily="34" charset="0"/>
                <a:cs typeface="Arial" pitchFamily="34" charset="0"/>
              </a:rPr>
              <a:t>POZNÁMKA:</a:t>
            </a:r>
          </a:p>
          <a:p>
            <a:pPr rtl="0"/>
            <a:r>
              <a:rPr lang="cs-CZ" sz="1200" i="1" dirty="0" smtClean="0">
                <a:latin typeface="Arial" pitchFamily="34" charset="0"/>
                <a:cs typeface="Arial" pitchFamily="34" charset="0"/>
              </a:rPr>
              <a:t>Pokud chcete změnit obrázek na tomto snímku, vyberte tento obrázek a odstraňte ho. Pak klikněte na ikonu Obrázky v zástupném symbolu a vložte vlastní obrázek.</a:t>
            </a:r>
            <a:endParaRPr lang="cs-CZ" sz="12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Skupina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Přímá spojnice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Obdélník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grpSp>
          <p:nvGrpSpPr>
            <p:cNvPr id="11" name="Skupina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Přímá spojnice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nice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0BA094-9792-4EE7-9531-C52506EF5896}" type="datetime1">
              <a:rPr lang="cs-CZ" smtClean="0"/>
              <a:pPr/>
              <a:t>20.10.2019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8C8C2F-3EA4-4CEB-B3F9-AC7416FB37B8}" type="datetime1">
              <a:rPr lang="cs-CZ" smtClean="0"/>
              <a:pPr/>
              <a:t>20.10.2019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3D7D809-6C93-4784-91D4-99174E39510A}" type="datetime1">
              <a:rPr lang="cs-CZ" smtClean="0"/>
              <a:pPr/>
              <a:t>20.10.2019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C53E268-DA71-4AF5-895D-EEC063F0AE55}" type="datetime1">
              <a:rPr lang="cs-CZ" smtClean="0"/>
              <a:pPr/>
              <a:t>20.10.2019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9123BC6-6CE3-497B-8934-FF689E7ECD93}" type="datetime1">
              <a:rPr lang="cs-CZ" smtClean="0"/>
              <a:pPr/>
              <a:t>20.10.2019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47B0D5-F90E-44F1-9E11-BFDEA8D40087}" type="datetime1">
              <a:rPr lang="cs-CZ" smtClean="0"/>
              <a:pPr/>
              <a:t>20.10.2019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</a:p>
          <a:p>
            <a:pPr lvl="5" rtl="0"/>
            <a:r>
              <a:rPr lang="cs-CZ" dirty="0" smtClean="0"/>
              <a:t>Šestá úroveň</a:t>
            </a:r>
          </a:p>
          <a:p>
            <a:pPr lvl="6" rtl="0"/>
            <a:r>
              <a:rPr lang="cs-CZ" dirty="0" smtClean="0"/>
              <a:t>Sedmá úroveň</a:t>
            </a:r>
          </a:p>
          <a:p>
            <a:pPr lvl="7" rtl="0"/>
            <a:r>
              <a:rPr lang="cs-CZ" dirty="0" smtClean="0"/>
              <a:t>Osmá úroveň</a:t>
            </a:r>
          </a:p>
          <a:p>
            <a:pPr lvl="8" rtl="0"/>
            <a:r>
              <a:rPr lang="cs-CZ" dirty="0" smtClean="0"/>
              <a:t>Devátá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83F999F9-9AD6-42E4-9E11-47FF0B058EAB}" type="datetime1">
              <a:rPr lang="cs-CZ" smtClean="0"/>
              <a:pPr/>
              <a:t>20.10.2019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15" name="Skupina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Přímá spojnice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cs-CZ" b="1" dirty="0" smtClean="0"/>
              <a:t>Jazyk a jazyková politika </a:t>
            </a:r>
            <a:endParaRPr lang="cs-CZ" b="1" dirty="0"/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pic>
        <p:nvPicPr>
          <p:cNvPr id="4" name="Zástupný symbol obrázku 3" descr="Otevřená kniha na stole, rozostřené police knih v pozadí" title="Ukázkový obrázek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ČISTOTA JAZYKA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b="1" dirty="0"/>
              <a:t>O čistotě jazyka </a:t>
            </a:r>
            <a:endParaRPr lang="cs-CZ" b="1" dirty="0" smtClean="0"/>
          </a:p>
          <a:p>
            <a:r>
              <a:rPr lang="cs-CZ" dirty="0" smtClean="0"/>
              <a:t>mluví se už </a:t>
            </a:r>
            <a:r>
              <a:rPr lang="cs-CZ" dirty="0"/>
              <a:t>v římské </a:t>
            </a:r>
            <a:r>
              <a:rPr lang="cs-CZ" dirty="0" smtClean="0"/>
              <a:t>rétorice</a:t>
            </a:r>
          </a:p>
          <a:p>
            <a:r>
              <a:rPr lang="cs-CZ" dirty="0" smtClean="0"/>
              <a:t>v</a:t>
            </a:r>
            <a:r>
              <a:rPr lang="cs-CZ" dirty="0"/>
              <a:t> českém prostředí se s úsilím bránit jazyk zvláště proti germanismům setkáváme už u </a:t>
            </a:r>
            <a:r>
              <a:rPr lang="cs-CZ" dirty="0" smtClean="0"/>
              <a:t>J. Husa</a:t>
            </a:r>
            <a:r>
              <a:rPr lang="cs-CZ" dirty="0"/>
              <a:t>. </a:t>
            </a:r>
            <a:endParaRPr lang="cs-CZ" dirty="0" smtClean="0"/>
          </a:p>
          <a:p>
            <a:pPr algn="just"/>
            <a:r>
              <a:rPr lang="cs-CZ" dirty="0"/>
              <a:t>a</a:t>
            </a:r>
            <a:r>
              <a:rPr lang="cs-CZ" dirty="0" smtClean="0"/>
              <a:t>nalogicky odmítali </a:t>
            </a:r>
            <a:r>
              <a:rPr lang="cs-CZ" dirty="0"/>
              <a:t>cizí prvky i pozdější autoři gramatik a jiných </a:t>
            </a:r>
            <a:r>
              <a:rPr lang="cs-CZ" dirty="0" smtClean="0"/>
              <a:t>jazykových příruček </a:t>
            </a:r>
            <a:r>
              <a:rPr lang="cs-CZ" dirty="0"/>
              <a:t>Blahoslav, Konstanc, Rosa </a:t>
            </a:r>
            <a:r>
              <a:rPr lang="cs-CZ" dirty="0" smtClean="0"/>
              <a:t>atd</a:t>
            </a:r>
            <a:r>
              <a:rPr lang="cs-CZ" dirty="0"/>
              <a:t>. </a:t>
            </a:r>
            <a:endParaRPr lang="cs-CZ" dirty="0" smtClean="0"/>
          </a:p>
          <a:p>
            <a:pPr algn="just"/>
            <a:r>
              <a:rPr lang="cs-CZ" dirty="0" smtClean="0"/>
              <a:t>V</a:t>
            </a:r>
            <a:r>
              <a:rPr lang="cs-CZ" dirty="0"/>
              <a:t> očišťování </a:t>
            </a:r>
            <a:r>
              <a:rPr lang="cs-CZ" dirty="0" smtClean="0"/>
              <a:t>češtiny</a:t>
            </a:r>
            <a:r>
              <a:rPr lang="cs-CZ" dirty="0"/>
              <a:t> od cizích prvků (tentokrát i internacionálních z </a:t>
            </a:r>
            <a:r>
              <a:rPr lang="cs-CZ" dirty="0" smtClean="0"/>
              <a:t>řeckého a</a:t>
            </a:r>
            <a:r>
              <a:rPr lang="cs-CZ" dirty="0"/>
              <a:t> </a:t>
            </a:r>
            <a:r>
              <a:rPr lang="cs-CZ" dirty="0" smtClean="0"/>
              <a:t>latinského základů</a:t>
            </a:r>
            <a:r>
              <a:rPr lang="cs-CZ" dirty="0"/>
              <a:t>) pokračovali gramatici a lexikografové obrozenští. Pravé tažení proti „cizomluvům“ nastalo od </a:t>
            </a:r>
            <a:r>
              <a:rPr lang="cs-CZ" dirty="0" smtClean="0"/>
              <a:t>počátku</a:t>
            </a:r>
            <a:r>
              <a:rPr lang="cs-CZ" dirty="0"/>
              <a:t> 70. let 19. stol. a trvalo asi do pol. 90. let 19. stol.; bylo podníceno </a:t>
            </a:r>
            <a:r>
              <a:rPr lang="cs-CZ" dirty="0" smtClean="0"/>
              <a:t>českým</a:t>
            </a:r>
            <a:r>
              <a:rPr lang="cs-CZ" dirty="0"/>
              <a:t> nacionalismem, který dostával podněty z nacionalismu </a:t>
            </a:r>
            <a:r>
              <a:rPr lang="cs-CZ" dirty="0" smtClean="0"/>
              <a:t>německého</a:t>
            </a:r>
          </a:p>
          <a:p>
            <a:pPr algn="just"/>
            <a:r>
              <a:rPr lang="cs-CZ" dirty="0" smtClean="0"/>
              <a:t>V</a:t>
            </a:r>
            <a:r>
              <a:rPr lang="cs-CZ" dirty="0"/>
              <a:t> podobném duchu pokračoval purismus časopisu </a:t>
            </a:r>
            <a:r>
              <a:rPr lang="cs-CZ" i="1" dirty="0" smtClean="0"/>
              <a:t>Naše </a:t>
            </a:r>
            <a:r>
              <a:rPr lang="cs-CZ" i="1" dirty="0"/>
              <a:t>řeč</a:t>
            </a:r>
            <a:r>
              <a:rPr lang="cs-CZ" dirty="0"/>
              <a:t> na konci 20. a na počátku 30. let 20. stol</a:t>
            </a:r>
            <a:r>
              <a:rPr lang="cs-CZ" dirty="0" smtClean="0"/>
              <a:t>..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446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FRANKOVÁ, Monika: Jazyková politika v </a:t>
            </a:r>
            <a:r>
              <a:rPr lang="cs-CZ" dirty="0" err="1"/>
              <a:t>slovanskom</a:t>
            </a:r>
            <a:r>
              <a:rPr lang="cs-CZ" dirty="0"/>
              <a:t> kontexte v XX. </a:t>
            </a:r>
            <a:r>
              <a:rPr lang="cs-CZ" dirty="0" err="1"/>
              <a:t>storočí</a:t>
            </a:r>
            <a:r>
              <a:rPr lang="cs-CZ" dirty="0"/>
              <a:t> a jej </a:t>
            </a:r>
            <a:r>
              <a:rPr lang="cs-CZ" dirty="0" err="1"/>
              <a:t>súčasné</a:t>
            </a:r>
            <a:r>
              <a:rPr lang="cs-CZ" dirty="0"/>
              <a:t> </a:t>
            </a:r>
            <a:r>
              <a:rPr lang="cs-CZ" dirty="0" err="1"/>
              <a:t>tendencie</a:t>
            </a:r>
            <a:r>
              <a:rPr lang="cs-CZ" dirty="0"/>
              <a:t>, dostupné online</a:t>
            </a:r>
          </a:p>
          <a:p>
            <a:r>
              <a:rPr lang="cs-CZ" dirty="0"/>
              <a:t>BOSÁK, Ján: </a:t>
            </a:r>
            <a:r>
              <a:rPr lang="cs-CZ" dirty="0" err="1"/>
              <a:t>Spločenské</a:t>
            </a:r>
            <a:r>
              <a:rPr lang="cs-CZ" dirty="0"/>
              <a:t> a lingvistické zdroje purizmu. In: Jazyková politika a jazyková </a:t>
            </a:r>
            <a:r>
              <a:rPr lang="cs-CZ" dirty="0" err="1"/>
              <a:t>kultúra</a:t>
            </a:r>
            <a:r>
              <a:rPr lang="cs-CZ" dirty="0"/>
              <a:t>. (Materiály z </a:t>
            </a:r>
            <a:r>
              <a:rPr lang="cs-CZ" dirty="0" err="1"/>
              <a:t>vedeckej</a:t>
            </a:r>
            <a:r>
              <a:rPr lang="cs-CZ" dirty="0"/>
              <a:t> </a:t>
            </a:r>
            <a:r>
              <a:rPr lang="cs-CZ" dirty="0" err="1"/>
              <a:t>konferencie</a:t>
            </a:r>
            <a:r>
              <a:rPr lang="cs-CZ" dirty="0"/>
              <a:t> </a:t>
            </a:r>
            <a:r>
              <a:rPr lang="cs-CZ" dirty="0" err="1"/>
              <a:t>konanej</a:t>
            </a:r>
            <a:r>
              <a:rPr lang="cs-CZ" dirty="0"/>
              <a:t> v Domove </a:t>
            </a:r>
            <a:r>
              <a:rPr lang="cs-CZ" dirty="0" err="1"/>
              <a:t>vedeckých</a:t>
            </a:r>
            <a:r>
              <a:rPr lang="cs-CZ" dirty="0"/>
              <a:t> </a:t>
            </a:r>
            <a:r>
              <a:rPr lang="cs-CZ" dirty="0" err="1"/>
              <a:t>pracovníkov</a:t>
            </a:r>
            <a:r>
              <a:rPr lang="cs-CZ" dirty="0"/>
              <a:t> SAV 17. – 19. 4. 1985.) </a:t>
            </a:r>
            <a:r>
              <a:rPr lang="cs-CZ" dirty="0" err="1"/>
              <a:t>Red</a:t>
            </a:r>
            <a:r>
              <a:rPr lang="cs-CZ" dirty="0"/>
              <a:t>. J. </a:t>
            </a:r>
            <a:r>
              <a:rPr lang="cs-CZ" dirty="0" err="1"/>
              <a:t>Kačala</a:t>
            </a:r>
            <a:r>
              <a:rPr lang="cs-CZ" dirty="0"/>
              <a:t>. Bratislava: </a:t>
            </a:r>
            <a:r>
              <a:rPr lang="cs-CZ" dirty="0" err="1"/>
              <a:t>Jazykovedný</a:t>
            </a:r>
            <a:r>
              <a:rPr lang="cs-CZ" dirty="0"/>
              <a:t> ústav Ľudovíta </a:t>
            </a:r>
            <a:r>
              <a:rPr lang="cs-CZ" dirty="0" err="1"/>
              <a:t>Štúra</a:t>
            </a:r>
            <a:r>
              <a:rPr lang="cs-CZ" dirty="0"/>
              <a:t> SAV 1986, s. 61 – 68. </a:t>
            </a:r>
          </a:p>
          <a:p>
            <a:r>
              <a:rPr lang="cs-CZ" dirty="0"/>
              <a:t>ČERMÁK, František: Jazyk a jazykověda. Praha: Karolinum 2001. </a:t>
            </a:r>
          </a:p>
          <a:p>
            <a:r>
              <a:rPr lang="cs-CZ" dirty="0"/>
              <a:t>DOLNÍK, Juraj: Jednotlivec a jazyková norma. In: Jazyk a </a:t>
            </a:r>
            <a:r>
              <a:rPr lang="cs-CZ" dirty="0" err="1"/>
              <a:t>jazykoveda</a:t>
            </a:r>
            <a:r>
              <a:rPr lang="cs-CZ" dirty="0"/>
              <a:t> v pohybe (Na </a:t>
            </a:r>
            <a:r>
              <a:rPr lang="cs-CZ" dirty="0" err="1"/>
              <a:t>počesť</a:t>
            </a:r>
            <a:r>
              <a:rPr lang="cs-CZ" dirty="0"/>
              <a:t> Slavomíra </a:t>
            </a:r>
            <a:r>
              <a:rPr lang="cs-CZ" dirty="0" err="1"/>
              <a:t>Ondrejoviča</a:t>
            </a:r>
            <a:r>
              <a:rPr lang="cs-CZ" dirty="0"/>
              <a:t>). Ed. S. </a:t>
            </a:r>
            <a:r>
              <a:rPr lang="cs-CZ" dirty="0" err="1"/>
              <a:t>Mislovičová</a:t>
            </a:r>
            <a:r>
              <a:rPr lang="cs-CZ" dirty="0"/>
              <a:t>. Bratislava: VEDA 2008, s. 227 – 233</a:t>
            </a:r>
          </a:p>
          <a:p>
            <a:r>
              <a:rPr lang="cs-CZ" dirty="0"/>
              <a:t> Nový encyklopedický slovník češtiny online (https://</a:t>
            </a:r>
            <a:r>
              <a:rPr lang="cs-CZ" dirty="0" smtClean="0"/>
              <a:t>www.czechency.org)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794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 dirty="0"/>
              <a:t>Domácí </a:t>
            </a:r>
            <a:r>
              <a:rPr lang="cs-CZ" dirty="0" smtClean="0"/>
              <a:t>úkol</a:t>
            </a:r>
            <a:endParaRPr lang="cs-CZ" dirty="0"/>
          </a:p>
        </p:txBody>
      </p:sp>
      <p:pic>
        <p:nvPicPr>
          <p:cNvPr id="5" name="Zástupný symbol obrázku 4" descr="Pohled zblízka na knihy v policích, další knihy jsou rozostřené v popředí i pozadí" title="Ukázkový obrázek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r>
              <a:rPr lang="cs-CZ" dirty="0"/>
              <a:t>Zjistit, ve kterých slovanských státech existuje jazykový zákon</a:t>
            </a:r>
          </a:p>
          <a:p>
            <a:r>
              <a:rPr lang="cs-CZ" dirty="0"/>
              <a:t>Stručně uvést jeho obsah a specifika</a:t>
            </a:r>
          </a:p>
          <a:p>
            <a:endParaRPr lang="cs-CZ" dirty="0"/>
          </a:p>
          <a:p>
            <a:r>
              <a:rPr lang="cs-CZ"/>
              <a:t>Otázka k diskuzi – potřebuje naše společnost jazykový zákon?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cs-CZ" b="1" dirty="0"/>
              <a:t>Jazyková politika </a:t>
            </a:r>
            <a:r>
              <a:rPr lang="cs-CZ" dirty="0"/>
              <a:t>(různé </a:t>
            </a:r>
            <a:r>
              <a:rPr lang="cs-CZ" dirty="0" smtClean="0"/>
              <a:t>definice)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algn="ctr">
              <a:buNone/>
            </a:pPr>
            <a:r>
              <a:rPr lang="cs-CZ" dirty="0"/>
              <a:t>Obvykle se chápe v jednom z následujících významů: </a:t>
            </a:r>
          </a:p>
          <a:p>
            <a:pPr marL="0" indent="0" algn="just">
              <a:buNone/>
            </a:pPr>
            <a:r>
              <a:rPr lang="cs-CZ" dirty="0"/>
              <a:t>(1) Za jazykovou politiku jsou někdy považovány </a:t>
            </a:r>
            <a:r>
              <a:rPr lang="cs-CZ" b="1" dirty="0"/>
              <a:t>veškeré aktivity související se získáváním nebo výkonem veřejné moci</a:t>
            </a:r>
            <a:r>
              <a:rPr lang="cs-CZ" dirty="0"/>
              <a:t> (tj. moci autoritativně rozhodovat o právech a povinnostech osob a organizací), </a:t>
            </a:r>
            <a:r>
              <a:rPr lang="cs-CZ" b="1" dirty="0"/>
              <a:t>které se týkají jazyka</a:t>
            </a:r>
            <a:r>
              <a:rPr lang="cs-CZ" dirty="0"/>
              <a:t>, jeho </a:t>
            </a:r>
            <a:r>
              <a:rPr lang="cs-CZ" u="sng" dirty="0"/>
              <a:t>podoby, fungování nebo prestiže</a:t>
            </a:r>
            <a:r>
              <a:rPr lang="cs-CZ" dirty="0"/>
              <a:t> – jde o politiku v běžném smyslu toho slova v češtině a ve smyslu anglického </a:t>
            </a:r>
            <a:r>
              <a:rPr lang="cs-CZ" i="1" dirty="0" err="1"/>
              <a:t>politics</a:t>
            </a:r>
            <a:r>
              <a:rPr lang="cs-CZ" dirty="0"/>
              <a:t>. </a:t>
            </a:r>
          </a:p>
          <a:p>
            <a:pPr marL="0" indent="0" algn="just">
              <a:buNone/>
            </a:pPr>
            <a:r>
              <a:rPr lang="cs-CZ" dirty="0"/>
              <a:t>(2) V sociolingvistice a aplikované lingvistice je jazyková politika běžněji chápána jako </a:t>
            </a:r>
            <a:r>
              <a:rPr lang="cs-CZ" b="1" dirty="0"/>
              <a:t>konkrétní plán cílů a činnosti </a:t>
            </a:r>
            <a:r>
              <a:rPr lang="cs-CZ" dirty="0"/>
              <a:t>(n. nečinnosti), </a:t>
            </a:r>
            <a:r>
              <a:rPr lang="cs-CZ" b="1" dirty="0"/>
              <a:t>který byl dohodnut či zvolen nějakou skupinou osob nebo organizací</a:t>
            </a:r>
            <a:r>
              <a:rPr lang="cs-CZ" dirty="0"/>
              <a:t> – jde o politiku ve smyslu angl. </a:t>
            </a:r>
            <a:r>
              <a:rPr lang="cs-CZ" i="1" dirty="0" err="1"/>
              <a:t>policy</a:t>
            </a:r>
            <a:r>
              <a:rPr lang="cs-CZ" dirty="0"/>
              <a:t>. V tomto případě lze mluvit i o „jazykových politikách“ v množném čísle.</a:t>
            </a:r>
          </a:p>
          <a:p>
            <a:pPr marL="0" indent="0" algn="just">
              <a:buNone/>
            </a:pPr>
            <a:r>
              <a:rPr lang="cs-CZ" dirty="0"/>
              <a:t>(3) Jazyková politika představuje samostatnou oblast veřejné politiky tehdy, když existují </a:t>
            </a:r>
            <a:r>
              <a:rPr lang="cs-CZ" b="1" dirty="0"/>
              <a:t>právní předpisy, organizační složky a politické nástroje, které se jazykem či jazyky speciálně zabývají</a:t>
            </a:r>
            <a:r>
              <a:rPr lang="cs-CZ" dirty="0"/>
              <a:t> (jazyková politika je v takových státech jednou z veřejných politik, vedle politiky zdravotní, energetické, environmentální atd.).</a:t>
            </a: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Jazyková politika </a:t>
            </a:r>
            <a:r>
              <a:rPr lang="cs-CZ" dirty="0"/>
              <a:t>(JP)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b="1" dirty="0"/>
              <a:t>Jazyková politika </a:t>
            </a:r>
            <a:r>
              <a:rPr lang="cs-CZ" dirty="0"/>
              <a:t>(JP) je </a:t>
            </a:r>
            <a:r>
              <a:rPr lang="cs-CZ" b="1" dirty="0"/>
              <a:t>široký pojem</a:t>
            </a:r>
            <a:r>
              <a:rPr lang="cs-CZ" dirty="0"/>
              <a:t>: jakékoliv </a:t>
            </a:r>
            <a:r>
              <a:rPr lang="cs-CZ" b="1" dirty="0"/>
              <a:t>rozhodnutí</a:t>
            </a:r>
            <a:r>
              <a:rPr lang="cs-CZ" dirty="0"/>
              <a:t>, přijímané státem, vládou aj., orientované na </a:t>
            </a:r>
            <a:r>
              <a:rPr lang="cs-CZ" u="sng" dirty="0"/>
              <a:t>výskyt jednoho nebo více jazyků na daném území </a:t>
            </a:r>
            <a:r>
              <a:rPr lang="cs-CZ" dirty="0"/>
              <a:t>a na jeho </a:t>
            </a:r>
            <a:r>
              <a:rPr lang="cs-CZ" u="sng" dirty="0"/>
              <a:t>regulovaní nebo používání</a:t>
            </a:r>
            <a:r>
              <a:rPr lang="cs-CZ" dirty="0"/>
              <a:t>. </a:t>
            </a:r>
          </a:p>
          <a:p>
            <a:pPr algn="just"/>
            <a:r>
              <a:rPr lang="cs-CZ" dirty="0"/>
              <a:t>JP může být vyjádřena veřejně nebo neveřejně, v závislosti na tom, jestli jsou  zformulované její principy </a:t>
            </a:r>
            <a:r>
              <a:rPr lang="cs-CZ" u="sng" dirty="0"/>
              <a:t>v oficiálních textech</a:t>
            </a:r>
            <a:r>
              <a:rPr lang="cs-CZ" dirty="0"/>
              <a:t>. </a:t>
            </a:r>
          </a:p>
          <a:p>
            <a:pPr algn="just"/>
            <a:r>
              <a:rPr lang="cs-CZ" dirty="0"/>
              <a:t>Právní rámec používaní jazyka tvoří ústavní dokumenty, zákony, nařízení, směrnice atd., které </a:t>
            </a:r>
            <a:r>
              <a:rPr lang="cs-CZ" u="sng" dirty="0"/>
              <a:t>regulují práva a povinnosti při používání jazyka v různých oblastech společenského života </a:t>
            </a:r>
            <a:r>
              <a:rPr lang="cs-CZ" dirty="0"/>
              <a:t>(vzdělání; doklady: pas, rodný list; služby; vizuální informace)</a:t>
            </a:r>
          </a:p>
          <a:p>
            <a:pPr algn="just"/>
            <a:r>
              <a:rPr lang="cs-CZ" dirty="0"/>
              <a:t>Upevňování pozice jazyka, jazykové plánovaní (</a:t>
            </a:r>
            <a:r>
              <a:rPr lang="cs-CZ" i="1" dirty="0" err="1"/>
              <a:t>language</a:t>
            </a:r>
            <a:r>
              <a:rPr lang="cs-CZ" i="1" dirty="0"/>
              <a:t> </a:t>
            </a:r>
            <a:r>
              <a:rPr lang="cs-CZ" i="1" dirty="0" err="1"/>
              <a:t>planning</a:t>
            </a:r>
            <a:r>
              <a:rPr lang="cs-CZ" dirty="0"/>
              <a:t>), ekologie jazyka, ekologie řeči, </a:t>
            </a:r>
            <a:r>
              <a:rPr lang="cs-CZ" dirty="0" err="1"/>
              <a:t>ekolingvistika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208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827809"/>
          </a:xfrm>
        </p:spPr>
        <p:txBody>
          <a:bodyPr/>
          <a:lstStyle/>
          <a:p>
            <a:pPr algn="ctr"/>
            <a:r>
              <a:rPr lang="cs-CZ" b="1" dirty="0" smtClean="0"/>
              <a:t>Koncepce upevňování pozice </a:t>
            </a:r>
            <a:r>
              <a:rPr lang="cs-CZ" b="1" dirty="0"/>
              <a:t>jazyka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představuje jakékoliv </a:t>
            </a:r>
            <a:r>
              <a:rPr lang="cs-CZ" b="1" dirty="0" smtClean="0"/>
              <a:t>zasahování národního nebo mezinárodního </a:t>
            </a:r>
            <a:r>
              <a:rPr lang="cs-CZ" b="1" dirty="0"/>
              <a:t>orgánu do </a:t>
            </a:r>
            <a:r>
              <a:rPr lang="cs-CZ" b="1" dirty="0" smtClean="0"/>
              <a:t>postavení </a:t>
            </a:r>
            <a:r>
              <a:rPr lang="cs-CZ" dirty="0" smtClean="0"/>
              <a:t>jednoho nebo několika </a:t>
            </a:r>
            <a:r>
              <a:rPr lang="cs-CZ" b="1" dirty="0" smtClean="0"/>
              <a:t>jazyků na určitém  teritoriu</a:t>
            </a:r>
            <a:r>
              <a:rPr lang="cs-CZ" dirty="0"/>
              <a:t>, </a:t>
            </a:r>
            <a:r>
              <a:rPr lang="cs-CZ" dirty="0" smtClean="0"/>
              <a:t>které slouží k jeho </a:t>
            </a:r>
            <a:r>
              <a:rPr lang="cs-CZ" u="sng" dirty="0" smtClean="0"/>
              <a:t>standardizaci</a:t>
            </a:r>
            <a:r>
              <a:rPr lang="cs-CZ" dirty="0" smtClean="0"/>
              <a:t> (např. katalánština</a:t>
            </a:r>
            <a:r>
              <a:rPr lang="cs-CZ" dirty="0"/>
              <a:t>). </a:t>
            </a:r>
            <a:endParaRPr lang="cs-CZ" dirty="0" smtClean="0"/>
          </a:p>
          <a:p>
            <a:pPr algn="just"/>
            <a:r>
              <a:rPr lang="cs-CZ" dirty="0"/>
              <a:t>p</a:t>
            </a:r>
            <a:r>
              <a:rPr lang="cs-CZ" dirty="0" smtClean="0"/>
              <a:t>ředstavuje </a:t>
            </a:r>
            <a:r>
              <a:rPr lang="cs-CZ" b="1" dirty="0" smtClean="0"/>
              <a:t>strategie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b="1" dirty="0" smtClean="0"/>
              <a:t>prostředky</a:t>
            </a:r>
            <a:r>
              <a:rPr lang="cs-CZ" dirty="0" smtClean="0"/>
              <a:t> potřebné k </a:t>
            </a:r>
            <a:r>
              <a:rPr lang="cs-CZ" b="1" dirty="0" smtClean="0"/>
              <a:t>dosažení určité JP</a:t>
            </a:r>
            <a:r>
              <a:rPr lang="cs-CZ" dirty="0"/>
              <a:t>, </a:t>
            </a:r>
            <a:r>
              <a:rPr lang="cs-CZ" dirty="0" smtClean="0"/>
              <a:t>týkající se např. vícejazyčnosti </a:t>
            </a:r>
            <a:r>
              <a:rPr lang="cs-CZ" dirty="0"/>
              <a:t>a </a:t>
            </a:r>
            <a:r>
              <a:rPr lang="cs-CZ" dirty="0" smtClean="0"/>
              <a:t>řešení jazykových konfliktů mezi nositeli různých jazyků </a:t>
            </a:r>
            <a:r>
              <a:rPr lang="cs-CZ" dirty="0"/>
              <a:t>(Kanada, </a:t>
            </a:r>
            <a:r>
              <a:rPr lang="cs-CZ" dirty="0" smtClean="0"/>
              <a:t>Švýcarsko aj.); zvyšování významu </a:t>
            </a:r>
            <a:r>
              <a:rPr lang="cs-CZ" dirty="0"/>
              <a:t>jazyka (</a:t>
            </a:r>
            <a:r>
              <a:rPr lang="cs-CZ" dirty="0" smtClean="0"/>
              <a:t>francouzština v Kanadě apod</a:t>
            </a:r>
            <a:r>
              <a:rPr lang="cs-CZ" dirty="0"/>
              <a:t>.); </a:t>
            </a:r>
            <a:r>
              <a:rPr lang="cs-CZ" dirty="0" smtClean="0"/>
              <a:t>dodržování práv </a:t>
            </a:r>
            <a:r>
              <a:rPr lang="cs-CZ" dirty="0"/>
              <a:t>jazykových </a:t>
            </a:r>
            <a:r>
              <a:rPr lang="cs-CZ" dirty="0" smtClean="0"/>
              <a:t>menšin nebo jazykové většiny</a:t>
            </a:r>
            <a:endParaRPr lang="cs-CZ" dirty="0"/>
          </a:p>
          <a:p>
            <a:pPr algn="just"/>
            <a:r>
              <a:rPr lang="cs-CZ" dirty="0" smtClean="0"/>
              <a:t>předpokládá přesné </a:t>
            </a:r>
            <a:r>
              <a:rPr lang="cs-CZ" dirty="0"/>
              <a:t>a </a:t>
            </a:r>
            <a:r>
              <a:rPr lang="cs-CZ" dirty="0" smtClean="0"/>
              <a:t>detailní poznávání východiskové sociolingvistické situace, vymezení potřeb, zhodnocení </a:t>
            </a:r>
            <a:r>
              <a:rPr lang="cs-CZ" dirty="0"/>
              <a:t>politických </a:t>
            </a:r>
            <a:r>
              <a:rPr lang="cs-CZ" dirty="0" smtClean="0"/>
              <a:t>požadavků, </a:t>
            </a:r>
            <a:r>
              <a:rPr lang="cs-CZ" dirty="0"/>
              <a:t>sociálních </a:t>
            </a:r>
            <a:r>
              <a:rPr lang="cs-CZ" dirty="0" smtClean="0"/>
              <a:t>požadavků (např. </a:t>
            </a:r>
            <a:r>
              <a:rPr lang="cs-CZ" dirty="0"/>
              <a:t>v rámci </a:t>
            </a:r>
            <a:r>
              <a:rPr lang="cs-CZ" dirty="0" smtClean="0"/>
              <a:t>vzdělávání; </a:t>
            </a:r>
            <a:r>
              <a:rPr lang="cs-CZ" dirty="0"/>
              <a:t>každý občan </a:t>
            </a:r>
            <a:r>
              <a:rPr lang="cs-CZ" dirty="0" smtClean="0"/>
              <a:t>hledá pro sebe </a:t>
            </a:r>
            <a:r>
              <a:rPr lang="cs-CZ" dirty="0"/>
              <a:t>a svoje </a:t>
            </a:r>
            <a:r>
              <a:rPr lang="cs-CZ" dirty="0" smtClean="0"/>
              <a:t>děti </a:t>
            </a:r>
            <a:r>
              <a:rPr lang="cs-CZ" dirty="0"/>
              <a:t>jazyk, </a:t>
            </a:r>
            <a:r>
              <a:rPr lang="cs-CZ" dirty="0" smtClean="0"/>
              <a:t>který jim zabezpečí </a:t>
            </a:r>
            <a:r>
              <a:rPr lang="cs-CZ" dirty="0"/>
              <a:t>sociálny a ekonomický </a:t>
            </a:r>
            <a:r>
              <a:rPr lang="cs-CZ" dirty="0" smtClean="0"/>
              <a:t>úspěch</a:t>
            </a:r>
            <a:r>
              <a:rPr lang="cs-CZ" dirty="0"/>
              <a:t>), </a:t>
            </a:r>
            <a:r>
              <a:rPr lang="cs-CZ" dirty="0" smtClean="0"/>
              <a:t>vyhotovení pracovního </a:t>
            </a:r>
            <a:r>
              <a:rPr lang="cs-CZ" dirty="0"/>
              <a:t>plánu a jeho </a:t>
            </a:r>
            <a:r>
              <a:rPr lang="cs-CZ" dirty="0" smtClean="0"/>
              <a:t>uskutečnění. 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28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Jazykový zákon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/>
              <a:t>Jazykové </a:t>
            </a:r>
            <a:r>
              <a:rPr lang="cs-CZ" b="1" dirty="0" smtClean="0"/>
              <a:t>zákony </a:t>
            </a:r>
            <a:r>
              <a:rPr lang="cs-CZ" dirty="0" smtClean="0"/>
              <a:t>– mohou buď něco předepisovat, nebo povolovat.</a:t>
            </a:r>
          </a:p>
          <a:p>
            <a:pPr algn="just"/>
            <a:r>
              <a:rPr lang="cs-CZ" dirty="0" smtClean="0"/>
              <a:t>Ide především o národní  jazyk – určité okolnosti, za kterých se jazyk používá, určité komunikativní situace </a:t>
            </a:r>
          </a:p>
          <a:p>
            <a:pPr algn="just"/>
            <a:r>
              <a:rPr lang="cs-CZ" dirty="0" smtClean="0"/>
              <a:t>V případě dalších jazyků na území daného státu jde hlavně o právo používat </a:t>
            </a:r>
            <a:r>
              <a:rPr lang="cs-CZ" dirty="0"/>
              <a:t>určitý jazyk </a:t>
            </a:r>
            <a:r>
              <a:rPr lang="cs-CZ" dirty="0" smtClean="0"/>
              <a:t>za stejných podmínek nebo ve stejných komunikativních. </a:t>
            </a:r>
            <a:r>
              <a:rPr lang="cs-CZ" dirty="0"/>
              <a:t>Ide o jazyk menšiny, </a:t>
            </a:r>
            <a:r>
              <a:rPr lang="cs-CZ" dirty="0" smtClean="0"/>
              <a:t>velmi často o jazyk sousedního státu</a:t>
            </a:r>
            <a:endParaRPr lang="cs-CZ" dirty="0"/>
          </a:p>
          <a:p>
            <a:pPr algn="just"/>
            <a:r>
              <a:rPr lang="cs-CZ" dirty="0" smtClean="0"/>
              <a:t>Požadavky </a:t>
            </a:r>
            <a:r>
              <a:rPr lang="cs-CZ" dirty="0"/>
              <a:t>na </a:t>
            </a:r>
            <a:r>
              <a:rPr lang="cs-CZ" dirty="0" smtClean="0"/>
              <a:t>používání státního </a:t>
            </a:r>
            <a:r>
              <a:rPr lang="cs-CZ" dirty="0"/>
              <a:t>jazyka či jeho </a:t>
            </a:r>
            <a:r>
              <a:rPr lang="cs-CZ" dirty="0" smtClean="0"/>
              <a:t>kodifikované </a:t>
            </a:r>
            <a:r>
              <a:rPr lang="cs-CZ" dirty="0"/>
              <a:t>podoby </a:t>
            </a:r>
            <a:r>
              <a:rPr lang="cs-CZ" dirty="0" smtClean="0"/>
              <a:t>ve vymezených sférách společnosti </a:t>
            </a:r>
            <a:r>
              <a:rPr lang="cs-CZ" dirty="0"/>
              <a:t>(</a:t>
            </a:r>
            <a:r>
              <a:rPr lang="cs-CZ" dirty="0" smtClean="0"/>
              <a:t>ve veřejném </a:t>
            </a:r>
            <a:r>
              <a:rPr lang="cs-CZ" dirty="0"/>
              <a:t>styku) </a:t>
            </a:r>
            <a:r>
              <a:rPr lang="cs-CZ" dirty="0" smtClean="0"/>
              <a:t>nepředstavují </a:t>
            </a:r>
            <a:r>
              <a:rPr lang="cs-CZ" dirty="0"/>
              <a:t>automaticky </a:t>
            </a:r>
            <a:r>
              <a:rPr lang="cs-CZ" dirty="0" smtClean="0"/>
              <a:t>potlačení jiných variant </a:t>
            </a:r>
            <a:r>
              <a:rPr lang="cs-CZ" dirty="0"/>
              <a:t>v </a:t>
            </a:r>
            <a:r>
              <a:rPr lang="cs-CZ" dirty="0" smtClean="0"/>
              <a:t>jazyce </a:t>
            </a:r>
            <a:r>
              <a:rPr lang="cs-CZ" dirty="0"/>
              <a:t>či </a:t>
            </a:r>
            <a:r>
              <a:rPr lang="cs-CZ" dirty="0" smtClean="0"/>
              <a:t>eliminování menšinových jazyků </a:t>
            </a:r>
            <a:r>
              <a:rPr lang="cs-CZ" dirty="0"/>
              <a:t>a </a:t>
            </a:r>
            <a:r>
              <a:rPr lang="cs-CZ" dirty="0" smtClean="0"/>
              <a:t>nepředpokládá </a:t>
            </a:r>
            <a:r>
              <a:rPr lang="cs-CZ" dirty="0"/>
              <a:t>ani to, že jazyk </a:t>
            </a:r>
            <a:r>
              <a:rPr lang="cs-CZ" dirty="0" smtClean="0"/>
              <a:t>se </a:t>
            </a:r>
            <a:r>
              <a:rPr lang="cs-CZ" dirty="0"/>
              <a:t>nebude </a:t>
            </a:r>
            <a:r>
              <a:rPr lang="cs-CZ" dirty="0" smtClean="0"/>
              <a:t>vyvíjet, měnit, </a:t>
            </a:r>
            <a:r>
              <a:rPr lang="cs-CZ" dirty="0"/>
              <a:t>že nebude formovaný jeho </a:t>
            </a:r>
            <a:r>
              <a:rPr lang="cs-CZ" dirty="0" smtClean="0"/>
              <a:t>uživateli.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89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682336"/>
          </a:xfrm>
        </p:spPr>
        <p:txBody>
          <a:bodyPr/>
          <a:lstStyle/>
          <a:p>
            <a:pPr algn="ctr"/>
            <a:r>
              <a:rPr lang="cs-CZ" b="1" dirty="0"/>
              <a:t>Jazykové plánování </a:t>
            </a:r>
            <a:r>
              <a:rPr lang="cs-CZ" dirty="0"/>
              <a:t>(různé definice)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4900" y="1246909"/>
            <a:ext cx="9982200" cy="571500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cs-CZ" b="1" dirty="0"/>
              <a:t>Aktivity zaměřené na modifikaci (nebo naopak stabilizaci) jazykového chování společnosti </a:t>
            </a:r>
            <a:r>
              <a:rPr lang="cs-CZ" dirty="0"/>
              <a:t>nebo nějakého méně komplexního sociálního útvaru (z tohoto hlediska se pak rozlišuje jazykové makro-, </a:t>
            </a:r>
            <a:r>
              <a:rPr lang="cs-CZ" dirty="0" err="1"/>
              <a:t>meso</a:t>
            </a:r>
            <a:r>
              <a:rPr lang="cs-CZ" dirty="0"/>
              <a:t>- a </a:t>
            </a:r>
            <a:r>
              <a:rPr lang="cs-CZ" dirty="0" err="1"/>
              <a:t>mikroplánování</a:t>
            </a:r>
            <a:r>
              <a:rPr lang="cs-CZ" dirty="0"/>
              <a:t>). Podle toho, na co jsou plánovací aktivity zaměřeny, se nejčastěji rozlišují dvě dimenze jazykového plánování: </a:t>
            </a:r>
            <a:r>
              <a:rPr lang="cs-CZ" b="1" dirty="0"/>
              <a:t>1.</a:t>
            </a:r>
            <a:r>
              <a:rPr lang="cs-CZ" dirty="0"/>
              <a:t> </a:t>
            </a:r>
            <a:r>
              <a:rPr lang="cs-CZ" b="1" dirty="0"/>
              <a:t>statusové plánování </a:t>
            </a:r>
            <a:r>
              <a:rPr lang="cs-CZ" dirty="0"/>
              <a:t>(</a:t>
            </a:r>
            <a:r>
              <a:rPr lang="cs-CZ" i="1" dirty="0"/>
              <a:t>status </a:t>
            </a:r>
            <a:r>
              <a:rPr lang="cs-CZ" i="1" dirty="0" err="1"/>
              <a:t>planning</a:t>
            </a:r>
            <a:r>
              <a:rPr lang="cs-CZ" dirty="0"/>
              <a:t>), </a:t>
            </a:r>
            <a:r>
              <a:rPr lang="cs-CZ" b="1" dirty="0"/>
              <a:t>2.</a:t>
            </a:r>
            <a:r>
              <a:rPr lang="cs-CZ" dirty="0"/>
              <a:t> </a:t>
            </a:r>
            <a:r>
              <a:rPr lang="cs-CZ" b="1" dirty="0"/>
              <a:t>korpusové plánování</a:t>
            </a:r>
            <a:r>
              <a:rPr lang="cs-CZ" dirty="0"/>
              <a:t> (</a:t>
            </a:r>
            <a:r>
              <a:rPr lang="cs-CZ" i="1" dirty="0"/>
              <a:t>corpus </a:t>
            </a:r>
            <a:r>
              <a:rPr lang="cs-CZ" i="1" dirty="0" err="1"/>
              <a:t>planning</a:t>
            </a:r>
            <a:r>
              <a:rPr lang="cs-CZ" dirty="0"/>
              <a:t>). Někdy se však vyděluje i plánování akvizice/osvojování jazyka (</a:t>
            </a:r>
            <a:r>
              <a:rPr lang="cs-CZ" i="1" dirty="0" err="1"/>
              <a:t>acquisition</a:t>
            </a:r>
            <a:r>
              <a:rPr lang="cs-CZ" i="1" dirty="0"/>
              <a:t> </a:t>
            </a:r>
            <a:r>
              <a:rPr lang="cs-CZ" i="1" dirty="0" err="1"/>
              <a:t>planning</a:t>
            </a:r>
            <a:r>
              <a:rPr lang="cs-CZ" dirty="0"/>
              <a:t> </a:t>
            </a:r>
            <a:r>
              <a:rPr lang="cs-CZ" i="1" dirty="0"/>
              <a:t>/</a:t>
            </a:r>
            <a:r>
              <a:rPr lang="cs-CZ" dirty="0"/>
              <a:t> </a:t>
            </a:r>
            <a:r>
              <a:rPr lang="cs-CZ" i="1" dirty="0" err="1"/>
              <a:t>language</a:t>
            </a:r>
            <a:r>
              <a:rPr lang="cs-CZ" i="1" dirty="0"/>
              <a:t>-in-</a:t>
            </a:r>
            <a:r>
              <a:rPr lang="cs-CZ" i="1" dirty="0" err="1"/>
              <a:t>education</a:t>
            </a:r>
            <a:r>
              <a:rPr lang="cs-CZ" i="1" dirty="0"/>
              <a:t> </a:t>
            </a:r>
            <a:r>
              <a:rPr lang="cs-CZ" i="1" dirty="0" err="1"/>
              <a:t>planning</a:t>
            </a:r>
            <a:r>
              <a:rPr lang="cs-CZ" dirty="0"/>
              <a:t>) a plánování prestiže jazyka (</a:t>
            </a:r>
            <a:r>
              <a:rPr lang="cs-CZ" i="1" dirty="0" err="1"/>
              <a:t>prestige</a:t>
            </a:r>
            <a:r>
              <a:rPr lang="cs-CZ" i="1" dirty="0"/>
              <a:t> </a:t>
            </a:r>
            <a:r>
              <a:rPr lang="cs-CZ" i="1" dirty="0" err="1"/>
              <a:t>planning</a:t>
            </a:r>
            <a:r>
              <a:rPr lang="cs-CZ" dirty="0"/>
              <a:t>).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b="1" i="1" dirty="0"/>
              <a:t>Statusové plánování</a:t>
            </a:r>
            <a:r>
              <a:rPr lang="cs-CZ" dirty="0"/>
              <a:t> se zaměřuje na </a:t>
            </a:r>
            <a:r>
              <a:rPr lang="cs-CZ" b="1" dirty="0"/>
              <a:t>určení „statusu“ jazyka </a:t>
            </a:r>
            <a:r>
              <a:rPr lang="cs-CZ" dirty="0"/>
              <a:t>(resp. variety jazyka) ve vztahu k jiným jazykům (či jiným varietám); základní otázky zde jsou: (a) který jazyk bude vybrán pro určitý účel, (b) jak bude zvolený jazyk ve společnosti implementován.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b="1" i="1" dirty="0"/>
              <a:t>Korpusové plánování</a:t>
            </a:r>
            <a:r>
              <a:rPr lang="cs-CZ" dirty="0"/>
              <a:t> se zaměřuje </a:t>
            </a:r>
            <a:r>
              <a:rPr lang="cs-CZ" b="1" dirty="0"/>
              <a:t>na samu podobu jazyka</a:t>
            </a:r>
            <a:r>
              <a:rPr lang="cs-CZ" dirty="0"/>
              <a:t> (na jeho „korpus“). Týká se např. těchto jevů: (a) pravopisu, (b) výslovnosti, (c) změn ve struktuře jazyka, např. v morfologii, (d) rozšiřování lexika, (e) rozvoje stylů. Pojem </a:t>
            </a:r>
            <a:r>
              <a:rPr lang="cs-CZ" i="1" dirty="0"/>
              <a:t>korpusové plánování</a:t>
            </a:r>
            <a:r>
              <a:rPr lang="cs-CZ" dirty="0"/>
              <a:t> má blízko k pojmu kultivace jazyka, resp. jazyková kultura.</a:t>
            </a:r>
          </a:p>
          <a:p>
            <a:pPr marL="0" indent="0" algn="just">
              <a:buNone/>
            </a:pPr>
            <a:r>
              <a:rPr lang="cs-CZ" dirty="0"/>
              <a:t>Plánování statusové a korpusové nejsou ostře odděleny, mohou se i vzájemně předpokládat</a:t>
            </a:r>
          </a:p>
          <a:p>
            <a:pPr algn="just">
              <a:lnSpc>
                <a:spcPct val="120000"/>
              </a:lnSpc>
            </a:pPr>
            <a:r>
              <a:rPr lang="cs-CZ" dirty="0"/>
              <a:t>Cílem jazykového plánování může být standardizace jazyka, reforma jazyka, propagace a rozšiřování  jazyka, revitalizace  jazyka, ochrana  jazyka, terminologická unifikace, simplifikace stylu, usnadnění komunikace mezi mluvčími disponujícími různými mateřskými jazyky apod. Cíle  jazykového plánování bývají dosahovány formulováním jazykových politik a zejména v případě plánování statusového také pomocí právních norem (viz jazykové právo).  </a:t>
            </a:r>
            <a:endParaRPr lang="cs-CZ" dirty="0" smtClean="0"/>
          </a:p>
          <a:p>
            <a:pPr algn="just">
              <a:lnSpc>
                <a:spcPct val="120000"/>
              </a:lnSpc>
            </a:pPr>
            <a:r>
              <a:rPr lang="cs-CZ" dirty="0" smtClean="0"/>
              <a:t>Jazykové </a:t>
            </a:r>
            <a:r>
              <a:rPr lang="cs-CZ" dirty="0"/>
              <a:t>plánování je jedním z typů jazykového managementu.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465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Jazyková politika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4900" y="1413164"/>
            <a:ext cx="9982200" cy="502920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cs-CZ" b="1" dirty="0"/>
              <a:t>Jazyková politika </a:t>
            </a:r>
            <a:r>
              <a:rPr lang="cs-CZ" dirty="0"/>
              <a:t>má své nástroje, a jsou to hl</a:t>
            </a:r>
            <a:r>
              <a:rPr lang="bg-BG" dirty="0"/>
              <a:t>а</a:t>
            </a:r>
            <a:r>
              <a:rPr lang="cs-CZ" dirty="0"/>
              <a:t>vně právní texty a má i určitou terminologii, která s tím souvisí. Úřední jazyk se třeba určuje v tzv. jazykovém zákoně.</a:t>
            </a:r>
          </a:p>
          <a:p>
            <a:pPr>
              <a:lnSpc>
                <a:spcPct val="120000"/>
              </a:lnSpc>
            </a:pPr>
            <a:r>
              <a:rPr lang="cs-CZ" b="1" dirty="0"/>
              <a:t>právní postavení jazyka / pozice jazyka de </a:t>
            </a:r>
            <a:r>
              <a:rPr lang="cs-CZ" b="1" dirty="0" err="1"/>
              <a:t>jure</a:t>
            </a:r>
            <a:endParaRPr lang="cs-CZ" dirty="0"/>
          </a:p>
          <a:p>
            <a:pPr>
              <a:lnSpc>
                <a:spcPct val="120000"/>
              </a:lnSpc>
            </a:pPr>
            <a:r>
              <a:rPr lang="cs-CZ" b="1" dirty="0"/>
              <a:t>domácí a mezinárodní legislativa</a:t>
            </a:r>
          </a:p>
          <a:p>
            <a:pPr marL="914400" lvl="2" indent="0">
              <a:lnSpc>
                <a:spcPct val="120000"/>
              </a:lnSpc>
              <a:buNone/>
            </a:pPr>
            <a:r>
              <a:rPr lang="cs-CZ" b="1" dirty="0"/>
              <a:t>	</a:t>
            </a:r>
            <a:r>
              <a:rPr lang="cs-CZ" dirty="0"/>
              <a:t>Konvence Rady Evropy: Rámcová úmluva o ochraně národnostních menšin, v platnosti od r. 1998</a:t>
            </a:r>
          </a:p>
          <a:p>
            <a:pPr marL="1828800" lvl="4" indent="0">
              <a:lnSpc>
                <a:spcPct val="120000"/>
              </a:lnSpc>
              <a:buNone/>
            </a:pPr>
            <a:r>
              <a:rPr lang="cs-CZ" dirty="0"/>
              <a:t>Evropská charta regionálních a menšinových jazyků, v platnosti od 2007</a:t>
            </a:r>
          </a:p>
          <a:p>
            <a:pPr>
              <a:lnSpc>
                <a:spcPct val="120000"/>
              </a:lnSpc>
            </a:pPr>
            <a:r>
              <a:rPr lang="cs-CZ" b="1" dirty="0"/>
              <a:t>„jazyk státní“, „jazyk oficiální</a:t>
            </a:r>
            <a:r>
              <a:rPr lang="bg-BG" b="1" dirty="0"/>
              <a:t>“</a:t>
            </a:r>
            <a:r>
              <a:rPr lang="cs-CZ" b="1" dirty="0"/>
              <a:t> / „jazyk úřední“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dirty="0"/>
              <a:t>„</a:t>
            </a:r>
            <a:r>
              <a:rPr lang="cs-CZ" b="1" dirty="0"/>
              <a:t>úřední jazyk</a:t>
            </a:r>
            <a:r>
              <a:rPr lang="cs-CZ" dirty="0"/>
              <a:t>“ – </a:t>
            </a:r>
            <a:r>
              <a:rPr lang="cs-CZ" b="1" dirty="0"/>
              <a:t>jazyk, ve kterém převážně probíhá komunikace a dokumentace ve veřejné správě</a:t>
            </a:r>
            <a:r>
              <a:rPr lang="cs-CZ" dirty="0"/>
              <a:t>; někdy se za úřední považuje i jazyk, který se užívá v soudnictví a ve kterém se vede parlamentní debata a vydávají zákony.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dirty="0"/>
              <a:t>Výraz „úřední jazyk“ je významově blízký výrazům </a:t>
            </a:r>
            <a:r>
              <a:rPr lang="cs-CZ" b="1" i="1" dirty="0"/>
              <a:t>oficiální jazyk</a:t>
            </a:r>
            <a:r>
              <a:rPr lang="cs-CZ" dirty="0"/>
              <a:t> a </a:t>
            </a:r>
            <a:r>
              <a:rPr lang="cs-CZ" b="1" i="1" dirty="0"/>
              <a:t>státní jazyk</a:t>
            </a:r>
            <a:r>
              <a:rPr lang="cs-CZ" dirty="0"/>
              <a:t>, mnohdy se užívají jako </a:t>
            </a:r>
            <a:r>
              <a:rPr lang="cs-CZ" b="1" dirty="0"/>
              <a:t>synonyma</a:t>
            </a:r>
            <a:r>
              <a:rPr lang="cs-CZ" dirty="0"/>
              <a:t>. Jazyk pojmenovávaný jako „</a:t>
            </a:r>
            <a:r>
              <a:rPr lang="cs-CZ" b="1" dirty="0"/>
              <a:t>státní</a:t>
            </a:r>
            <a:r>
              <a:rPr lang="cs-CZ" dirty="0"/>
              <a:t>“ bývá někdy vnímán i jako </a:t>
            </a:r>
            <a:r>
              <a:rPr lang="cs-CZ" b="1" dirty="0"/>
              <a:t>symbol (státu)</a:t>
            </a:r>
            <a:r>
              <a:rPr lang="cs-CZ" dirty="0"/>
              <a:t>, zatímco u jazyka nazývaného „</a:t>
            </a:r>
            <a:r>
              <a:rPr lang="cs-CZ" b="1" dirty="0"/>
              <a:t>úřední</a:t>
            </a:r>
            <a:r>
              <a:rPr lang="cs-CZ" dirty="0"/>
              <a:t>“ je v popředí jeho </a:t>
            </a:r>
            <a:r>
              <a:rPr lang="cs-CZ" b="1" dirty="0"/>
              <a:t>praktická funkce </a:t>
            </a:r>
            <a:r>
              <a:rPr lang="cs-CZ" dirty="0"/>
              <a:t>(jeho užívání úřady, resp. orgány veřejné moci).</a:t>
            </a:r>
          </a:p>
          <a:p>
            <a:pPr>
              <a:lnSpc>
                <a:spcPct val="120000"/>
              </a:lnSpc>
            </a:pPr>
            <a:r>
              <a:rPr lang="cs-CZ" b="1" dirty="0"/>
              <a:t>jazyk </a:t>
            </a:r>
            <a:r>
              <a:rPr lang="bg-BG" b="1" dirty="0"/>
              <a:t>„</a:t>
            </a:r>
            <a:r>
              <a:rPr lang="cs-CZ" b="1" dirty="0"/>
              <a:t>pomocný / regionální“</a:t>
            </a:r>
            <a:endParaRPr lang="cs-CZ" dirty="0"/>
          </a:p>
          <a:p>
            <a:pPr>
              <a:lnSpc>
                <a:spcPct val="120000"/>
              </a:lnSpc>
            </a:pPr>
            <a:r>
              <a:rPr lang="cs-CZ" b="1" dirty="0"/>
              <a:t>jazykový zákon: </a:t>
            </a:r>
            <a:r>
              <a:rPr lang="cs-CZ" dirty="0"/>
              <a:t>http://www.culture.gov.sk/posobnost-ministerstva/statny-jazyk/zakon-o-statnom-jazyku-c2.html</a:t>
            </a:r>
          </a:p>
        </p:txBody>
      </p:sp>
    </p:spTree>
    <p:extLst>
      <p:ext uri="{BB962C8B-B14F-4D97-AF65-F5344CB8AC3E}">
        <p14:creationId xmlns:p14="http://schemas.microsoft.com/office/powerpoint/2010/main" val="180523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Regulace jazyka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š</a:t>
            </a:r>
            <a:r>
              <a:rPr lang="cs-CZ" dirty="0" smtClean="0"/>
              <a:t>iroce </a:t>
            </a:r>
            <a:r>
              <a:rPr lang="cs-CZ" dirty="0"/>
              <a:t>chápané </a:t>
            </a:r>
            <a:r>
              <a:rPr lang="cs-CZ" u="sng" dirty="0"/>
              <a:t>ovlivňování</a:t>
            </a:r>
            <a:r>
              <a:rPr lang="cs-CZ" dirty="0"/>
              <a:t> stavu jazyka </a:t>
            </a:r>
            <a:r>
              <a:rPr lang="cs-CZ" u="sng" dirty="0"/>
              <a:t>odbornou autoritou</a:t>
            </a:r>
            <a:r>
              <a:rPr lang="cs-CZ" dirty="0"/>
              <a:t>, tj. </a:t>
            </a:r>
            <a:r>
              <a:rPr lang="cs-CZ" b="1" dirty="0"/>
              <a:t>ochrana jazyka, péče o jazyk, kultivování jazyka</a:t>
            </a:r>
            <a:r>
              <a:rPr lang="cs-CZ" dirty="0"/>
              <a:t>, teoretické zásahy do jazyka (</a:t>
            </a:r>
            <a:r>
              <a:rPr lang="cs-CZ" b="1" i="1" dirty="0"/>
              <a:t>intervence do jazyka</a:t>
            </a:r>
            <a:r>
              <a:rPr lang="cs-CZ" dirty="0" smtClean="0"/>
              <a:t>).</a:t>
            </a:r>
          </a:p>
          <a:p>
            <a:pPr algn="just"/>
            <a:r>
              <a:rPr lang="cs-CZ" dirty="0" smtClean="0"/>
              <a:t>praktickým </a:t>
            </a:r>
            <a:r>
              <a:rPr lang="cs-CZ" dirty="0"/>
              <a:t>nástrojem institucionální regulace jazyka je především </a:t>
            </a:r>
            <a:r>
              <a:rPr lang="cs-CZ" b="1" dirty="0"/>
              <a:t>kodifikace</a:t>
            </a:r>
            <a:r>
              <a:rPr lang="cs-CZ" dirty="0"/>
              <a:t>; </a:t>
            </a:r>
            <a:r>
              <a:rPr lang="cs-CZ" u="sng" dirty="0"/>
              <a:t>regulovanými útvary </a:t>
            </a:r>
            <a:r>
              <a:rPr lang="cs-CZ" dirty="0"/>
              <a:t>jsou celonárodně rozšířené </a:t>
            </a:r>
            <a:r>
              <a:rPr lang="cs-CZ" u="sng" dirty="0"/>
              <a:t>spisovné jazyky</a:t>
            </a:r>
            <a:r>
              <a:rPr lang="cs-CZ" dirty="0"/>
              <a:t>, např. spisovná čeština, neregulovanými útvary jsou </a:t>
            </a:r>
            <a:r>
              <a:rPr lang="cs-CZ" dirty="0" smtClean="0"/>
              <a:t>dialekty</a:t>
            </a:r>
            <a:endParaRPr lang="cs-CZ" dirty="0"/>
          </a:p>
          <a:p>
            <a:pPr algn="just"/>
            <a:r>
              <a:rPr lang="cs-CZ" dirty="0" smtClean="0"/>
              <a:t>Potřeba regulace jazyka byla </a:t>
            </a:r>
            <a:r>
              <a:rPr lang="cs-CZ" dirty="0"/>
              <a:t>v </a:t>
            </a:r>
            <a:r>
              <a:rPr lang="cs-CZ" dirty="0" smtClean="0"/>
              <a:t>českém</a:t>
            </a:r>
            <a:r>
              <a:rPr lang="cs-CZ" dirty="0"/>
              <a:t> prostředí dlouhodobě považována za samozřejmou, cílem byla ochrana </a:t>
            </a:r>
            <a:r>
              <a:rPr lang="cs-CZ" dirty="0" smtClean="0"/>
              <a:t>češtiny</a:t>
            </a:r>
            <a:r>
              <a:rPr lang="cs-CZ" dirty="0"/>
              <a:t> (před cizími vlivy i před </a:t>
            </a:r>
            <a:r>
              <a:rPr lang="cs-CZ" dirty="0" smtClean="0"/>
              <a:t>neologismy</a:t>
            </a:r>
            <a:r>
              <a:rPr lang="cs-CZ" dirty="0"/>
              <a:t>), uchování </a:t>
            </a:r>
            <a:r>
              <a:rPr lang="cs-CZ" dirty="0" smtClean="0"/>
              <a:t>češtiny</a:t>
            </a:r>
            <a:r>
              <a:rPr lang="cs-CZ" dirty="0"/>
              <a:t> jako kulturní hodnoty, podpora její kulturotvorné funkce, uchování řádu v </a:t>
            </a:r>
            <a:r>
              <a:rPr lang="cs-CZ" dirty="0" smtClean="0"/>
              <a:t>jazyce, </a:t>
            </a:r>
            <a:r>
              <a:rPr lang="cs-CZ" dirty="0"/>
              <a:t>jeho stálé zdokonalování (kultivování</a:t>
            </a:r>
            <a:r>
              <a:rPr lang="cs-CZ" dirty="0" smtClean="0"/>
              <a:t>)</a:t>
            </a:r>
            <a:r>
              <a:rPr lang="cs-CZ" dirty="0"/>
              <a:t> </a:t>
            </a:r>
          </a:p>
          <a:p>
            <a:pPr algn="just"/>
            <a:r>
              <a:rPr lang="cs-CZ" dirty="0"/>
              <a:t>V některých zemích reguluje užívání </a:t>
            </a:r>
            <a:r>
              <a:rPr lang="cs-CZ" dirty="0" smtClean="0"/>
              <a:t>jazyka</a:t>
            </a:r>
            <a:r>
              <a:rPr lang="cs-CZ" dirty="0"/>
              <a:t> </a:t>
            </a:r>
            <a:r>
              <a:rPr lang="cs-CZ" b="1" i="1" dirty="0"/>
              <a:t>jazykový zákon</a:t>
            </a:r>
            <a:r>
              <a:rPr lang="cs-CZ" dirty="0"/>
              <a:t>; v Československé republice platil </a:t>
            </a:r>
            <a:r>
              <a:rPr lang="cs-CZ" dirty="0" smtClean="0"/>
              <a:t>jazykový</a:t>
            </a:r>
            <a:r>
              <a:rPr lang="cs-CZ" dirty="0"/>
              <a:t> zákon 122/1920; ČR jazykový zákon nemá, na Slovensku byl přijat zákon o státním </a:t>
            </a:r>
            <a:r>
              <a:rPr lang="cs-CZ" dirty="0" smtClean="0"/>
              <a:t>jazyce</a:t>
            </a:r>
            <a:r>
              <a:rPr lang="cs-CZ" dirty="0"/>
              <a:t> </a:t>
            </a:r>
            <a:r>
              <a:rPr lang="cs-CZ" dirty="0" smtClean="0"/>
              <a:t>270/1995.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298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630382"/>
          </a:xfrm>
        </p:spPr>
        <p:txBody>
          <a:bodyPr/>
          <a:lstStyle/>
          <a:p>
            <a:pPr algn="ctr"/>
            <a:r>
              <a:rPr lang="cs-CZ" b="1" dirty="0"/>
              <a:t>ČISTOTA JAZYKA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4900" y="1797627"/>
            <a:ext cx="9982200" cy="49149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/>
              <a:t>Za </a:t>
            </a:r>
            <a:r>
              <a:rPr lang="cs-CZ" b="1" dirty="0"/>
              <a:t>čistý</a:t>
            </a:r>
            <a:r>
              <a:rPr lang="cs-CZ" dirty="0"/>
              <a:t> bývá (nebo spíš: býval) považován takový </a:t>
            </a:r>
            <a:r>
              <a:rPr lang="cs-CZ" b="1" dirty="0"/>
              <a:t>jazyk, který má co nejmenší příměs cizích prvků</a:t>
            </a:r>
            <a:r>
              <a:rPr lang="cs-CZ" dirty="0"/>
              <a:t>. </a:t>
            </a:r>
            <a:endParaRPr lang="cs-CZ" dirty="0" smtClean="0"/>
          </a:p>
          <a:p>
            <a:pPr marL="0" indent="0" algn="just">
              <a:buNone/>
            </a:pPr>
            <a:r>
              <a:rPr lang="cs-CZ" dirty="0" smtClean="0"/>
              <a:t>Mezi </a:t>
            </a:r>
            <a:r>
              <a:rPr lang="cs-CZ" dirty="0"/>
              <a:t>ně se dříve </a:t>
            </a:r>
            <a:r>
              <a:rPr lang="cs-CZ" dirty="0" smtClean="0"/>
              <a:t>počítaly:</a:t>
            </a:r>
          </a:p>
          <a:p>
            <a:pPr algn="just"/>
            <a:r>
              <a:rPr lang="cs-CZ" u="sng" dirty="0" smtClean="0"/>
              <a:t>výpůjčky</a:t>
            </a:r>
            <a:r>
              <a:rPr lang="cs-CZ" u="sng" dirty="0"/>
              <a:t>, které si zachovaly cizí formu </a:t>
            </a:r>
            <a:r>
              <a:rPr lang="cs-CZ" dirty="0"/>
              <a:t>(např. z lat. </a:t>
            </a:r>
            <a:r>
              <a:rPr lang="cs-CZ" i="1" dirty="0"/>
              <a:t>causa</a:t>
            </a:r>
            <a:r>
              <a:rPr lang="cs-CZ" dirty="0"/>
              <a:t> // </a:t>
            </a:r>
            <a:r>
              <a:rPr lang="cs-CZ" i="1" dirty="0"/>
              <a:t>kauza</a:t>
            </a:r>
            <a:r>
              <a:rPr lang="cs-CZ" dirty="0"/>
              <a:t>, z fr. </a:t>
            </a:r>
            <a:r>
              <a:rPr lang="cs-CZ" i="1" dirty="0"/>
              <a:t>apartmá // apartmán</a:t>
            </a:r>
            <a:r>
              <a:rPr lang="cs-CZ" dirty="0"/>
              <a:t>, z něm. </a:t>
            </a:r>
            <a:r>
              <a:rPr lang="cs-CZ" i="1" dirty="0"/>
              <a:t>hochštapler</a:t>
            </a:r>
            <a:r>
              <a:rPr lang="cs-CZ" dirty="0"/>
              <a:t> aj</a:t>
            </a:r>
            <a:r>
              <a:rPr lang="cs-CZ" dirty="0" smtClean="0"/>
              <a:t>.),</a:t>
            </a:r>
          </a:p>
          <a:p>
            <a:pPr algn="just"/>
            <a:r>
              <a:rPr lang="cs-CZ" u="sng" dirty="0" smtClean="0"/>
              <a:t>výrazové </a:t>
            </a:r>
            <a:r>
              <a:rPr lang="cs-CZ" u="sng" dirty="0"/>
              <a:t>prostředky, které byly vytvořeny podle cizího vzoru sémantického, slovotvorného </a:t>
            </a:r>
            <a:r>
              <a:rPr lang="cs-CZ" u="sng" dirty="0" smtClean="0"/>
              <a:t>nebo</a:t>
            </a:r>
            <a:r>
              <a:rPr lang="cs-CZ" u="sng" dirty="0"/>
              <a:t> syntaktického </a:t>
            </a:r>
            <a:r>
              <a:rPr lang="cs-CZ" dirty="0"/>
              <a:t>(např. </a:t>
            </a:r>
            <a:r>
              <a:rPr lang="cs-CZ" i="1" dirty="0"/>
              <a:t>ohledně čeho</a:t>
            </a:r>
            <a:r>
              <a:rPr lang="cs-CZ" dirty="0"/>
              <a:t> podle něm. </a:t>
            </a:r>
            <a:r>
              <a:rPr lang="cs-CZ" i="1" dirty="0" err="1"/>
              <a:t>hinsichtlich</a:t>
            </a:r>
            <a:r>
              <a:rPr lang="cs-CZ" dirty="0"/>
              <a:t>, </a:t>
            </a:r>
            <a:r>
              <a:rPr lang="cs-CZ" i="1" dirty="0"/>
              <a:t>odviset od čeho</a:t>
            </a:r>
            <a:r>
              <a:rPr lang="cs-CZ" dirty="0"/>
              <a:t> podle lat. </a:t>
            </a:r>
            <a:r>
              <a:rPr lang="cs-CZ" i="1" dirty="0" err="1"/>
              <a:t>dependere</a:t>
            </a:r>
            <a:r>
              <a:rPr lang="cs-CZ" i="1" dirty="0"/>
              <a:t> de </a:t>
            </a:r>
            <a:r>
              <a:rPr lang="cs-CZ" i="1" dirty="0" err="1"/>
              <a:t>aliqua</a:t>
            </a:r>
            <a:r>
              <a:rPr lang="cs-CZ" i="1" dirty="0"/>
              <a:t> re</a:t>
            </a:r>
            <a:r>
              <a:rPr lang="cs-CZ" dirty="0"/>
              <a:t>, </a:t>
            </a:r>
            <a:r>
              <a:rPr lang="cs-CZ" dirty="0" smtClean="0"/>
              <a:t>nebo</a:t>
            </a:r>
            <a:r>
              <a:rPr lang="cs-CZ" dirty="0"/>
              <a:t> něm. </a:t>
            </a:r>
            <a:r>
              <a:rPr lang="cs-CZ" i="1" dirty="0" err="1"/>
              <a:t>abhängen</a:t>
            </a:r>
            <a:r>
              <a:rPr lang="cs-CZ" i="1" dirty="0"/>
              <a:t> von </a:t>
            </a:r>
            <a:r>
              <a:rPr lang="cs-CZ" i="1" dirty="0" err="1"/>
              <a:t>etwas</a:t>
            </a:r>
            <a:r>
              <a:rPr lang="cs-CZ" dirty="0"/>
              <a:t>)</a:t>
            </a:r>
            <a:r>
              <a:rPr lang="cs-CZ" i="1" dirty="0"/>
              <a:t>.</a:t>
            </a:r>
            <a:r>
              <a:rPr lang="cs-CZ" dirty="0"/>
              <a:t> </a:t>
            </a:r>
            <a:endParaRPr lang="cs-CZ" dirty="0" smtClean="0"/>
          </a:p>
          <a:p>
            <a:pPr marL="0" indent="0" algn="just">
              <a:buNone/>
            </a:pPr>
            <a:r>
              <a:rPr lang="cs-CZ" dirty="0" smtClean="0"/>
              <a:t>Mezi </a:t>
            </a:r>
            <a:r>
              <a:rPr lang="cs-CZ" dirty="0"/>
              <a:t>prostředky, které </a:t>
            </a:r>
            <a:r>
              <a:rPr lang="cs-CZ" dirty="0" smtClean="0"/>
              <a:t>porušují čistotu jazyka se </a:t>
            </a:r>
            <a:r>
              <a:rPr lang="cs-CZ" dirty="0"/>
              <a:t>obyčejně </a:t>
            </a:r>
            <a:r>
              <a:rPr lang="cs-CZ" b="1" dirty="0"/>
              <a:t>nepočítají</a:t>
            </a:r>
            <a:r>
              <a:rPr lang="cs-CZ" dirty="0"/>
              <a:t> ty, které už s domácím výrazivem zcela srostly a </a:t>
            </a:r>
            <a:r>
              <a:rPr lang="cs-CZ" u="sng" dirty="0"/>
              <a:t>jejichž cizí původ odhalí jen etymologický rozbor </a:t>
            </a:r>
            <a:r>
              <a:rPr lang="cs-CZ" dirty="0"/>
              <a:t>(např. slovo </a:t>
            </a:r>
            <a:r>
              <a:rPr lang="cs-CZ" i="1" dirty="0"/>
              <a:t>talíř</a:t>
            </a:r>
            <a:r>
              <a:rPr lang="cs-CZ" dirty="0"/>
              <a:t> ze </a:t>
            </a:r>
            <a:r>
              <a:rPr lang="cs-CZ" dirty="0" err="1"/>
              <a:t>sthn</a:t>
            </a:r>
            <a:r>
              <a:rPr lang="cs-CZ" dirty="0"/>
              <a:t>. </a:t>
            </a:r>
            <a:r>
              <a:rPr lang="cs-CZ" i="1" dirty="0" err="1"/>
              <a:t>talier</a:t>
            </a:r>
            <a:r>
              <a:rPr lang="cs-CZ" dirty="0"/>
              <a:t> a to z </a:t>
            </a:r>
            <a:r>
              <a:rPr lang="cs-CZ" dirty="0" err="1"/>
              <a:t>it</a:t>
            </a:r>
            <a:r>
              <a:rPr lang="cs-CZ" dirty="0"/>
              <a:t>. </a:t>
            </a:r>
            <a:r>
              <a:rPr lang="cs-CZ" i="1" dirty="0" err="1"/>
              <a:t>tagliere</a:t>
            </a:r>
            <a:r>
              <a:rPr lang="cs-CZ" dirty="0"/>
              <a:t> ‘deska, na níž se krájejí potraviny’).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914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kademická literatura 16: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42_TF03431380_TF03431380.potx" id="{FC8ED493-DAFA-4BB0-BAEB-20F759C85AAA}" vid="{D0665444-A03D-43BD-AD0D-D262B007E499}"/>
    </a:ext>
  </a:extLst>
</a:theme>
</file>

<file path=ppt/theme/theme2.xml><?xml version="1.0" encoding="utf-8"?>
<a:theme xmlns:a="http://schemas.openxmlformats.org/drawingml/2006/main" name="Motiv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873beb7-5857-4685-be1f-d57550cc96c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Školní prezentace, návrh s proužky a stuhou (širokoúhlá)</Template>
  <TotalTime>0</TotalTime>
  <Words>662</Words>
  <Application>Microsoft Office PowerPoint</Application>
  <PresentationFormat>Širokoúhlá obrazovka</PresentationFormat>
  <Paragraphs>70</Paragraphs>
  <Slides>12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Euphemia</vt:lpstr>
      <vt:lpstr>Plantagenet Cherokee</vt:lpstr>
      <vt:lpstr>Wingdings</vt:lpstr>
      <vt:lpstr>Akademická literatura 16:9</vt:lpstr>
      <vt:lpstr>Jazyk a jazyková politika </vt:lpstr>
      <vt:lpstr>Jazyková politika (různé definice)</vt:lpstr>
      <vt:lpstr>Jazyková politika (JP)</vt:lpstr>
      <vt:lpstr>Koncepce upevňování pozice jazyka</vt:lpstr>
      <vt:lpstr>Jazykový zákon </vt:lpstr>
      <vt:lpstr>Jazykové plánování (různé definice)</vt:lpstr>
      <vt:lpstr>Jazyková politika</vt:lpstr>
      <vt:lpstr>Regulace jazyka</vt:lpstr>
      <vt:lpstr>ČISTOTA JAZYKA</vt:lpstr>
      <vt:lpstr>ČISTOTA JAZYKA</vt:lpstr>
      <vt:lpstr>Literatura</vt:lpstr>
      <vt:lpstr>Domácí úkol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2019-10-01T07:49:18Z</dcterms:created>
  <dcterms:modified xsi:type="dcterms:W3CDTF">2019-10-20T05:32:04Z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