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59" r:id="rId5"/>
    <p:sldId id="260" r:id="rId6"/>
    <p:sldId id="261" r:id="rId7"/>
    <p:sldId id="262" r:id="rId8"/>
    <p:sldId id="265" r:id="rId9"/>
    <p:sldId id="267" r:id="rId10"/>
    <p:sldId id="274" r:id="rId11"/>
    <p:sldId id="270" r:id="rId12"/>
    <p:sldId id="271" r:id="rId13"/>
    <p:sldId id="272" r:id="rId14"/>
    <p:sldId id="273" r:id="rId15"/>
    <p:sldId id="269" r:id="rId1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B2DB2-DAEC-4641-B3C2-6155E5CFEF37}" type="datetimeFigureOut">
              <a:rPr lang="de-DE" smtClean="0"/>
              <a:pPr/>
              <a:t>14.10.2020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B5F8E-6DBA-43EC-9A4D-E5F5A10B7C33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B2DB2-DAEC-4641-B3C2-6155E5CFEF37}" type="datetimeFigureOut">
              <a:rPr lang="de-DE" smtClean="0"/>
              <a:pPr/>
              <a:t>14.10.2020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B5F8E-6DBA-43EC-9A4D-E5F5A10B7C33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B2DB2-DAEC-4641-B3C2-6155E5CFEF37}" type="datetimeFigureOut">
              <a:rPr lang="de-DE" smtClean="0"/>
              <a:pPr/>
              <a:t>14.10.2020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B5F8E-6DBA-43EC-9A4D-E5F5A10B7C33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B2DB2-DAEC-4641-B3C2-6155E5CFEF37}" type="datetimeFigureOut">
              <a:rPr lang="de-DE" smtClean="0"/>
              <a:pPr/>
              <a:t>14.10.2020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B5F8E-6DBA-43EC-9A4D-E5F5A10B7C33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B2DB2-DAEC-4641-B3C2-6155E5CFEF37}" type="datetimeFigureOut">
              <a:rPr lang="de-DE" smtClean="0"/>
              <a:pPr/>
              <a:t>14.10.2020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B5F8E-6DBA-43EC-9A4D-E5F5A10B7C33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B2DB2-DAEC-4641-B3C2-6155E5CFEF37}" type="datetimeFigureOut">
              <a:rPr lang="de-DE" smtClean="0"/>
              <a:pPr/>
              <a:t>14.10.2020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B5F8E-6DBA-43EC-9A4D-E5F5A10B7C33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B2DB2-DAEC-4641-B3C2-6155E5CFEF37}" type="datetimeFigureOut">
              <a:rPr lang="de-DE" smtClean="0"/>
              <a:pPr/>
              <a:t>14.10.2020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B5F8E-6DBA-43EC-9A4D-E5F5A10B7C33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B2DB2-DAEC-4641-B3C2-6155E5CFEF37}" type="datetimeFigureOut">
              <a:rPr lang="de-DE" smtClean="0"/>
              <a:pPr/>
              <a:t>14.10.2020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B5F8E-6DBA-43EC-9A4D-E5F5A10B7C33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B2DB2-DAEC-4641-B3C2-6155E5CFEF37}" type="datetimeFigureOut">
              <a:rPr lang="de-DE" smtClean="0"/>
              <a:pPr/>
              <a:t>14.10.2020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B5F8E-6DBA-43EC-9A4D-E5F5A10B7C33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B2DB2-DAEC-4641-B3C2-6155E5CFEF37}" type="datetimeFigureOut">
              <a:rPr lang="de-DE" smtClean="0"/>
              <a:pPr/>
              <a:t>14.10.2020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B5F8E-6DBA-43EC-9A4D-E5F5A10B7C33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ine Ecke des Rechtecks schneiden und abrunde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winkliges Dreiec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B2DB2-DAEC-4641-B3C2-6155E5CFEF37}" type="datetimeFigureOut">
              <a:rPr lang="de-DE" smtClean="0"/>
              <a:pPr/>
              <a:t>14.10.2020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AEB5F8E-6DBA-43EC-9A4D-E5F5A10B7C33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10" name="Freihand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ihand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ihand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1B2DB2-DAEC-4641-B3C2-6155E5CFEF37}" type="datetimeFigureOut">
              <a:rPr lang="de-DE" smtClean="0"/>
              <a:pPr/>
              <a:t>14.10.2020</a:t>
            </a:fld>
            <a:endParaRPr lang="de-DE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AEB5F8E-6DBA-43EC-9A4D-E5F5A10B7C33}" type="slidenum">
              <a:rPr lang="de-DE" smtClean="0"/>
              <a:pPr/>
              <a:t>‹#›</a:t>
            </a:fld>
            <a:endParaRPr lang="de-DE"/>
          </a:p>
        </p:txBody>
      </p:sp>
      <p:grpSp>
        <p:nvGrpSpPr>
          <p:cNvPr id="2" name="Gruppieren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ihand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ihand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oeck@mail.muni.cz" TargetMode="External"/><Relationship Id="rId2" Type="http://schemas.openxmlformats.org/officeDocument/2006/relationships/hyperlink" Target="mailto:janikova@ped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3400" y="1428736"/>
            <a:ext cx="7851648" cy="1771664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 smtClean="0"/>
              <a:t>NJDII_001 </a:t>
            </a:r>
            <a:r>
              <a:rPr lang="de-DE" dirty="0" err="1" smtClean="0"/>
              <a:t>Didaktika</a:t>
            </a:r>
            <a:r>
              <a:rPr lang="de-DE" dirty="0" smtClean="0"/>
              <a:t> I – </a:t>
            </a:r>
            <a:r>
              <a:rPr lang="de-DE" dirty="0" err="1" smtClean="0"/>
              <a:t>pozorování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cs-CZ" dirty="0" smtClean="0"/>
              <a:t>Seminar 1: UNTERRICHTSBEOBACHTUNG</a:t>
            </a:r>
            <a:endParaRPr lang="de-DE" dirty="0" smtClean="0"/>
          </a:p>
          <a:p>
            <a:pPr algn="ctr"/>
            <a:r>
              <a:rPr lang="cs-CZ" dirty="0" smtClean="0"/>
              <a:t>WS </a:t>
            </a:r>
            <a:r>
              <a:rPr lang="cs-CZ" dirty="0" smtClean="0"/>
              <a:t>20</a:t>
            </a:r>
            <a:r>
              <a:rPr lang="de-DE" dirty="0" smtClean="0"/>
              <a:t>20</a:t>
            </a:r>
            <a:r>
              <a:rPr lang="cs-CZ" dirty="0" smtClean="0"/>
              <a:t>/2</a:t>
            </a:r>
            <a:r>
              <a:rPr lang="de-DE" dirty="0" smtClean="0"/>
              <a:t>1</a:t>
            </a:r>
            <a:endParaRPr lang="de-DE" dirty="0" smtClean="0"/>
          </a:p>
          <a:p>
            <a:r>
              <a:rPr lang="cs-CZ" dirty="0" smtClean="0"/>
              <a:t>Prof. PhDr. Věra Janíková, Ph.D.   </a:t>
            </a:r>
            <a:r>
              <a:rPr lang="cs-CZ" u="sng" dirty="0" smtClean="0">
                <a:hlinkClick r:id="rId2"/>
              </a:rPr>
              <a:t>janikova@ped.muni.cz</a:t>
            </a:r>
            <a:endParaRPr lang="de-DE" dirty="0" smtClean="0"/>
          </a:p>
          <a:p>
            <a:r>
              <a:rPr lang="cs-CZ" u="sng" dirty="0" smtClean="0"/>
              <a:t> Johannes Benjamin K</a:t>
            </a:r>
            <a:r>
              <a:rPr lang="de-DE" u="sng" dirty="0" err="1" smtClean="0"/>
              <a:t>öck</a:t>
            </a:r>
            <a:r>
              <a:rPr lang="de-DE" u="sng" dirty="0" smtClean="0"/>
              <a:t>, BAC, MA: </a:t>
            </a:r>
            <a:r>
              <a:rPr lang="de-DE" u="sng" dirty="0" smtClean="0">
                <a:hlinkClick r:id="rId3"/>
              </a:rPr>
              <a:t>koeck@mail.muni.cz</a:t>
            </a:r>
            <a:r>
              <a:rPr lang="de-DE" u="sng" dirty="0" smtClean="0"/>
              <a:t> </a:t>
            </a:r>
            <a:endParaRPr lang="de-DE" dirty="0" smtClean="0"/>
          </a:p>
          <a:p>
            <a:pPr algn="ctr"/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Unterrichten in </a:t>
            </a:r>
            <a:r>
              <a:rPr lang="de-DE" dirty="0" smtClean="0"/>
              <a:t>Z</a:t>
            </a:r>
            <a:r>
              <a:rPr lang="de-DE" dirty="0" smtClean="0"/>
              <a:t>eiten von Corona </a:t>
            </a:r>
            <a:endParaRPr lang="de-DE" dirty="0"/>
          </a:p>
        </p:txBody>
      </p:sp>
      <p:sp>
        <p:nvSpPr>
          <p:cNvPr id="1026" name="AutoShape 2" descr="Image for post"/>
          <p:cNvSpPr>
            <a:spLocks noGrp="1" noChangeAspect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dirty="0" smtClean="0"/>
              <a:t>Was ist Ihnen wichtig?</a:t>
            </a:r>
          </a:p>
          <a:p>
            <a:r>
              <a:rPr lang="de-DE" dirty="0" smtClean="0"/>
              <a:t>Wie wollen wir das Semester  gestalten, dass wir alle zufrieden sind?</a:t>
            </a:r>
          </a:p>
          <a:p>
            <a:r>
              <a:rPr lang="de-DE" dirty="0" smtClean="0"/>
              <a:t>Wie die Hospitationen/Beobachtungen realisieren?</a:t>
            </a:r>
          </a:p>
          <a:p>
            <a:r>
              <a:rPr lang="de-DE" dirty="0" smtClean="0"/>
              <a:t>Welche Wünsche haben Sie?</a:t>
            </a:r>
          </a:p>
          <a:p>
            <a:r>
              <a:rPr lang="de-DE" dirty="0" smtClean="0"/>
              <a:t>Mein Wunsch: dass  wir offen </a:t>
            </a:r>
            <a:r>
              <a:rPr lang="de-DE" smtClean="0"/>
              <a:t>miteinander kommunizieren</a:t>
            </a:r>
            <a:endParaRPr lang="de-DE" dirty="0"/>
          </a:p>
        </p:txBody>
      </p:sp>
      <p:sp>
        <p:nvSpPr>
          <p:cNvPr id="1028" name="AutoShape 4" descr="Image for post"/>
          <p:cNvSpPr>
            <a:spLocks noChangeAspect="1" noChangeArrowheads="1"/>
          </p:cNvSpPr>
          <p:nvPr/>
        </p:nvSpPr>
        <p:spPr bwMode="auto">
          <a:xfrm>
            <a:off x="155575" y="-4937125"/>
            <a:ext cx="18288000" cy="10287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30" name="AutoShape 6" descr="10 gelungene Beispiele für Feedback im Online-Bereic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32" name="AutoShape 8" descr="10 gelungene Beispiele für Feedback im Online-Bereic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34" name="AutoShape 10" descr="10 gelungene Beispiele für Feedback im Online-Bereic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36" name="AutoShape 12" descr="10 gelungene Beispiele für Feedback im Online-Bereic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38" name="AutoShape 14" descr="10 goldene Feedbackregeln: Feedback geben leicht gemacht | initi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40" name="AutoShape 16" descr="Die hohe Kunst des Feedbacks: So gibst du deinen Kollegen bessere  Rückmeldunge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42" name="AutoShape 18" descr="Die hohe Kunst des Feedbacks: So gibst du deinen Kollegen bessere  Rückmeldunge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44" name="AutoShape 20" descr="Die hohe Kunst des Feedbacks: So gibst du deinen Kollegen bessere  Rückmeldunge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46" name="AutoShape 22" descr="Die hohe Kunst des Feedbacks: So gibst du deinen Kollegen bessere  Rückmeldunge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 smtClean="0"/>
              <a:t>Fremdsprachend</a:t>
            </a:r>
            <a:r>
              <a:rPr lang="cs-CZ" dirty="0" err="1" smtClean="0"/>
              <a:t>idaktik</a:t>
            </a:r>
            <a:r>
              <a:rPr lang="cs-CZ" dirty="0" smtClean="0"/>
              <a:t> </a:t>
            </a:r>
            <a:r>
              <a:rPr lang="cs-CZ" dirty="0" err="1" smtClean="0"/>
              <a:t>als</a:t>
            </a:r>
            <a:r>
              <a:rPr lang="cs-CZ" dirty="0" smtClean="0"/>
              <a:t> </a:t>
            </a:r>
            <a:r>
              <a:rPr lang="cs-CZ" dirty="0" err="1" smtClean="0"/>
              <a:t>Hochschulfach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  <a:p>
            <a:r>
              <a:rPr lang="cs-CZ" dirty="0" err="1" smtClean="0"/>
              <a:t>Fremdsprachendidaktik</a:t>
            </a:r>
            <a:r>
              <a:rPr lang="cs-CZ" dirty="0" smtClean="0"/>
              <a:t> </a:t>
            </a:r>
            <a:r>
              <a:rPr lang="cs-CZ" dirty="0" err="1" smtClean="0"/>
              <a:t>besch</a:t>
            </a:r>
            <a:r>
              <a:rPr lang="de-DE" dirty="0" err="1" smtClean="0"/>
              <a:t>äftigt</a:t>
            </a:r>
            <a:r>
              <a:rPr lang="de-DE" dirty="0" smtClean="0"/>
              <a:t> sich mit ……………….</a:t>
            </a:r>
          </a:p>
          <a:p>
            <a:pPr marL="0" indent="0">
              <a:buNone/>
            </a:pPr>
            <a:endParaRPr lang="de-DE" dirty="0" smtClean="0"/>
          </a:p>
          <a:p>
            <a:r>
              <a:rPr lang="de-DE" dirty="0" err="1" smtClean="0"/>
              <a:t>DaF</a:t>
            </a:r>
            <a:r>
              <a:rPr lang="de-DE" dirty="0" smtClean="0"/>
              <a:t>-Didaktik beschäftigt sich mit 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 …………………………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83346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>
            <a:normAutofit/>
          </a:bodyPr>
          <a:lstStyle/>
          <a:p>
            <a:endParaRPr lang="de-DE" dirty="0" smtClean="0"/>
          </a:p>
          <a:p>
            <a:r>
              <a:rPr lang="cs-CZ" dirty="0" err="1" smtClean="0"/>
              <a:t>Als</a:t>
            </a:r>
            <a:r>
              <a:rPr lang="cs-CZ" dirty="0" smtClean="0"/>
              <a:t> </a:t>
            </a:r>
            <a:r>
              <a:rPr lang="cs-CZ" dirty="0" err="1"/>
              <a:t>Hochschulfach</a:t>
            </a:r>
            <a:r>
              <a:rPr lang="cs-CZ" dirty="0"/>
              <a:t> </a:t>
            </a:r>
            <a:r>
              <a:rPr lang="cs-CZ" dirty="0" err="1"/>
              <a:t>steht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Fremdsprachendidaktik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Dienste</a:t>
            </a:r>
            <a:r>
              <a:rPr lang="cs-CZ" dirty="0"/>
              <a:t> der </a:t>
            </a:r>
            <a:r>
              <a:rPr lang="cs-CZ" dirty="0" err="1"/>
              <a:t>Lehreraus</a:t>
            </a:r>
            <a:r>
              <a:rPr lang="cs-CZ" dirty="0"/>
              <a:t>-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 smtClean="0"/>
              <a:t>weiterbildung</a:t>
            </a:r>
            <a:r>
              <a:rPr lang="de-DE" dirty="0" smtClean="0"/>
              <a:t>. </a:t>
            </a:r>
          </a:p>
          <a:p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Sie entwickelt </a:t>
            </a:r>
            <a:r>
              <a:rPr lang="cs-CZ" dirty="0" err="1" smtClean="0"/>
              <a:t>Grundqualifikation</a:t>
            </a:r>
            <a:r>
              <a:rPr lang="de-DE" dirty="0" smtClean="0"/>
              <a:t>en</a:t>
            </a:r>
            <a:r>
              <a:rPr lang="cs-CZ" dirty="0" smtClean="0"/>
              <a:t> </a:t>
            </a:r>
            <a:r>
              <a:rPr lang="cs-CZ" dirty="0"/>
              <a:t>von </a:t>
            </a:r>
            <a:r>
              <a:rPr lang="de-DE" dirty="0" err="1" smtClean="0"/>
              <a:t>Fremdsprachenl</a:t>
            </a:r>
            <a:r>
              <a:rPr lang="cs-CZ" dirty="0" err="1" smtClean="0"/>
              <a:t>ehrenden</a:t>
            </a:r>
            <a:r>
              <a:rPr lang="de-DE" dirty="0" smtClean="0"/>
              <a:t>, wobei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/>
              <a:t>folgenden</a:t>
            </a:r>
            <a:r>
              <a:rPr lang="cs-CZ" dirty="0"/>
              <a:t> </a:t>
            </a:r>
            <a:r>
              <a:rPr lang="cs-CZ" dirty="0" err="1"/>
              <a:t>Kompetenzen</a:t>
            </a:r>
            <a:r>
              <a:rPr lang="cs-CZ" dirty="0"/>
              <a:t> </a:t>
            </a:r>
            <a:r>
              <a:rPr lang="cs-CZ" dirty="0" err="1" smtClean="0"/>
              <a:t>angestrebt</a:t>
            </a:r>
            <a:r>
              <a:rPr lang="de-DE" dirty="0" smtClean="0"/>
              <a:t> werden</a:t>
            </a:r>
            <a:r>
              <a:rPr lang="cs-CZ" dirty="0" smtClean="0"/>
              <a:t>:</a:t>
            </a:r>
            <a:endParaRPr lang="cs-CZ" dirty="0"/>
          </a:p>
          <a:p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/>
              <a:t>sprachliche</a:t>
            </a:r>
            <a:r>
              <a:rPr lang="cs-CZ" dirty="0"/>
              <a:t> </a:t>
            </a:r>
            <a:r>
              <a:rPr lang="cs-CZ" dirty="0" err="1"/>
              <a:t>Kompetenz</a:t>
            </a:r>
            <a:endParaRPr lang="cs-CZ" dirty="0"/>
          </a:p>
          <a:p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de-DE" dirty="0" smtClean="0"/>
              <a:t>didaktisch-</a:t>
            </a:r>
            <a:r>
              <a:rPr lang="cs-CZ" dirty="0" err="1" smtClean="0"/>
              <a:t>methodische</a:t>
            </a:r>
            <a:r>
              <a:rPr lang="cs-CZ" dirty="0" smtClean="0"/>
              <a:t> </a:t>
            </a:r>
            <a:r>
              <a:rPr lang="cs-CZ" dirty="0" err="1"/>
              <a:t>Kompetenz</a:t>
            </a:r>
            <a:endParaRPr lang="cs-CZ" dirty="0"/>
          </a:p>
          <a:p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/>
              <a:t>fachwissenschaftliche</a:t>
            </a:r>
            <a:r>
              <a:rPr lang="cs-CZ" dirty="0"/>
              <a:t> </a:t>
            </a:r>
            <a:r>
              <a:rPr lang="cs-CZ" dirty="0" err="1"/>
              <a:t>Kompetenz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25653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Themenbereiche der FSD als Hochschulfach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 smtClean="0"/>
              <a:t>Spracherwerbstheorien</a:t>
            </a:r>
          </a:p>
          <a:p>
            <a:r>
              <a:rPr lang="de-DE" dirty="0" smtClean="0"/>
              <a:t>Sprachenpolitische und </a:t>
            </a:r>
            <a:r>
              <a:rPr lang="de-DE" dirty="0" err="1" smtClean="0"/>
              <a:t>bildungsprachliche</a:t>
            </a:r>
            <a:r>
              <a:rPr lang="de-DE" dirty="0" smtClean="0"/>
              <a:t> Aspekte </a:t>
            </a:r>
          </a:p>
          <a:p>
            <a:r>
              <a:rPr lang="de-DE" dirty="0" smtClean="0"/>
              <a:t>Methoden/Ansätze des fremdsprachlichen Unterrichts</a:t>
            </a:r>
          </a:p>
          <a:p>
            <a:r>
              <a:rPr lang="de-DE" dirty="0" smtClean="0"/>
              <a:t>Vermittlung von Teilaspekten (Grammatik, Wortschatz, Aussprache, Orthographie) und Fertigkeiten /Hör- und Leseverstehen, Sprechen, Schreiben) des  </a:t>
            </a:r>
            <a:r>
              <a:rPr lang="cs-CZ" dirty="0" err="1" smtClean="0"/>
              <a:t>Erst</a:t>
            </a:r>
            <a:r>
              <a:rPr lang="cs-CZ" dirty="0" smtClean="0"/>
              <a:t>-</a:t>
            </a:r>
            <a:r>
              <a:rPr lang="cs-CZ" dirty="0"/>
              <a:t>, </a:t>
            </a:r>
            <a:r>
              <a:rPr lang="cs-CZ" dirty="0" err="1"/>
              <a:t>Zweit</a:t>
            </a:r>
            <a:r>
              <a:rPr lang="cs-CZ" dirty="0"/>
              <a:t>-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Fremdsprachenerwerb</a:t>
            </a:r>
            <a:endParaRPr lang="cs-CZ" dirty="0"/>
          </a:p>
          <a:p>
            <a:r>
              <a:rPr lang="de-DE" dirty="0" smtClean="0"/>
              <a:t>Literaturdidaktik</a:t>
            </a:r>
          </a:p>
          <a:p>
            <a:r>
              <a:rPr lang="de-DE" dirty="0" smtClean="0"/>
              <a:t>Kulturelle Aspekte</a:t>
            </a:r>
          </a:p>
          <a:p>
            <a:r>
              <a:rPr lang="cs-CZ" dirty="0" smtClean="0"/>
              <a:t>Aspekte </a:t>
            </a:r>
            <a:r>
              <a:rPr lang="cs-CZ" dirty="0"/>
              <a:t>des </a:t>
            </a:r>
            <a:r>
              <a:rPr lang="cs-CZ" dirty="0" err="1"/>
              <a:t>Lernprozesses</a:t>
            </a:r>
            <a:r>
              <a:rPr lang="cs-CZ" dirty="0"/>
              <a:t> (</a:t>
            </a:r>
            <a:r>
              <a:rPr lang="cs-CZ" dirty="0" err="1"/>
              <a:t>z.B</a:t>
            </a:r>
            <a:r>
              <a:rPr lang="cs-CZ" dirty="0"/>
              <a:t>. </a:t>
            </a:r>
            <a:r>
              <a:rPr lang="cs-CZ" dirty="0" err="1"/>
              <a:t>Lernermerkmale</a:t>
            </a:r>
            <a:r>
              <a:rPr lang="cs-CZ" dirty="0"/>
              <a:t>, </a:t>
            </a:r>
            <a:r>
              <a:rPr lang="cs-CZ" dirty="0" smtClean="0"/>
              <a:t>Lern</a:t>
            </a:r>
            <a:r>
              <a:rPr lang="de-DE" dirty="0" smtClean="0"/>
              <a:t>s</a:t>
            </a:r>
            <a:r>
              <a:rPr lang="cs-CZ" dirty="0" err="1" smtClean="0"/>
              <a:t>trategien</a:t>
            </a:r>
            <a:r>
              <a:rPr lang="de-DE" dirty="0" smtClean="0"/>
              <a:t>, Individuelle Voraussetzungen, Motivation, Sozialformen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err="1" smtClean="0"/>
              <a:t>Medien</a:t>
            </a:r>
            <a:r>
              <a:rPr lang="cs-CZ" dirty="0" smtClean="0"/>
              <a:t> </a:t>
            </a:r>
            <a:r>
              <a:rPr lang="de-DE" dirty="0" smtClean="0"/>
              <a:t>und </a:t>
            </a:r>
            <a:r>
              <a:rPr lang="cs-CZ" dirty="0" err="1" smtClean="0"/>
              <a:t>Unterrichts</a:t>
            </a:r>
            <a:r>
              <a:rPr lang="de-DE" dirty="0" err="1" smtClean="0"/>
              <a:t>materialien</a:t>
            </a:r>
            <a:endParaRPr lang="cs-CZ" dirty="0"/>
          </a:p>
          <a:p>
            <a:r>
              <a:rPr lang="cs-CZ" dirty="0" err="1" smtClean="0"/>
              <a:t>Lernkontrollen</a:t>
            </a:r>
            <a:endParaRPr lang="cs-CZ" dirty="0"/>
          </a:p>
          <a:p>
            <a:r>
              <a:rPr lang="cs-CZ" b="1" dirty="0" err="1" smtClean="0"/>
              <a:t>Unterrichts</a:t>
            </a:r>
            <a:r>
              <a:rPr lang="de-DE" b="1" dirty="0" err="1" smtClean="0"/>
              <a:t>beobachtung</a:t>
            </a:r>
            <a:r>
              <a:rPr lang="de-DE" b="1" dirty="0" smtClean="0"/>
              <a:t>, -</a:t>
            </a:r>
            <a:r>
              <a:rPr lang="cs-CZ" b="1" dirty="0" err="1" smtClean="0"/>
              <a:t>planung</a:t>
            </a:r>
            <a:r>
              <a:rPr lang="cs-CZ" b="1" dirty="0"/>
              <a:t>, -</a:t>
            </a:r>
            <a:r>
              <a:rPr lang="cs-CZ" b="1" dirty="0" err="1"/>
              <a:t>durchführung</a:t>
            </a:r>
            <a:r>
              <a:rPr lang="cs-CZ" b="1" dirty="0"/>
              <a:t> </a:t>
            </a:r>
            <a:r>
              <a:rPr lang="cs-CZ" b="1" dirty="0" err="1"/>
              <a:t>und</a:t>
            </a:r>
            <a:r>
              <a:rPr lang="cs-CZ" b="1" dirty="0"/>
              <a:t> </a:t>
            </a:r>
            <a:r>
              <a:rPr lang="de-DE" b="1" dirty="0" smtClean="0"/>
              <a:t>-</a:t>
            </a:r>
            <a:r>
              <a:rPr lang="cs-CZ" b="1" dirty="0" err="1" smtClean="0"/>
              <a:t>evaluation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11022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Gruppenarbeit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de-DE" b="1" dirty="0" smtClean="0"/>
          </a:p>
          <a:p>
            <a:pPr>
              <a:buNone/>
            </a:pPr>
            <a:r>
              <a:rPr lang="cs-CZ" b="1" dirty="0" smtClean="0"/>
              <a:t>Schülerrolle – Lehrerrolle: Reflexion</a:t>
            </a:r>
            <a:endParaRPr lang="de-DE" dirty="0" smtClean="0"/>
          </a:p>
          <a:p>
            <a:pPr lvl="0"/>
            <a:r>
              <a:rPr lang="cs-CZ" dirty="0" smtClean="0"/>
              <a:t>Plakat / Gruppe 1: Deutschunterricht: Wie</a:t>
            </a:r>
            <a:r>
              <a:rPr lang="de-DE" dirty="0" smtClean="0"/>
              <a:t> </a:t>
            </a:r>
            <a:r>
              <a:rPr lang="cs-CZ" dirty="0" smtClean="0"/>
              <a:t>habe</a:t>
            </a:r>
            <a:r>
              <a:rPr lang="de-DE" dirty="0" smtClean="0"/>
              <a:t> </a:t>
            </a:r>
            <a:r>
              <a:rPr lang="cs-CZ" dirty="0" smtClean="0"/>
              <a:t>ich in der </a:t>
            </a:r>
            <a:r>
              <a:rPr lang="de-DE" dirty="0" smtClean="0"/>
              <a:t> </a:t>
            </a:r>
            <a:r>
              <a:rPr lang="cs-CZ" dirty="0" smtClean="0"/>
              <a:t>Schule</a:t>
            </a:r>
            <a:r>
              <a:rPr lang="de-DE" dirty="0" smtClean="0"/>
              <a:t> </a:t>
            </a:r>
            <a:r>
              <a:rPr lang="cs-CZ" dirty="0" smtClean="0"/>
              <a:t>Deutsch</a:t>
            </a:r>
            <a:r>
              <a:rPr lang="de-DE" dirty="0" smtClean="0"/>
              <a:t> </a:t>
            </a:r>
            <a:r>
              <a:rPr lang="cs-CZ" dirty="0" smtClean="0"/>
              <a:t>gelernt? Was</a:t>
            </a:r>
            <a:r>
              <a:rPr lang="de-DE" dirty="0" smtClean="0"/>
              <a:t> </a:t>
            </a:r>
            <a:r>
              <a:rPr lang="cs-CZ" dirty="0" smtClean="0"/>
              <a:t>war gut? Was</a:t>
            </a:r>
            <a:r>
              <a:rPr lang="de-DE" dirty="0" smtClean="0"/>
              <a:t> </a:t>
            </a:r>
            <a:r>
              <a:rPr lang="cs-CZ" dirty="0" smtClean="0"/>
              <a:t>hat</a:t>
            </a:r>
            <a:r>
              <a:rPr lang="de-DE" dirty="0" smtClean="0"/>
              <a:t> </a:t>
            </a:r>
            <a:r>
              <a:rPr lang="cs-CZ" dirty="0" smtClean="0"/>
              <a:t>mir</a:t>
            </a:r>
            <a:r>
              <a:rPr lang="de-DE" dirty="0" smtClean="0"/>
              <a:t> </a:t>
            </a:r>
            <a:r>
              <a:rPr lang="cs-CZ" dirty="0" smtClean="0"/>
              <a:t>weniger</a:t>
            </a:r>
            <a:r>
              <a:rPr lang="de-DE" dirty="0" smtClean="0"/>
              <a:t> </a:t>
            </a:r>
            <a:r>
              <a:rPr lang="cs-CZ" dirty="0" smtClean="0"/>
              <a:t>gefallen? (Materialien, Aktivitäten, Übungen, LehrerIn, Klima …..) </a:t>
            </a:r>
            <a:endParaRPr lang="de-DE" dirty="0" smtClean="0"/>
          </a:p>
          <a:p>
            <a:pPr lvl="0"/>
            <a:r>
              <a:rPr lang="cs-CZ" dirty="0" smtClean="0"/>
              <a:t>Plakat / Gruppe 2: Was</a:t>
            </a:r>
            <a:r>
              <a:rPr lang="de-DE" dirty="0" smtClean="0"/>
              <a:t> </a:t>
            </a:r>
            <a:r>
              <a:rPr lang="cs-CZ" dirty="0" smtClean="0"/>
              <a:t>macht</a:t>
            </a:r>
            <a:r>
              <a:rPr lang="de-DE" dirty="0" smtClean="0"/>
              <a:t> </a:t>
            </a:r>
            <a:r>
              <a:rPr lang="cs-CZ" dirty="0" smtClean="0"/>
              <a:t>einen</a:t>
            </a:r>
            <a:r>
              <a:rPr lang="de-DE" dirty="0" smtClean="0"/>
              <a:t> </a:t>
            </a:r>
            <a:r>
              <a:rPr lang="cs-CZ" dirty="0" smtClean="0"/>
              <a:t>guten / eine</a:t>
            </a:r>
            <a:r>
              <a:rPr lang="de-DE" dirty="0" smtClean="0"/>
              <a:t> </a:t>
            </a:r>
            <a:r>
              <a:rPr lang="cs-CZ" dirty="0" smtClean="0"/>
              <a:t>gute</a:t>
            </a:r>
            <a:r>
              <a:rPr lang="de-DE" dirty="0" smtClean="0"/>
              <a:t> </a:t>
            </a:r>
            <a:r>
              <a:rPr lang="cs-CZ" dirty="0" smtClean="0"/>
              <a:t>DeutschlehrerIn</a:t>
            </a:r>
            <a:r>
              <a:rPr lang="de-DE" dirty="0" smtClean="0"/>
              <a:t> </a:t>
            </a:r>
            <a:r>
              <a:rPr lang="cs-CZ" dirty="0" smtClean="0"/>
              <a:t>aus?</a:t>
            </a:r>
            <a:endParaRPr lang="de-DE" dirty="0" smtClean="0"/>
          </a:p>
          <a:p>
            <a:pPr>
              <a:buNone/>
            </a:pPr>
            <a:endParaRPr lang="de-DE" dirty="0"/>
          </a:p>
        </p:txBody>
      </p:sp>
      <p:pic>
        <p:nvPicPr>
          <p:cNvPr id="37890" name="Picture 2" descr="Bildergebnis für neue perspektiv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24590" y="0"/>
            <a:ext cx="3019410" cy="22673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43904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Hausaufgabe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Was</a:t>
            </a:r>
            <a:r>
              <a:rPr lang="de-DE" dirty="0" smtClean="0"/>
              <a:t> </a:t>
            </a:r>
            <a:r>
              <a:rPr lang="cs-CZ" dirty="0" smtClean="0"/>
              <a:t>macht</a:t>
            </a:r>
            <a:r>
              <a:rPr lang="de-DE" dirty="0" smtClean="0"/>
              <a:t> </a:t>
            </a:r>
            <a:r>
              <a:rPr lang="cs-CZ" dirty="0" smtClean="0"/>
              <a:t>guten</a:t>
            </a:r>
            <a:r>
              <a:rPr lang="de-DE" dirty="0" smtClean="0"/>
              <a:t> </a:t>
            </a:r>
            <a:r>
              <a:rPr lang="cs-CZ" dirty="0" smtClean="0"/>
              <a:t>DaF-Unterricht</a:t>
            </a:r>
            <a:r>
              <a:rPr lang="de-DE" dirty="0" smtClean="0"/>
              <a:t> </a:t>
            </a:r>
            <a:r>
              <a:rPr lang="cs-CZ" dirty="0" smtClean="0"/>
              <a:t>aus? Formulieren</a:t>
            </a:r>
            <a:r>
              <a:rPr lang="de-DE" dirty="0" smtClean="0"/>
              <a:t> </a:t>
            </a:r>
            <a:r>
              <a:rPr lang="cs-CZ" dirty="0" smtClean="0"/>
              <a:t>Sie 10 Prinzipien/Merkmale.</a:t>
            </a:r>
            <a:endParaRPr lang="de-DE" dirty="0" smtClean="0"/>
          </a:p>
          <a:p>
            <a:endParaRPr lang="de-DE" dirty="0"/>
          </a:p>
        </p:txBody>
      </p:sp>
      <p:pic>
        <p:nvPicPr>
          <p:cNvPr id="38914" name="Picture 2" descr="Bildergebnis für guter Lehr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7785" y="3143775"/>
            <a:ext cx="4946215" cy="3714225"/>
          </a:xfrm>
          <a:prstGeom prst="rect">
            <a:avLst/>
          </a:prstGeom>
          <a:noFill/>
        </p:spPr>
      </p:pic>
      <p:sp>
        <p:nvSpPr>
          <p:cNvPr id="38916" name="AutoShape 4" descr="Bildergebnis für guter Lehr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8918" name="AutoShape 6" descr="Bildergebnis für guter Lehr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1026" name="Picture 2" descr="Bildergebnis für Beobachtu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357166"/>
            <a:ext cx="6877058" cy="62487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Kennenlernen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32000" indent="-324000">
              <a:spcAft>
                <a:spcPts val="1417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pc="-1" dirty="0" err="1" smtClean="0">
                <a:latin typeface="Arial"/>
              </a:rPr>
              <a:t>Akrostichon</a:t>
            </a:r>
            <a:r>
              <a:rPr lang="de-DE" spc="-1" dirty="0" smtClean="0">
                <a:latin typeface="Arial"/>
              </a:rPr>
              <a:t> </a:t>
            </a:r>
            <a:r>
              <a:rPr lang="de-DE" spc="-1" dirty="0" smtClean="0">
                <a:latin typeface="Arial"/>
              </a:rPr>
              <a:t>Schreiben </a:t>
            </a:r>
            <a:r>
              <a:rPr lang="de-DE" spc="-1" dirty="0" smtClean="0">
                <a:latin typeface="Arial"/>
              </a:rPr>
              <a:t>Sie </a:t>
            </a:r>
            <a:r>
              <a:rPr lang="de-DE" spc="-1" dirty="0" smtClean="0">
                <a:latin typeface="Arial"/>
              </a:rPr>
              <a:t>Dinge </a:t>
            </a:r>
            <a:r>
              <a:rPr lang="de-DE" spc="-1" dirty="0" smtClean="0">
                <a:latin typeface="Arial"/>
              </a:rPr>
              <a:t>über sich auf einen weißen Zettel</a:t>
            </a:r>
          </a:p>
          <a:p>
            <a:pPr marL="432000" indent="-324000">
              <a:spcAft>
                <a:spcPts val="1417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pc="-1" dirty="0" smtClean="0">
                <a:latin typeface="Arial"/>
              </a:rPr>
              <a:t>Gut wäre, wenn es etwas mit dem Lehrberuf zu </a:t>
            </a:r>
            <a:r>
              <a:rPr lang="de-DE" spc="-1" dirty="0" smtClean="0">
                <a:latin typeface="Arial"/>
              </a:rPr>
              <a:t>tun hat   </a:t>
            </a:r>
          </a:p>
          <a:p>
            <a:pPr marL="432000" indent="-324000" algn="ctr">
              <a:spcAft>
                <a:spcPts val="1417"/>
              </a:spcAft>
              <a:buClr>
                <a:srgbClr val="99CC66"/>
              </a:buClr>
              <a:buSzPct val="45000"/>
              <a:buNone/>
            </a:pPr>
            <a:r>
              <a:rPr lang="de-DE" spc="-1" dirty="0" smtClean="0">
                <a:latin typeface="Arial"/>
              </a:rPr>
              <a:t>   J</a:t>
            </a:r>
            <a:br>
              <a:rPr lang="de-DE" spc="-1" dirty="0" smtClean="0">
                <a:latin typeface="Arial"/>
              </a:rPr>
            </a:br>
            <a:r>
              <a:rPr lang="de-DE" spc="-1" dirty="0" smtClean="0">
                <a:latin typeface="Arial"/>
              </a:rPr>
              <a:t>O</a:t>
            </a:r>
            <a:br>
              <a:rPr lang="de-DE" spc="-1" dirty="0" smtClean="0">
                <a:latin typeface="Arial"/>
              </a:rPr>
            </a:br>
            <a:r>
              <a:rPr lang="de-DE" spc="-1" dirty="0" smtClean="0">
                <a:latin typeface="Arial"/>
              </a:rPr>
              <a:t>H</a:t>
            </a:r>
            <a:br>
              <a:rPr lang="de-DE" spc="-1" dirty="0" smtClean="0">
                <a:latin typeface="Arial"/>
              </a:rPr>
            </a:br>
            <a:r>
              <a:rPr lang="de-DE" spc="-1" dirty="0" smtClean="0">
                <a:latin typeface="Arial"/>
              </a:rPr>
              <a:t>A</a:t>
            </a:r>
            <a:br>
              <a:rPr lang="de-DE" spc="-1" dirty="0" smtClean="0">
                <a:latin typeface="Arial"/>
              </a:rPr>
            </a:br>
            <a:r>
              <a:rPr lang="de-DE" spc="-1" dirty="0" smtClean="0">
                <a:latin typeface="Arial"/>
              </a:rPr>
              <a:t>N</a:t>
            </a:r>
            <a:br>
              <a:rPr lang="de-DE" spc="-1" dirty="0" smtClean="0">
                <a:latin typeface="Arial"/>
              </a:rPr>
            </a:br>
            <a:r>
              <a:rPr lang="de-DE" spc="-1" dirty="0" smtClean="0">
                <a:latin typeface="Arial"/>
              </a:rPr>
              <a:t>N</a:t>
            </a:r>
            <a:br>
              <a:rPr lang="de-DE" spc="-1" dirty="0" smtClean="0">
                <a:latin typeface="Arial"/>
              </a:rPr>
            </a:br>
            <a:r>
              <a:rPr lang="de-DE" spc="-1" dirty="0" smtClean="0">
                <a:latin typeface="Arial"/>
              </a:rPr>
              <a:t>E</a:t>
            </a:r>
            <a:br>
              <a:rPr lang="de-DE" spc="-1" dirty="0" smtClean="0">
                <a:latin typeface="Arial"/>
              </a:rPr>
            </a:br>
            <a:r>
              <a:rPr lang="de-DE" spc="-1" dirty="0" smtClean="0">
                <a:latin typeface="Arial"/>
              </a:rPr>
              <a:t>S</a:t>
            </a:r>
            <a:endParaRPr lang="de-DE" spc="-1" dirty="0" smtClean="0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endParaRPr lang="de-DE" spc="-1" dirty="0" smtClean="0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endParaRPr lang="de-DE" spc="-1" dirty="0" smtClean="0">
              <a:latin typeface="Arial"/>
            </a:endParaRPr>
          </a:p>
        </p:txBody>
      </p:sp>
      <p:pic>
        <p:nvPicPr>
          <p:cNvPr id="4" name="Grafik 3"/>
          <p:cNvPicPr/>
          <p:nvPr/>
        </p:nvPicPr>
        <p:blipFill>
          <a:blip r:embed="rId2"/>
          <a:stretch/>
        </p:blipFill>
        <p:spPr>
          <a:xfrm>
            <a:off x="5286380" y="0"/>
            <a:ext cx="3857620" cy="2000264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Inhalte Themen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Einführung (DaF-Didaktik, Themenbereiche), Unterrichtsbeobachtung, Prinzipen des guten (Fremdsprachen)unterrichts, Lehrerrolle, -verhalten, Sozialformen, Motivation – Motivierung, Lehrwerk und andere Unterrichtsmaterialien bzw. </a:t>
            </a:r>
            <a:r>
              <a:rPr lang="cs-CZ" dirty="0" err="1" smtClean="0"/>
              <a:t>Medien</a:t>
            </a:r>
            <a:endParaRPr lang="de-DE" dirty="0" smtClean="0"/>
          </a:p>
          <a:p>
            <a:r>
              <a:rPr lang="de-DE" dirty="0" smtClean="0"/>
              <a:t>Versuch, </a:t>
            </a:r>
            <a:r>
              <a:rPr lang="de-DE" dirty="0" smtClean="0"/>
              <a:t>T</a:t>
            </a:r>
            <a:r>
              <a:rPr lang="de-DE" dirty="0" smtClean="0"/>
              <a:t>hemen aus dem </a:t>
            </a:r>
            <a:r>
              <a:rPr lang="de-DE" dirty="0" err="1" smtClean="0"/>
              <a:t>nä</a:t>
            </a:r>
            <a:r>
              <a:rPr lang="de-DE" dirty="0" smtClean="0"/>
              <a:t>. Kurs vorwegzunehmen</a:t>
            </a:r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Ziele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de-DE" dirty="0" smtClean="0"/>
              <a:t>Einblick ins Hochschulfach „Didaktik des Deutschen als Fremdsprache“ </a:t>
            </a:r>
          </a:p>
          <a:p>
            <a:pPr lvl="0"/>
            <a:r>
              <a:rPr lang="de-DE" dirty="0" smtClean="0"/>
              <a:t>Aneignen von  fachdidaktischem Basiswissen (ausgewählte Themenbereiche) </a:t>
            </a:r>
          </a:p>
          <a:p>
            <a:pPr lvl="0"/>
            <a:r>
              <a:rPr lang="cs-CZ" dirty="0" smtClean="0"/>
              <a:t>Entwicklung der Lehrkompetenzen mittels  Unterrichtsbeobachtungen (Intervention, zweimalige Beobachtung)</a:t>
            </a:r>
            <a:endParaRPr lang="de-DE" dirty="0" smtClean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/>
          <a:lstStyle/>
          <a:p>
            <a:pPr lvl="0"/>
            <a:r>
              <a:rPr lang="de-DE" dirty="0" smtClean="0"/>
              <a:t>Entwicklung der Reflexionskompetenz der angehenden </a:t>
            </a:r>
            <a:r>
              <a:rPr lang="de-DE" dirty="0" err="1" smtClean="0"/>
              <a:t>DaF</a:t>
            </a:r>
            <a:r>
              <a:rPr lang="de-DE" dirty="0" smtClean="0"/>
              <a:t>-Lehrer/-innen im Hinblick auf die </a:t>
            </a:r>
          </a:p>
          <a:p>
            <a:pPr lvl="0"/>
            <a:r>
              <a:rPr lang="de-DE" dirty="0" smtClean="0"/>
              <a:t>Mehrdimensionalität der Sprachlern- und Sprachlehrprozesse im Fremdsprachenunterricht</a:t>
            </a:r>
          </a:p>
          <a:p>
            <a:endParaRPr lang="de-DE" dirty="0"/>
          </a:p>
        </p:txBody>
      </p:sp>
      <p:pic>
        <p:nvPicPr>
          <p:cNvPr id="4" name="Picture 2" descr="Bildergebnis für Ziel marath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928934"/>
            <a:ext cx="5734050" cy="3228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b="1" dirty="0" smtClean="0"/>
              <a:t>Ablauf/Programm </a:t>
            </a:r>
          </a:p>
          <a:p>
            <a:endParaRPr lang="de-DE" b="1" dirty="0" smtClean="0"/>
          </a:p>
          <a:p>
            <a:pPr>
              <a:buNone/>
            </a:pPr>
            <a:r>
              <a:rPr lang="de-DE" b="1" dirty="0" smtClean="0"/>
              <a:t>14</a:t>
            </a:r>
            <a:r>
              <a:rPr lang="cs-CZ" b="1" dirty="0" smtClean="0"/>
              <a:t>.</a:t>
            </a:r>
            <a:r>
              <a:rPr lang="de-DE" b="1" dirty="0" smtClean="0"/>
              <a:t>10</a:t>
            </a:r>
            <a:r>
              <a:rPr lang="cs-CZ" b="1" dirty="0" smtClean="0"/>
              <a:t>. </a:t>
            </a:r>
            <a:r>
              <a:rPr lang="cs-CZ" b="1" dirty="0" smtClean="0"/>
              <a:t>Einführung</a:t>
            </a:r>
            <a:r>
              <a:rPr lang="de-DE" dirty="0" smtClean="0"/>
              <a:t> </a:t>
            </a:r>
            <a:r>
              <a:rPr lang="cs-CZ" dirty="0" smtClean="0"/>
              <a:t>Konzeption des Kurses: Ziele, Inhalte, Unterrichtsmethoden</a:t>
            </a:r>
            <a:endParaRPr lang="de-DE" dirty="0" smtClean="0"/>
          </a:p>
          <a:p>
            <a:r>
              <a:rPr lang="de-DE" b="1" dirty="0" smtClean="0"/>
              <a:t>21</a:t>
            </a:r>
            <a:r>
              <a:rPr lang="cs-CZ" b="1" dirty="0" smtClean="0"/>
              <a:t>.10</a:t>
            </a:r>
            <a:r>
              <a:rPr lang="cs-CZ" b="1" dirty="0" smtClean="0"/>
              <a:t>. Prinzipien/Merkmale gutenDaF-Unterrichts</a:t>
            </a:r>
            <a:endParaRPr lang="de-DE" dirty="0" smtClean="0"/>
          </a:p>
          <a:p>
            <a:r>
              <a:rPr lang="de-DE" b="1" dirty="0" smtClean="0"/>
              <a:t>28</a:t>
            </a:r>
            <a:r>
              <a:rPr lang="cs-CZ" b="1" dirty="0" smtClean="0"/>
              <a:t>.10</a:t>
            </a:r>
            <a:r>
              <a:rPr lang="cs-CZ" b="1" dirty="0" smtClean="0"/>
              <a:t>. Unterrichtsbeobachtung, -analyse: </a:t>
            </a:r>
            <a:r>
              <a:rPr lang="cs-CZ" dirty="0" smtClean="0"/>
              <a:t>Bedeutung</a:t>
            </a:r>
            <a:r>
              <a:rPr lang="de-DE" dirty="0" smtClean="0"/>
              <a:t> </a:t>
            </a:r>
            <a:r>
              <a:rPr lang="cs-CZ" dirty="0" smtClean="0"/>
              <a:t>für</a:t>
            </a:r>
            <a:r>
              <a:rPr lang="de-DE" dirty="0" smtClean="0"/>
              <a:t> </a:t>
            </a:r>
            <a:r>
              <a:rPr lang="cs-CZ" dirty="0" smtClean="0"/>
              <a:t>Entwicklung der</a:t>
            </a:r>
            <a:r>
              <a:rPr lang="de-DE" dirty="0" smtClean="0"/>
              <a:t> </a:t>
            </a:r>
            <a:r>
              <a:rPr lang="cs-CZ" dirty="0" smtClean="0"/>
              <a:t>professionelen</a:t>
            </a:r>
            <a:r>
              <a:rPr lang="de-DE" dirty="0" smtClean="0"/>
              <a:t> </a:t>
            </a:r>
            <a:r>
              <a:rPr lang="cs-CZ" dirty="0" smtClean="0"/>
              <a:t>Kompetenz von angehenden</a:t>
            </a:r>
            <a:r>
              <a:rPr lang="de-DE" dirty="0" smtClean="0"/>
              <a:t> FU-</a:t>
            </a:r>
            <a:r>
              <a:rPr lang="de-DE" dirty="0" err="1" smtClean="0"/>
              <a:t>Lehrer_innen</a:t>
            </a:r>
            <a:r>
              <a:rPr lang="de-DE" dirty="0" smtClean="0"/>
              <a:t> </a:t>
            </a:r>
          </a:p>
          <a:p>
            <a:r>
              <a:rPr lang="de-DE" b="1" dirty="0" smtClean="0"/>
              <a:t>4</a:t>
            </a:r>
            <a:r>
              <a:rPr lang="cs-CZ" b="1" dirty="0" smtClean="0"/>
              <a:t>.1</a:t>
            </a:r>
            <a:r>
              <a:rPr lang="de-DE" b="1" dirty="0" smtClean="0"/>
              <a:t>1</a:t>
            </a:r>
            <a:r>
              <a:rPr lang="cs-CZ" b="1" dirty="0" smtClean="0"/>
              <a:t>. </a:t>
            </a:r>
            <a:r>
              <a:rPr lang="cs-CZ" b="1" dirty="0" smtClean="0"/>
              <a:t>Beobachtung: Sozialformen</a:t>
            </a:r>
            <a:endParaRPr lang="de-DE" b="1" dirty="0" smtClean="0"/>
          </a:p>
          <a:p>
            <a:r>
              <a:rPr lang="de-DE" b="1" dirty="0" smtClean="0"/>
              <a:t>11</a:t>
            </a:r>
            <a:r>
              <a:rPr lang="cs-CZ" b="1" dirty="0" smtClean="0"/>
              <a:t>.1</a:t>
            </a:r>
            <a:r>
              <a:rPr lang="de-DE" b="1" dirty="0" smtClean="0"/>
              <a:t>1</a:t>
            </a:r>
            <a:r>
              <a:rPr lang="cs-CZ" b="1" dirty="0" smtClean="0"/>
              <a:t>. </a:t>
            </a:r>
            <a:r>
              <a:rPr lang="cs-CZ" b="1" dirty="0" smtClean="0"/>
              <a:t>Lehrerverhalten 1: echteLernzeit, inhaltlicheKlarheit</a:t>
            </a:r>
            <a:endParaRPr lang="de-DE" dirty="0" smtClean="0"/>
          </a:p>
          <a:p>
            <a:pPr>
              <a:buNone/>
            </a:pPr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pic>
        <p:nvPicPr>
          <p:cNvPr id="30722" name="Picture 2" descr="Bildergebnis für roter fad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29450" y="0"/>
            <a:ext cx="2114550" cy="2114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txBody>
          <a:bodyPr/>
          <a:lstStyle/>
          <a:p>
            <a:r>
              <a:rPr lang="de-DE" b="1" dirty="0" smtClean="0"/>
              <a:t>18</a:t>
            </a:r>
            <a:r>
              <a:rPr lang="cs-CZ" b="1" dirty="0" smtClean="0"/>
              <a:t>.1</a:t>
            </a:r>
            <a:r>
              <a:rPr lang="de-DE" b="1" dirty="0" smtClean="0"/>
              <a:t>1</a:t>
            </a:r>
            <a:r>
              <a:rPr lang="cs-CZ" b="1" dirty="0" smtClean="0"/>
              <a:t>. </a:t>
            </a:r>
            <a:r>
              <a:rPr lang="cs-CZ" b="1" dirty="0" smtClean="0"/>
              <a:t>Lehrerverhalten</a:t>
            </a:r>
            <a:r>
              <a:rPr lang="de-DE" b="1" dirty="0" smtClean="0"/>
              <a:t> </a:t>
            </a:r>
            <a:r>
              <a:rPr lang="cs-CZ" b="1" dirty="0" smtClean="0"/>
              <a:t>2: </a:t>
            </a:r>
            <a:r>
              <a:rPr lang="cs-CZ" dirty="0" smtClean="0"/>
              <a:t>Uterrichtsmaterialien, Lernumgebung, Strukturierung des Unterrichts</a:t>
            </a:r>
            <a:endParaRPr lang="de-DE" dirty="0" smtClean="0"/>
          </a:p>
          <a:p>
            <a:r>
              <a:rPr lang="de-DE" b="1" dirty="0" smtClean="0"/>
              <a:t>25</a:t>
            </a:r>
            <a:r>
              <a:rPr lang="cs-CZ" b="1" dirty="0" smtClean="0"/>
              <a:t>.11</a:t>
            </a:r>
            <a:r>
              <a:rPr lang="cs-CZ" b="1" dirty="0" smtClean="0"/>
              <a:t>. Motivation–Motivierung</a:t>
            </a:r>
            <a:r>
              <a:rPr lang="cs-CZ" dirty="0" smtClean="0"/>
              <a:t>/ Lernfördendes Klima </a:t>
            </a:r>
            <a:endParaRPr lang="de-DE" dirty="0" smtClean="0"/>
          </a:p>
          <a:p>
            <a:r>
              <a:rPr lang="de-DE" b="1" dirty="0" smtClean="0"/>
              <a:t>2.12.</a:t>
            </a:r>
            <a:r>
              <a:rPr lang="cs-CZ" b="1" dirty="0" err="1" smtClean="0"/>
              <a:t>Motivation</a:t>
            </a:r>
            <a:r>
              <a:rPr lang="cs-CZ" b="1" dirty="0" smtClean="0"/>
              <a:t> </a:t>
            </a:r>
            <a:r>
              <a:rPr lang="cs-CZ" b="1" dirty="0" smtClean="0"/>
              <a:t>- Motivierung</a:t>
            </a:r>
            <a:endParaRPr lang="de-DE" b="1" dirty="0" smtClean="0"/>
          </a:p>
          <a:p>
            <a:r>
              <a:rPr lang="de-DE" b="1" dirty="0" smtClean="0"/>
              <a:t>9</a:t>
            </a:r>
            <a:r>
              <a:rPr lang="cs-CZ" b="1" dirty="0" smtClean="0"/>
              <a:t>.</a:t>
            </a:r>
            <a:r>
              <a:rPr lang="de-DE" b="1" dirty="0" smtClean="0"/>
              <a:t> </a:t>
            </a:r>
            <a:r>
              <a:rPr lang="cs-CZ" b="1" dirty="0" smtClean="0"/>
              <a:t>1</a:t>
            </a:r>
            <a:r>
              <a:rPr lang="de-DE" b="1" dirty="0" smtClean="0"/>
              <a:t>2</a:t>
            </a:r>
            <a:r>
              <a:rPr lang="cs-CZ" b="1" dirty="0" smtClean="0"/>
              <a:t>. </a:t>
            </a:r>
            <a:r>
              <a:rPr lang="cs-CZ" b="1" dirty="0" smtClean="0"/>
              <a:t>Lehrwerk</a:t>
            </a:r>
            <a:r>
              <a:rPr lang="de-DE" b="1" dirty="0" smtClean="0"/>
              <a:t> </a:t>
            </a:r>
            <a:r>
              <a:rPr lang="cs-CZ" b="1" dirty="0" smtClean="0"/>
              <a:t>und</a:t>
            </a:r>
            <a:r>
              <a:rPr lang="de-DE" b="1" dirty="0" smtClean="0"/>
              <a:t> </a:t>
            </a:r>
            <a:r>
              <a:rPr lang="cs-CZ" b="1" dirty="0" smtClean="0"/>
              <a:t>Lehrwerkanalyse</a:t>
            </a:r>
            <a:endParaRPr lang="de-DE" b="1" dirty="0" smtClean="0"/>
          </a:p>
          <a:p>
            <a:r>
              <a:rPr lang="de-DE" b="1" dirty="0" smtClean="0"/>
              <a:t>16</a:t>
            </a:r>
            <a:r>
              <a:rPr lang="cs-CZ" b="1" dirty="0" smtClean="0"/>
              <a:t>.12</a:t>
            </a:r>
            <a:r>
              <a:rPr lang="cs-CZ" b="1" dirty="0" smtClean="0"/>
              <a:t>. Lehrwerk und </a:t>
            </a:r>
            <a:r>
              <a:rPr lang="cs-CZ" b="1" dirty="0" err="1" smtClean="0"/>
              <a:t>andere</a:t>
            </a:r>
            <a:r>
              <a:rPr lang="cs-CZ" b="1" dirty="0" smtClean="0"/>
              <a:t> </a:t>
            </a:r>
            <a:r>
              <a:rPr lang="cs-CZ" b="1" dirty="0" err="1" smtClean="0"/>
              <a:t>Unterrichtsmaterialien</a:t>
            </a:r>
            <a:endParaRPr lang="de-DE" b="1" dirty="0" smtClean="0"/>
          </a:p>
          <a:p>
            <a:r>
              <a:rPr lang="de-DE" b="1" dirty="0" smtClean="0"/>
              <a:t>Januar </a:t>
            </a:r>
            <a:r>
              <a:rPr lang="cs-CZ" b="1" dirty="0" err="1" smtClean="0"/>
              <a:t>Evaluation</a:t>
            </a:r>
            <a:r>
              <a:rPr lang="cs-CZ" b="1" dirty="0" smtClean="0"/>
              <a:t>,</a:t>
            </a:r>
            <a:endParaRPr lang="de-DE" b="1" dirty="0" smtClean="0"/>
          </a:p>
          <a:p>
            <a:r>
              <a:rPr lang="cs-CZ" b="1" dirty="0" smtClean="0"/>
              <a:t> </a:t>
            </a:r>
            <a:r>
              <a:rPr lang="cs-CZ" b="1" dirty="0" smtClean="0"/>
              <a:t>Bobachtungsprotokolle</a:t>
            </a:r>
            <a:endParaRPr lang="de-DE" b="1" dirty="0" smtClean="0"/>
          </a:p>
          <a:p>
            <a:pPr>
              <a:buNone/>
            </a:pPr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pic>
        <p:nvPicPr>
          <p:cNvPr id="4" name="Picture 2" descr="Bildergebnis für roter fad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29450" y="4743450"/>
            <a:ext cx="2114550" cy="2114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Anforderungen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42976" y="1857364"/>
            <a:ext cx="6500858" cy="285752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cs-CZ" dirty="0" smtClean="0"/>
              <a:t>Regelmäßige</a:t>
            </a:r>
            <a:r>
              <a:rPr lang="de-DE" dirty="0" smtClean="0"/>
              <a:t> </a:t>
            </a:r>
            <a:r>
              <a:rPr lang="cs-CZ" dirty="0" smtClean="0"/>
              <a:t>und aktive Teilnahme an den Veranstaltungen (min. 80% </a:t>
            </a:r>
            <a:r>
              <a:rPr lang="cs-CZ" u="sng" dirty="0" smtClean="0"/>
              <a:t>= 2 malige Absenz</a:t>
            </a:r>
            <a:r>
              <a:rPr lang="cs-CZ" dirty="0" smtClean="0"/>
              <a:t>)</a:t>
            </a:r>
            <a:endParaRPr lang="de-DE" dirty="0" smtClean="0"/>
          </a:p>
          <a:p>
            <a:pPr lvl="0"/>
            <a:r>
              <a:rPr lang="cs-CZ" dirty="0" smtClean="0"/>
              <a:t>Erfüllung der Hausaufgaben: Lesen der Fachtexte, Erstellen von Beobachtungsbögen (in Seminaren diskutiert)</a:t>
            </a:r>
            <a:endParaRPr lang="de-DE" dirty="0" smtClean="0"/>
          </a:p>
          <a:p>
            <a:pPr lvl="0"/>
            <a:r>
              <a:rPr lang="cs-CZ" dirty="0" smtClean="0"/>
              <a:t>Kompendium von Beobachtungsbögen / -protokollen (in schriftlicher Form, abzugeben per E-Mail </a:t>
            </a:r>
            <a:r>
              <a:rPr lang="cs-CZ" dirty="0" err="1" smtClean="0"/>
              <a:t>bei</a:t>
            </a:r>
            <a:r>
              <a:rPr lang="cs-CZ" dirty="0" smtClean="0"/>
              <a:t> </a:t>
            </a:r>
            <a:r>
              <a:rPr lang="cs-CZ" dirty="0" smtClean="0"/>
              <a:t>J</a:t>
            </a:r>
            <a:r>
              <a:rPr lang="cs-CZ" dirty="0" smtClean="0"/>
              <a:t>. B. Köck </a:t>
            </a:r>
            <a:r>
              <a:rPr lang="cs-CZ" u="sng" dirty="0" smtClean="0"/>
              <a:t>bzw. </a:t>
            </a:r>
            <a:r>
              <a:rPr lang="de-DE" u="sng" dirty="0" smtClean="0"/>
              <a:t> a</a:t>
            </a:r>
            <a:r>
              <a:rPr lang="cs-CZ" u="sng" dirty="0" smtClean="0"/>
              <a:t>uf </a:t>
            </a:r>
            <a:r>
              <a:rPr lang="de-DE" u="sng" dirty="0" smtClean="0"/>
              <a:t> </a:t>
            </a:r>
            <a:r>
              <a:rPr lang="cs-CZ" u="sng" dirty="0" smtClean="0"/>
              <a:t>IS </a:t>
            </a:r>
            <a:r>
              <a:rPr lang="de-DE" u="sng" dirty="0" smtClean="0"/>
              <a:t> </a:t>
            </a:r>
            <a:r>
              <a:rPr lang="cs-CZ" u="sng" dirty="0" smtClean="0"/>
              <a:t>hochladen</a:t>
            </a:r>
            <a:r>
              <a:rPr lang="cs-CZ" dirty="0" smtClean="0"/>
              <a:t>)</a:t>
            </a:r>
            <a:endParaRPr lang="de-DE" dirty="0" smtClean="0"/>
          </a:p>
          <a:p>
            <a:endParaRPr lang="de-DE" dirty="0"/>
          </a:p>
        </p:txBody>
      </p:sp>
      <p:pic>
        <p:nvPicPr>
          <p:cNvPr id="34818" name="Picture 2" descr="Bildergebnis für Abschlu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81422" y="4572008"/>
            <a:ext cx="5162578" cy="25812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yperion">
  <a:themeElements>
    <a:clrScheme name="Hyperion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yperion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yperio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58</TotalTime>
  <Words>557</Words>
  <Application>Microsoft Office PowerPoint</Application>
  <PresentationFormat>Předvádění na obrazovce (4:3)</PresentationFormat>
  <Paragraphs>77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Hyperion</vt:lpstr>
      <vt:lpstr>NJDII_001 Didaktika I – pozorování </vt:lpstr>
      <vt:lpstr>Snímek 2</vt:lpstr>
      <vt:lpstr>Kennenlernen</vt:lpstr>
      <vt:lpstr>Inhalte Themen </vt:lpstr>
      <vt:lpstr>Ziele </vt:lpstr>
      <vt:lpstr>Snímek 6</vt:lpstr>
      <vt:lpstr>Snímek 7</vt:lpstr>
      <vt:lpstr>Snímek 8</vt:lpstr>
      <vt:lpstr>Anforderungen </vt:lpstr>
      <vt:lpstr>Unterrichten in Zeiten von Corona </vt:lpstr>
      <vt:lpstr>Fremdsprachendidaktik als Hochschulfach</vt:lpstr>
      <vt:lpstr>Snímek 12</vt:lpstr>
      <vt:lpstr>Themenbereiche der FSD als Hochschulfach</vt:lpstr>
      <vt:lpstr>Gruppenarbeit </vt:lpstr>
      <vt:lpstr>Hausaufgabe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NJDII_001 Didaktika I – pozorování</dc:title>
  <dc:creator>Packard Bell</dc:creator>
  <cp:lastModifiedBy>Uzivatel</cp:lastModifiedBy>
  <cp:revision>11</cp:revision>
  <dcterms:created xsi:type="dcterms:W3CDTF">2019-09-23T19:56:44Z</dcterms:created>
  <dcterms:modified xsi:type="dcterms:W3CDTF">2020-10-14T11:35:05Z</dcterms:modified>
</cp:coreProperties>
</file>