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86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66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15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08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77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03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49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93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2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24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B9AF-CD8A-4F26-9B88-BED089C3F89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2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enwood_(Elektronik)" TargetMode="External"/><Relationship Id="rId3" Type="http://schemas.openxmlformats.org/officeDocument/2006/relationships/hyperlink" Target="https://de.wikipedia.org/wiki/Jargon" TargetMode="External"/><Relationship Id="rId7" Type="http://schemas.openxmlformats.org/officeDocument/2006/relationships/hyperlink" Target="https://de.wikipedia.org/wiki/Spoiler_(Fahrzeug)" TargetMode="External"/><Relationship Id="rId2" Type="http://schemas.openxmlformats.org/officeDocument/2006/relationships/hyperlink" Target="https://de.wikipedia.org/wiki/Ruhrpo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Fahrzeugtuning" TargetMode="External"/><Relationship Id="rId11" Type="http://schemas.openxmlformats.org/officeDocument/2006/relationships/hyperlink" Target="https://de.wikipedia.org/wiki/Golf_GTI" TargetMode="External"/><Relationship Id="rId5" Type="http://schemas.openxmlformats.org/officeDocument/2006/relationships/hyperlink" Target="https://de.wikipedia.org/wiki/Vokuhila" TargetMode="External"/><Relationship Id="rId10" Type="http://schemas.openxmlformats.org/officeDocument/2006/relationships/hyperlink" Target="https://de.wikipedia.org/wiki/Ficken" TargetMode="External"/><Relationship Id="rId4" Type="http://schemas.openxmlformats.org/officeDocument/2006/relationships/hyperlink" Target="https://de.wikipedia.org/wiki/Cowboystiefel" TargetMode="External"/><Relationship Id="rId9" Type="http://schemas.openxmlformats.org/officeDocument/2006/relationships/hyperlink" Target="https://de.wikipedia.org/wiki/Interjek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Christian </a:t>
            </a:r>
            <a:r>
              <a:rPr lang="cs-CZ" dirty="0" err="1"/>
              <a:t>Fandrych</a:t>
            </a:r>
            <a:r>
              <a:rPr lang="cs-CZ" dirty="0"/>
              <a:t>/Maria </a:t>
            </a:r>
            <a:r>
              <a:rPr lang="cs-CZ" dirty="0" err="1"/>
              <a:t>Thurmair</a:t>
            </a:r>
            <a:r>
              <a:rPr lang="de-DE"/>
              <a:t> (2011)</a:t>
            </a:r>
            <a:r>
              <a:rPr lang="cs-CZ"/>
              <a:t>:</a:t>
            </a:r>
            <a:endParaRPr lang="cs-CZ" dirty="0"/>
          </a:p>
          <a:p>
            <a:r>
              <a:rPr lang="cs-CZ" dirty="0" err="1"/>
              <a:t>Textsorten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. 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Analysen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sprachdidaktischer</a:t>
            </a:r>
            <a:r>
              <a:rPr lang="cs-CZ" dirty="0"/>
              <a:t> </a:t>
            </a:r>
            <a:r>
              <a:rPr lang="cs-CZ" dirty="0" err="1"/>
              <a:t>Sicht</a:t>
            </a:r>
            <a:r>
              <a:rPr lang="cs-CZ" dirty="0"/>
              <a:t>. </a:t>
            </a:r>
            <a:r>
              <a:rPr lang="de-DE" dirty="0"/>
              <a:t>Tübingen: </a:t>
            </a:r>
            <a:r>
              <a:rPr lang="cs-CZ" dirty="0" err="1"/>
              <a:t>Stauffenburg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967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3. Expressiv-soziale, sinnsuchende Texte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err="1">
                <a:solidFill>
                  <a:srgbClr val="FF0000"/>
                </a:solidFill>
              </a:rPr>
              <a:t>Phatische</a:t>
            </a:r>
            <a:r>
              <a:rPr lang="de-DE" b="1" dirty="0">
                <a:solidFill>
                  <a:srgbClr val="FF0000"/>
                </a:solidFill>
              </a:rPr>
              <a:t> Funktion:</a:t>
            </a:r>
            <a:r>
              <a:rPr lang="de-DE" b="1" dirty="0"/>
              <a:t> Anteilnahme und Aufrechterhalt eines positiven sozialen Kontakts: </a:t>
            </a:r>
            <a:r>
              <a:rPr lang="de-DE" b="1" i="1" dirty="0" err="1">
                <a:solidFill>
                  <a:srgbClr val="00B050"/>
                </a:solidFill>
              </a:rPr>
              <a:t>Glüchwunsch</a:t>
            </a:r>
            <a:r>
              <a:rPr lang="de-DE" b="1" i="1" dirty="0">
                <a:solidFill>
                  <a:srgbClr val="00B050"/>
                </a:solidFill>
              </a:rPr>
              <a:t>- , Kondolenzschreiben, Genesungswünsche</a:t>
            </a:r>
          </a:p>
          <a:p>
            <a:r>
              <a:rPr lang="de-DE" b="1" dirty="0">
                <a:solidFill>
                  <a:srgbClr val="FF0000"/>
                </a:solidFill>
              </a:rPr>
              <a:t>Unterhaltend-spielerische Funktion: </a:t>
            </a:r>
            <a:r>
              <a:rPr lang="de-DE" b="1" i="1" dirty="0">
                <a:solidFill>
                  <a:srgbClr val="00B050"/>
                </a:solidFill>
              </a:rPr>
              <a:t>Phantasiegeschichten im Alltag, Märchen, Kindergeschichten, Witze…</a:t>
            </a:r>
          </a:p>
          <a:p>
            <a:r>
              <a:rPr lang="de-DE" b="1" dirty="0">
                <a:solidFill>
                  <a:srgbClr val="FF0000"/>
                </a:solidFill>
              </a:rPr>
              <a:t>Ästhetische Funktion: </a:t>
            </a:r>
            <a:r>
              <a:rPr lang="de-DE" b="1" i="1" dirty="0">
                <a:solidFill>
                  <a:srgbClr val="00B050"/>
                </a:solidFill>
              </a:rPr>
              <a:t>literarisch-</a:t>
            </a:r>
            <a:r>
              <a:rPr lang="de-DE" b="1" i="1">
                <a:solidFill>
                  <a:srgbClr val="00B050"/>
                </a:solidFill>
              </a:rPr>
              <a:t>ästhetisierendeTexte</a:t>
            </a:r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80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Witze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b="1" dirty="0"/>
              <a:t>Der </a:t>
            </a:r>
            <a:r>
              <a:rPr lang="de-DE" b="1" dirty="0" err="1"/>
              <a:t>Mantafahrer</a:t>
            </a:r>
            <a:r>
              <a:rPr lang="de-DE" b="1" dirty="0"/>
              <a:t> im Witz</a:t>
            </a:r>
          </a:p>
          <a:p>
            <a:r>
              <a:rPr lang="de-DE" dirty="0"/>
              <a:t>Der typische </a:t>
            </a:r>
            <a:r>
              <a:rPr lang="de-DE" dirty="0" err="1"/>
              <a:t>Mantafahrer</a:t>
            </a:r>
            <a:r>
              <a:rPr lang="de-DE" dirty="0"/>
              <a:t> in diesen Witzen spricht </a:t>
            </a:r>
            <a:r>
              <a:rPr lang="de-DE" dirty="0">
                <a:hlinkClick r:id="rId2" tooltip="Ruhrpott"/>
              </a:rPr>
              <a:t>Ruhrpott</a:t>
            </a:r>
            <a:r>
              <a:rPr lang="de-DE" dirty="0"/>
              <a:t>-</a:t>
            </a:r>
            <a:r>
              <a:rPr lang="de-DE" dirty="0">
                <a:hlinkClick r:id="rId3" tooltip="Jargon"/>
              </a:rPr>
              <a:t>Slang</a:t>
            </a:r>
            <a:r>
              <a:rPr lang="de-DE" dirty="0"/>
              <a:t>, trägt den Namen „</a:t>
            </a:r>
            <a:r>
              <a:rPr lang="de-DE" dirty="0" err="1"/>
              <a:t>Manni</a:t>
            </a:r>
            <a:r>
              <a:rPr lang="de-DE" dirty="0"/>
              <a:t>“, als Schuhe „</a:t>
            </a:r>
            <a:r>
              <a:rPr lang="de-DE" dirty="0" err="1"/>
              <a:t>Mantaletten</a:t>
            </a:r>
            <a:r>
              <a:rPr lang="de-DE" dirty="0"/>
              <a:t>“ (</a:t>
            </a:r>
            <a:r>
              <a:rPr lang="de-DE" dirty="0">
                <a:hlinkClick r:id="rId4" tooltip="Cowboystiefel"/>
              </a:rPr>
              <a:t>Cowboystiefel</a:t>
            </a:r>
            <a:r>
              <a:rPr lang="de-DE" dirty="0"/>
              <a:t>), um den Hals ein Goldkettchen und auf dem Kopf eine </a:t>
            </a:r>
            <a:r>
              <a:rPr lang="de-DE" dirty="0" err="1">
                <a:hlinkClick r:id="rId5" tooltip="Vokuhila"/>
              </a:rPr>
              <a:t>Vokuhila</a:t>
            </a:r>
            <a:r>
              <a:rPr lang="de-DE" dirty="0"/>
              <a:t>-Frisur. Er lässt bei jeder Temperatur beim Fahren den Ellenbogen durch das geöffnete Seitenfenster ragen (weshalb die Manta-Tür vom Achselschweiß rostig sein soll), hat eine blond(</a:t>
            </a:r>
            <a:r>
              <a:rPr lang="de-DE" dirty="0" err="1"/>
              <a:t>iert</a:t>
            </a:r>
            <a:r>
              <a:rPr lang="de-DE" dirty="0"/>
              <a:t>)e Friseuse auf dem Beifahrersitz, und sein Auto ist </a:t>
            </a:r>
            <a:r>
              <a:rPr lang="de-DE" dirty="0">
                <a:hlinkClick r:id="rId6" tooltip="Fahrzeugtuning"/>
              </a:rPr>
              <a:t>getunt</a:t>
            </a:r>
            <a:r>
              <a:rPr lang="de-DE" dirty="0"/>
              <a:t>, </a:t>
            </a:r>
            <a:r>
              <a:rPr lang="de-DE" dirty="0" err="1">
                <a:hlinkClick r:id="rId7" tooltip="Spoiler (Fahrzeug)"/>
              </a:rPr>
              <a:t>verspoilert</a:t>
            </a:r>
            <a:r>
              <a:rPr lang="de-DE" dirty="0"/>
              <a:t>, tiefer gelegt und dekoriert (Plüschwürfel am Rückspiegel, Fuchsschwanz an der Antenne, „</a:t>
            </a:r>
            <a:r>
              <a:rPr lang="de-DE" dirty="0" err="1">
                <a:hlinkClick r:id="rId8" tooltip="Kenwood (Elektronik)"/>
              </a:rPr>
              <a:t>Kenwood</a:t>
            </a:r>
            <a:r>
              <a:rPr lang="de-DE" dirty="0"/>
              <a:t>“-Aufkleber auf der Heckscheibe, …). Er war höchstens auf der Hauptschule und bedient sich gern der </a:t>
            </a:r>
            <a:r>
              <a:rPr lang="de-DE" dirty="0">
                <a:hlinkClick r:id="rId9" tooltip="Interjektion"/>
              </a:rPr>
              <a:t>Interjektionen</a:t>
            </a:r>
            <a:r>
              <a:rPr lang="de-DE" dirty="0"/>
              <a:t> „</a:t>
            </a:r>
            <a:r>
              <a:rPr lang="de-DE" dirty="0" err="1"/>
              <a:t>ey</a:t>
            </a:r>
            <a:r>
              <a:rPr lang="de-DE" dirty="0"/>
              <a:t>!“ und „</a:t>
            </a:r>
            <a:r>
              <a:rPr lang="de-DE" dirty="0" err="1"/>
              <a:t>boah</a:t>
            </a:r>
            <a:r>
              <a:rPr lang="de-DE" dirty="0"/>
              <a:t>!“. Bei Frauen zeigt er ein äußerst direktes Flirtverhalten („</a:t>
            </a:r>
            <a:r>
              <a:rPr lang="de-DE" dirty="0" err="1"/>
              <a:t>Ey</a:t>
            </a:r>
            <a:r>
              <a:rPr lang="de-DE" dirty="0"/>
              <a:t>, </a:t>
            </a:r>
            <a:r>
              <a:rPr lang="de-DE" dirty="0">
                <a:hlinkClick r:id="rId10" tooltip="Ficken"/>
              </a:rPr>
              <a:t>ficken</a:t>
            </a:r>
            <a:r>
              <a:rPr lang="de-DE" dirty="0"/>
              <a:t>?“). </a:t>
            </a:r>
            <a:r>
              <a:rPr lang="de-DE"/>
              <a:t>Er pflegt eine Feindschaft vor allem gegenüber </a:t>
            </a:r>
            <a:r>
              <a:rPr lang="de-DE">
                <a:hlinkClick r:id="rId11" tooltip="Golf GTI"/>
              </a:rPr>
              <a:t>VW-Golf-GTI</a:t>
            </a:r>
            <a:r>
              <a:rPr lang="de-DE"/>
              <a:t>-Fahrern („Golfkrieg“), mit denen er auch bevorzugt Wettrennen veranstaltet, und verunglückt mit seinem Auto in vielen Witzen tödlich.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16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4115C-D0BD-40C8-98CB-F5695B09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Textsorten-Definitionen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EAD8C-1424-4963-918E-89BCC5F7E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„komplexe  </a:t>
            </a:r>
            <a:r>
              <a:rPr lang="cs-CZ" altLang="cs-CZ" sz="3200" b="1" dirty="0" err="1"/>
              <a:t>Muster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sprachlicher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Kommunikation</a:t>
            </a:r>
            <a:r>
              <a:rPr lang="cs-CZ" altLang="cs-CZ" sz="3200" b="1" dirty="0"/>
              <a:t>, </a:t>
            </a:r>
            <a:r>
              <a:rPr lang="cs-CZ" altLang="cs-CZ" sz="3200" b="1" dirty="0" err="1"/>
              <a:t>die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innerhalb</a:t>
            </a:r>
            <a:r>
              <a:rPr lang="cs-CZ" altLang="cs-CZ" sz="3200" b="1" dirty="0"/>
              <a:t> der </a:t>
            </a:r>
            <a:r>
              <a:rPr lang="cs-CZ" altLang="cs-CZ" sz="3200" b="1" dirty="0" err="1"/>
              <a:t>Sprachgemeinschaft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im</a:t>
            </a:r>
            <a:r>
              <a:rPr lang="cs-CZ" altLang="cs-CZ" sz="3200" b="1" dirty="0"/>
              <a:t> Laufe der </a:t>
            </a:r>
            <a:r>
              <a:rPr lang="cs-CZ" altLang="cs-CZ" sz="3200" b="1" dirty="0" err="1"/>
              <a:t>historisch-gesellschaftlichen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Entwicklung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aufgrund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kommunikativer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Bed</a:t>
            </a:r>
            <a:r>
              <a:rPr lang="de-DE" altLang="cs-CZ" sz="3200" b="1" dirty="0" err="1"/>
              <a:t>ürfnisse</a:t>
            </a:r>
            <a:r>
              <a:rPr lang="de-DE" altLang="cs-CZ" sz="3200" b="1" dirty="0"/>
              <a:t> entstanden sind.“ (K. Brinker 2010: 120)</a:t>
            </a: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„</a:t>
            </a:r>
            <a:r>
              <a:rPr lang="cs-CZ" altLang="cs-CZ" sz="3200" b="1" dirty="0" err="1"/>
              <a:t>sozial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genormte</a:t>
            </a:r>
            <a:r>
              <a:rPr lang="cs-CZ" altLang="cs-CZ" sz="3200" b="1" dirty="0"/>
              <a:t> komplexe </a:t>
            </a:r>
            <a:r>
              <a:rPr lang="cs-CZ" altLang="cs-CZ" sz="3200" b="1" dirty="0" err="1"/>
              <a:t>Handlungsschem</a:t>
            </a:r>
            <a:r>
              <a:rPr lang="cs-CZ" altLang="cs-CZ" sz="3200" b="1" dirty="0"/>
              <a:t>(ta)as, </a:t>
            </a:r>
            <a:r>
              <a:rPr lang="cs-CZ" altLang="cs-CZ" sz="3200" b="1" dirty="0" err="1"/>
              <a:t>die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Sprechern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einer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Sprache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zur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Verfügung</a:t>
            </a:r>
            <a:r>
              <a:rPr lang="cs-CZ" altLang="cs-CZ" sz="3200" b="1" dirty="0"/>
              <a:t> stehen</a:t>
            </a:r>
            <a:r>
              <a:rPr lang="de-DE" altLang="cs-CZ" sz="3200" b="1" dirty="0"/>
              <a:t> und 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die</a:t>
            </a:r>
            <a:r>
              <a:rPr lang="cs-CZ" altLang="cs-CZ" sz="3200" b="1" dirty="0"/>
              <a:t> nach </a:t>
            </a:r>
            <a:r>
              <a:rPr lang="cs-CZ" altLang="cs-CZ" sz="3200" b="1" dirty="0" err="1"/>
              <a:t>bestimmten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Textmustern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und</a:t>
            </a:r>
            <a:r>
              <a:rPr lang="cs-CZ" altLang="cs-CZ" sz="3200" b="1" dirty="0"/>
              <a:t> –</a:t>
            </a:r>
            <a:r>
              <a:rPr lang="cs-CZ" altLang="cs-CZ" sz="3200" b="1" dirty="0" err="1"/>
              <a:t>strategien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jeweils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spezifische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Vermittlungsaufgaben</a:t>
            </a:r>
            <a:r>
              <a:rPr lang="cs-CZ" altLang="cs-CZ" sz="3200" b="1" dirty="0"/>
              <a:t> </a:t>
            </a:r>
            <a:r>
              <a:rPr lang="de-DE" altLang="cs-CZ" sz="3200" b="1" dirty="0"/>
              <a:t> </a:t>
            </a:r>
            <a:r>
              <a:rPr lang="cs-CZ" altLang="cs-CZ" sz="3200" b="1" dirty="0"/>
              <a:t>(</a:t>
            </a:r>
            <a:r>
              <a:rPr lang="cs-CZ" altLang="cs-CZ" sz="3200" b="1" dirty="0" err="1">
                <a:solidFill>
                  <a:srgbClr val="00B050"/>
                </a:solidFill>
              </a:rPr>
              <a:t>Funktionen</a:t>
            </a:r>
            <a:r>
              <a:rPr lang="cs-CZ" altLang="cs-CZ" sz="3200" b="1" dirty="0"/>
              <a:t>) </a:t>
            </a:r>
            <a:r>
              <a:rPr lang="cs-CZ" altLang="cs-CZ" sz="3200" b="1" dirty="0" err="1"/>
              <a:t>erfüllen</a:t>
            </a:r>
            <a:r>
              <a:rPr lang="cs-CZ" altLang="cs-CZ" sz="3200" b="1" dirty="0"/>
              <a:t>“ (B. </a:t>
            </a:r>
            <a:r>
              <a:rPr lang="cs-CZ" altLang="cs-CZ" sz="3200" b="1" dirty="0" err="1"/>
              <a:t>Sandig</a:t>
            </a:r>
            <a:r>
              <a:rPr lang="cs-CZ" altLang="cs-CZ" sz="3200" b="1" dirty="0"/>
              <a:t>)</a:t>
            </a:r>
          </a:p>
          <a:p>
            <a:pPr eaLnBrk="1" hangingPunct="1"/>
            <a:r>
              <a:rPr lang="cs-CZ" altLang="cs-CZ" b="1" dirty="0" err="1">
                <a:solidFill>
                  <a:srgbClr val="FF0000"/>
                </a:solidFill>
              </a:rPr>
              <a:t>Kommunikationsbereiche</a:t>
            </a:r>
            <a:r>
              <a:rPr lang="cs-CZ" altLang="cs-CZ" b="1" dirty="0"/>
              <a:t>: MM, </a:t>
            </a:r>
            <a:r>
              <a:rPr lang="cs-CZ" altLang="cs-CZ" b="1" dirty="0" err="1"/>
              <a:t>offiziell</a:t>
            </a:r>
            <a:r>
              <a:rPr lang="cs-CZ" altLang="cs-CZ" b="1" dirty="0"/>
              <a:t>/</a:t>
            </a:r>
            <a:r>
              <a:rPr lang="cs-CZ" altLang="cs-CZ" b="1" dirty="0" err="1"/>
              <a:t>institutionell</a:t>
            </a:r>
            <a:r>
              <a:rPr lang="cs-CZ" altLang="cs-CZ" b="1" dirty="0"/>
              <a:t>, Fach-, </a:t>
            </a:r>
            <a:r>
              <a:rPr lang="cs-CZ" altLang="cs-CZ" b="1" dirty="0" err="1"/>
              <a:t>Alltag</a:t>
            </a:r>
            <a:r>
              <a:rPr lang="cs-CZ" altLang="cs-CZ" b="1" dirty="0"/>
              <a:t>, </a:t>
            </a:r>
            <a:r>
              <a:rPr lang="cs-CZ" altLang="cs-CZ" b="1" dirty="0" err="1"/>
              <a:t>Belletristik</a:t>
            </a:r>
            <a:endParaRPr lang="cs-CZ" altLang="cs-CZ" sz="32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 err="1"/>
              <a:t>Geschäftsbrief</a:t>
            </a:r>
            <a:endParaRPr lang="cs-CZ" altLang="cs-CZ" sz="32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 err="1"/>
              <a:t>Kochrezept</a:t>
            </a:r>
            <a:endParaRPr lang="cs-CZ" altLang="cs-CZ" sz="32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Interview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 err="1"/>
              <a:t>Wetterbericht</a:t>
            </a:r>
            <a:endParaRPr lang="cs-CZ" altLang="cs-CZ" sz="32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 err="1"/>
              <a:t>Gerichtsprotokoll</a:t>
            </a:r>
            <a:endParaRPr lang="cs-CZ" altLang="cs-CZ" sz="32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 err="1"/>
              <a:t>Kommentar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weitere</a:t>
            </a:r>
            <a:r>
              <a:rPr lang="cs-CZ" altLang="cs-CZ" b="1" dirty="0"/>
              <a:t> TS in </a:t>
            </a:r>
            <a:r>
              <a:rPr lang="cs-CZ" altLang="cs-CZ" b="1" dirty="0" err="1"/>
              <a:t>Massenmedien</a:t>
            </a:r>
            <a:endParaRPr lang="cs-CZ" altLang="cs-CZ" sz="32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ca. 1600 </a:t>
            </a:r>
            <a:r>
              <a:rPr lang="cs-CZ" altLang="cs-CZ" sz="3200" b="1" dirty="0" err="1">
                <a:solidFill>
                  <a:srgbClr val="FF0000"/>
                </a:solidFill>
              </a:rPr>
              <a:t>Textsorten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366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err="1"/>
              <a:t>Textfunktion</a:t>
            </a:r>
            <a:r>
              <a:rPr lang="cs-CZ" b="1" dirty="0"/>
              <a:t> – </a:t>
            </a: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zentrale</a:t>
            </a:r>
            <a:r>
              <a:rPr lang="cs-CZ" b="1" dirty="0"/>
              <a:t> </a:t>
            </a:r>
            <a:r>
              <a:rPr lang="cs-CZ" b="1" dirty="0" err="1"/>
              <a:t>Rolle</a:t>
            </a:r>
            <a:endParaRPr lang="cs-CZ" b="1" dirty="0"/>
          </a:p>
          <a:p>
            <a:r>
              <a:rPr lang="cs-CZ" b="1" dirty="0" err="1"/>
              <a:t>bestimmt</a:t>
            </a:r>
            <a:r>
              <a:rPr lang="cs-CZ" b="1" dirty="0"/>
              <a:t> Struktur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 </a:t>
            </a:r>
            <a:r>
              <a:rPr lang="cs-CZ" b="1" dirty="0" err="1"/>
              <a:t>Ausgestaltung</a:t>
            </a:r>
            <a:r>
              <a:rPr lang="cs-CZ" b="1" dirty="0"/>
              <a:t> </a:t>
            </a:r>
            <a:r>
              <a:rPr lang="cs-CZ" b="1" dirty="0" err="1"/>
              <a:t>wesentlich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endParaRPr lang="cs-CZ" b="1" dirty="0"/>
          </a:p>
          <a:p>
            <a:r>
              <a:rPr lang="cs-CZ" b="1" dirty="0" err="1"/>
              <a:t>Bestimmung</a:t>
            </a:r>
            <a:r>
              <a:rPr lang="cs-CZ" b="1" dirty="0"/>
              <a:t> der </a:t>
            </a:r>
            <a:r>
              <a:rPr lang="cs-CZ" b="1" dirty="0" err="1"/>
              <a:t>Textfunktion</a:t>
            </a:r>
            <a:r>
              <a:rPr lang="cs-CZ" b="1" dirty="0"/>
              <a:t>: </a:t>
            </a:r>
          </a:p>
          <a:p>
            <a:r>
              <a:rPr lang="cs-CZ" b="1" dirty="0" err="1"/>
              <a:t>typische</a:t>
            </a:r>
            <a:r>
              <a:rPr lang="cs-CZ" b="1" dirty="0"/>
              <a:t> </a:t>
            </a:r>
            <a:r>
              <a:rPr lang="cs-CZ" b="1" dirty="0" err="1"/>
              <a:t>Vorkommensweisen</a:t>
            </a:r>
            <a:r>
              <a:rPr lang="cs-CZ" b="1" dirty="0"/>
              <a:t> </a:t>
            </a:r>
            <a:r>
              <a:rPr lang="cs-CZ" b="1" dirty="0" err="1"/>
              <a:t>einer</a:t>
            </a:r>
            <a:r>
              <a:rPr lang="cs-CZ" b="1" dirty="0"/>
              <a:t> TS in der </a:t>
            </a:r>
            <a:r>
              <a:rPr lang="cs-CZ" b="1" dirty="0" err="1"/>
              <a:t>Sprachgemeinschaft</a:t>
            </a:r>
            <a:endParaRPr lang="cs-CZ" b="1" dirty="0"/>
          </a:p>
          <a:p>
            <a:r>
              <a:rPr lang="cs-CZ" b="1" dirty="0" err="1"/>
              <a:t>gesellschaftliche</a:t>
            </a:r>
            <a:r>
              <a:rPr lang="cs-CZ" b="1" dirty="0"/>
              <a:t> </a:t>
            </a:r>
            <a:r>
              <a:rPr lang="cs-CZ" b="1" dirty="0" err="1"/>
              <a:t>Zwecke</a:t>
            </a:r>
            <a:endParaRPr lang="cs-CZ" b="1" dirty="0"/>
          </a:p>
          <a:p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an</a:t>
            </a:r>
            <a:r>
              <a:rPr lang="cs-CZ" b="1" dirty="0"/>
              <a:t> der </a:t>
            </a:r>
            <a:r>
              <a:rPr lang="cs-CZ" b="1" dirty="0" err="1"/>
              <a:t>Entstehung</a:t>
            </a:r>
            <a:r>
              <a:rPr lang="cs-CZ" b="1" dirty="0"/>
              <a:t>, </a:t>
            </a:r>
            <a:r>
              <a:rPr lang="de-DE" b="1" dirty="0"/>
              <a:t>Übermittlung und Rezeption beteiligten Personen, bzw. Institutionen</a:t>
            </a:r>
          </a:p>
          <a:p>
            <a:r>
              <a:rPr lang="de-DE" b="1" dirty="0"/>
              <a:t>„Weltbezug“, KB,  Medium, Sprachhandlung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623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Textsorten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„Die Bestimmung der dominanten Textfunktionen entsteht so aus dem Wechselspiel zwischen der Analyse der </a:t>
            </a:r>
            <a:r>
              <a:rPr lang="de-DE" b="1" dirty="0">
                <a:solidFill>
                  <a:srgbClr val="FF0000"/>
                </a:solidFill>
              </a:rPr>
              <a:t>kommunikativen </a:t>
            </a:r>
            <a:r>
              <a:rPr lang="de-DE" b="1" dirty="0"/>
              <a:t>und </a:t>
            </a:r>
            <a:r>
              <a:rPr lang="de-DE" b="1" dirty="0">
                <a:solidFill>
                  <a:srgbClr val="FF0000"/>
                </a:solidFill>
              </a:rPr>
              <a:t>gesellschaftlichen </a:t>
            </a:r>
            <a:r>
              <a:rPr lang="de-DE" b="1" dirty="0"/>
              <a:t>Einbettung und der</a:t>
            </a:r>
            <a:r>
              <a:rPr lang="de-DE" b="1" dirty="0">
                <a:solidFill>
                  <a:srgbClr val="FF0000"/>
                </a:solidFill>
              </a:rPr>
              <a:t> empirischen </a:t>
            </a:r>
            <a:r>
              <a:rPr lang="de-DE" b="1" dirty="0"/>
              <a:t>Textsortenanalyse.“ (F/T 2011, S. 29)</a:t>
            </a:r>
          </a:p>
          <a:p>
            <a:r>
              <a:rPr lang="de-DE" b="1" dirty="0"/>
              <a:t>drei große Textsortengruppen:</a:t>
            </a:r>
          </a:p>
          <a:p>
            <a:r>
              <a:rPr lang="de-DE" b="1" dirty="0">
                <a:solidFill>
                  <a:srgbClr val="FF0000"/>
                </a:solidFill>
              </a:rPr>
              <a:t>wissensbezogene Texte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</a:p>
          <a:p>
            <a:r>
              <a:rPr lang="de-DE" b="1" dirty="0">
                <a:solidFill>
                  <a:srgbClr val="FF0000"/>
                </a:solidFill>
              </a:rPr>
              <a:t>expressiv-soziale, sinnsuchende Texte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1. </a:t>
            </a:r>
            <a:r>
              <a:rPr lang="de-DE" b="1" dirty="0">
                <a:solidFill>
                  <a:srgbClr val="FF0000"/>
                </a:solidFill>
              </a:rPr>
              <a:t>Wissensbezogene Texte</a:t>
            </a:r>
            <a:br>
              <a:rPr lang="de-DE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/>
              <a:t>Hauptfunktion: Wissen verschiedener Art zu tradieren, mitzuteilen, bereitzustellen</a:t>
            </a:r>
          </a:p>
          <a:p>
            <a:r>
              <a:rPr lang="de-DE" b="1" dirty="0"/>
              <a:t>sach- bzw. fachbezogene Darstellung des Wissensstandes im Vordergrund</a:t>
            </a:r>
          </a:p>
          <a:p>
            <a:r>
              <a:rPr lang="de-DE" b="1" dirty="0"/>
              <a:t>begründende und bewertende sprachliche Handlungen</a:t>
            </a:r>
          </a:p>
          <a:p>
            <a:r>
              <a:rPr lang="de-DE" b="1" dirty="0">
                <a:solidFill>
                  <a:srgbClr val="FF0000"/>
                </a:solidFill>
              </a:rPr>
              <a:t>Konstatierend-</a:t>
            </a:r>
            <a:r>
              <a:rPr lang="de-DE" b="1" dirty="0" err="1">
                <a:solidFill>
                  <a:srgbClr val="FF0000"/>
                </a:solidFill>
              </a:rPr>
              <a:t>assertierende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/>
              <a:t>Feststellung</a:t>
            </a:r>
            <a:r>
              <a:rPr lang="cs-CZ" b="1" dirty="0"/>
              <a:t>)</a:t>
            </a:r>
            <a:r>
              <a:rPr lang="de-DE" b="1" dirty="0">
                <a:solidFill>
                  <a:srgbClr val="FF0000"/>
                </a:solidFill>
              </a:rPr>
              <a:t>, wissensbereitstellende Funktion: </a:t>
            </a:r>
            <a:r>
              <a:rPr lang="de-DE" b="1" i="1" dirty="0">
                <a:solidFill>
                  <a:srgbClr val="00B050"/>
                </a:solidFill>
              </a:rPr>
              <a:t>Lexikonartikel, Wörterbucheintrag, Einführungen in bestimmte wissenschaftliche Disziplinen, auch Wetterbericht, Reiseführer</a:t>
            </a:r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6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1. Wissensbezogene Texte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Argumentative Funktion</a:t>
            </a:r>
            <a:r>
              <a:rPr lang="de-DE" b="1" dirty="0"/>
              <a:t>: </a:t>
            </a:r>
            <a:r>
              <a:rPr lang="de-DE" b="1" i="1" dirty="0">
                <a:solidFill>
                  <a:srgbClr val="00B050"/>
                </a:solidFill>
              </a:rPr>
              <a:t>wissenschaftlicher Artikel, Leserbrief, themenbezogene Diskussionsforen im Internet</a:t>
            </a:r>
          </a:p>
          <a:p>
            <a:r>
              <a:rPr lang="de-DE" b="1" dirty="0">
                <a:solidFill>
                  <a:srgbClr val="FF0000"/>
                </a:solidFill>
              </a:rPr>
              <a:t>Bewertende Funktion: </a:t>
            </a:r>
            <a:r>
              <a:rPr lang="de-DE" b="1" i="1" dirty="0">
                <a:solidFill>
                  <a:srgbClr val="00B050"/>
                </a:solidFill>
              </a:rPr>
              <a:t>Rezensionen, Theaterkritiken, Studienbewertungen, Gutachten, Peer Reviews</a:t>
            </a:r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04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2. </a:t>
            </a:r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br>
              <a:rPr lang="de-DE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Instruktive Funktion: </a:t>
            </a:r>
            <a:r>
              <a:rPr lang="de-DE" b="1" i="1" dirty="0">
                <a:solidFill>
                  <a:srgbClr val="00B050"/>
                </a:solidFill>
              </a:rPr>
              <a:t>Kochrezepte, Spieleinleitungen, Bedienungsanleitungen, Horoskope…</a:t>
            </a:r>
          </a:p>
          <a:p>
            <a:r>
              <a:rPr lang="de-DE" b="1" dirty="0">
                <a:solidFill>
                  <a:srgbClr val="FF0000"/>
                </a:solidFill>
              </a:rPr>
              <a:t>Reglementierend-direktive Funktion: </a:t>
            </a:r>
            <a:r>
              <a:rPr lang="de-DE" b="1" dirty="0"/>
              <a:t>Kontrolle von Handlungen: </a:t>
            </a:r>
            <a:r>
              <a:rPr lang="de-DE" b="1" i="1" dirty="0">
                <a:solidFill>
                  <a:srgbClr val="00B050"/>
                </a:solidFill>
              </a:rPr>
              <a:t>Gesetze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Obligativ</a:t>
            </a:r>
            <a:r>
              <a:rPr lang="de-DE" b="1" dirty="0">
                <a:solidFill>
                  <a:srgbClr val="FF0000"/>
                </a:solidFill>
              </a:rPr>
              <a:t>-spreche</a:t>
            </a:r>
            <a:r>
              <a:rPr lang="cs-CZ" b="1" dirty="0">
                <a:solidFill>
                  <a:srgbClr val="FF0000"/>
                </a:solidFill>
              </a:rPr>
              <a:t>r</a:t>
            </a:r>
            <a:r>
              <a:rPr lang="de-DE" b="1" dirty="0">
                <a:solidFill>
                  <a:srgbClr val="FF0000"/>
                </a:solidFill>
              </a:rPr>
              <a:t>bezogene Funktion: </a:t>
            </a:r>
            <a:r>
              <a:rPr lang="de-DE" b="1" i="1" dirty="0">
                <a:solidFill>
                  <a:srgbClr val="00B050"/>
                </a:solidFill>
              </a:rPr>
              <a:t>Versprechen, Verpflichtungen, Gelöbnisse, Wahlprogramme, Hochzeitsformeln…</a:t>
            </a:r>
          </a:p>
          <a:p>
            <a:r>
              <a:rPr lang="de-DE" b="1" dirty="0">
                <a:solidFill>
                  <a:srgbClr val="FF0000"/>
                </a:solidFill>
              </a:rPr>
              <a:t>Deklarierende (performative) Funktion: </a:t>
            </a:r>
            <a:r>
              <a:rPr lang="de-DE" b="1" dirty="0"/>
              <a:t>institutionelle Rituale: </a:t>
            </a:r>
            <a:r>
              <a:rPr lang="de-DE" b="1" i="1" dirty="0">
                <a:solidFill>
                  <a:srgbClr val="00B050"/>
                </a:solidFill>
              </a:rPr>
              <a:t>Ernennungsurkunden, Trauscheine, Zeugnisse, Taufe…</a:t>
            </a:r>
            <a:endParaRPr lang="de-DE" b="1" dirty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5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2. </a:t>
            </a:r>
            <a:r>
              <a:rPr lang="de-DE" b="1" dirty="0" err="1">
                <a:solidFill>
                  <a:srgbClr val="FF0000"/>
                </a:solidFill>
              </a:rPr>
              <a:t>Handlungsbee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de-DE" b="1" dirty="0" err="1">
                <a:solidFill>
                  <a:srgbClr val="FF0000"/>
                </a:solidFill>
              </a:rPr>
              <a:t>nflussende</a:t>
            </a:r>
            <a:r>
              <a:rPr lang="de-DE" b="1" dirty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Appellative Funktion: </a:t>
            </a:r>
            <a:r>
              <a:rPr lang="de-DE" b="1" dirty="0"/>
              <a:t>Rezipienten dazu bewegt, eine (veränderte) Einstellung bzw. Bewertung anzunehmen (Kauf, Wahl, Empfehlung), Interesse wecken - Stilvielfalt: </a:t>
            </a:r>
            <a:r>
              <a:rPr lang="de-DE" b="1" i="1" dirty="0">
                <a:solidFill>
                  <a:srgbClr val="00B050"/>
                </a:solidFill>
              </a:rPr>
              <a:t>Werbeanzeigen, politische Werbung, Anzeigen, politische oder humanitäre Aufrufe</a:t>
            </a:r>
          </a:p>
          <a:p>
            <a:r>
              <a:rPr lang="de-DE" b="1" dirty="0">
                <a:solidFill>
                  <a:srgbClr val="FF0000"/>
                </a:solidFill>
              </a:rPr>
              <a:t>Handlungsvorbereitende Funktion: </a:t>
            </a:r>
            <a:r>
              <a:rPr lang="de-DE" b="1" dirty="0"/>
              <a:t>Planung - </a:t>
            </a:r>
            <a:r>
              <a:rPr lang="de-DE" b="1" i="1" dirty="0">
                <a:solidFill>
                  <a:srgbClr val="00B050"/>
                </a:solidFill>
              </a:rPr>
              <a:t>Tagesordnungen, Programme, Exposés, Skizzen</a:t>
            </a:r>
          </a:p>
          <a:p>
            <a:r>
              <a:rPr lang="de-DE" b="1" dirty="0">
                <a:solidFill>
                  <a:srgbClr val="FF0000"/>
                </a:solidFill>
              </a:rPr>
              <a:t>Beratend-moralisierende Funktion:</a:t>
            </a:r>
            <a:r>
              <a:rPr lang="de-DE" b="1" i="1" dirty="0">
                <a:solidFill>
                  <a:srgbClr val="00B050"/>
                </a:solidFill>
              </a:rPr>
              <a:t> Beratungstexte, Kummerkasten, ethische Betrachtungen, Predigten, Katechismen, Gewissensfragen…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20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3. Expressiv-soziale, sinnsuchende Texte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Individuum im Vordergrund, Ausdruck und die gegenseitige Vergewisserung von Gefühlen, Selbst-und Fremdbild, Unterhaltung und Spiel, am heterogensten</a:t>
            </a:r>
          </a:p>
          <a:p>
            <a:r>
              <a:rPr lang="de-DE" b="1" dirty="0">
                <a:solidFill>
                  <a:srgbClr val="FF0000"/>
                </a:solidFill>
              </a:rPr>
              <a:t>Expressiv-sinnsuchende Funktion: </a:t>
            </a:r>
            <a:r>
              <a:rPr lang="de-DE" b="1" i="1" dirty="0">
                <a:solidFill>
                  <a:srgbClr val="00B050"/>
                </a:solidFill>
              </a:rPr>
              <a:t>Tagebücher, Blogs, Reisenotizen, persönliche Briefe und E-Mails</a:t>
            </a:r>
          </a:p>
          <a:p>
            <a:r>
              <a:rPr lang="de-DE" b="1" dirty="0">
                <a:solidFill>
                  <a:srgbClr val="FF0000"/>
                </a:solidFill>
              </a:rPr>
              <a:t>Kollektiv selbstvergewissernde Funktion: </a:t>
            </a:r>
            <a:r>
              <a:rPr lang="de-DE" b="1" i="1" dirty="0">
                <a:solidFill>
                  <a:srgbClr val="00B050"/>
                </a:solidFill>
              </a:rPr>
              <a:t>Wahlkampfreden, ritualisierte religiöse Texte (Gebete)…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724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Textsorten</vt:lpstr>
      <vt:lpstr>Textsorten-Definitionen</vt:lpstr>
      <vt:lpstr>Textsorten</vt:lpstr>
      <vt:lpstr>Textsorten</vt:lpstr>
      <vt:lpstr> 1. Wissensbezogene Texte </vt:lpstr>
      <vt:lpstr>1. Wissensbezogene Texte</vt:lpstr>
      <vt:lpstr> 2. Handlungsbeeinflussende und handlungspräformierende Texte </vt:lpstr>
      <vt:lpstr>2. Handlungsbeeinflussende und handlungspräformierende Texte</vt:lpstr>
      <vt:lpstr> 3. Expressiv-soziale, sinnsuchende Texte </vt:lpstr>
      <vt:lpstr> 3. Expressiv-soziale, sinnsuchende Texte </vt:lpstr>
      <vt:lpstr>Witze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</dc:title>
  <dc:creator>Jiřina Malá</dc:creator>
  <cp:lastModifiedBy>Jiřina Malá</cp:lastModifiedBy>
  <cp:revision>18</cp:revision>
  <dcterms:created xsi:type="dcterms:W3CDTF">2019-05-05T09:43:11Z</dcterms:created>
  <dcterms:modified xsi:type="dcterms:W3CDTF">2020-11-23T10:30:39Z</dcterms:modified>
</cp:coreProperties>
</file>